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256" r:id="rId2"/>
    <p:sldId id="275" r:id="rId3"/>
    <p:sldId id="257" r:id="rId4"/>
    <p:sldId id="258" r:id="rId5"/>
    <p:sldId id="276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64" r:id="rId20"/>
    <p:sldId id="273" r:id="rId21"/>
    <p:sldId id="277" r:id="rId22"/>
    <p:sldId id="278" r:id="rId23"/>
    <p:sldId id="27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DE7C3-692F-8A49-AC58-1F44D2B63A18}" type="datetimeFigureOut">
              <a:rPr lang="en-US" smtClean="0"/>
              <a:t>3/13/17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63A7B-D868-7B4A-B971-DD286F949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9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J.P. Morgan &amp; other Wall Street bankers lent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Allies over $3 billion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British blockade of German coast mostly prevented American trade with Germany.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63A7B-D868-7B4A-B971-DD286F949F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– not very powerful, met 	with resistance, quickly disbanded after the 	war.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63A7B-D868-7B4A-B971-DD286F949F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4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Federalist-controlled Congress targeted French-sympathizers in Democratic-Republican party </a:t>
            </a:r>
          </a:p>
          <a:p>
            <a:pPr>
              <a:buFont typeface="Wingdings" charset="2"/>
              <a:buNone/>
            </a:pPr>
            <a:r>
              <a:rPr lang="en-US" dirty="0" smtClean="0"/>
              <a:t>\	Raised residency requirement for citizenship, increased presidential power to arrest/jail/deport immigrants </a:t>
            </a:r>
          </a:p>
          <a:p>
            <a:pPr>
              <a:buFont typeface="Arial"/>
              <a:buChar char="•"/>
            </a:pPr>
            <a:r>
              <a:rPr lang="en-US" dirty="0" smtClean="0"/>
              <a:t>Targeted Confederate spies 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Wingdings"/>
              </a:rPr>
              <a:t>	</a:t>
            </a:r>
            <a:r>
              <a:rPr lang="en-US" dirty="0" smtClean="0"/>
              <a:t>Allowed prisoners to be held indefinitely – declared unconstitutional by Supreme Court, Lincoln ignores ruling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63A7B-D868-7B4A-B971-DD286F949F3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23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Justice Oliver Wendell Holmes’ example: Yelling fire in a crowded theater is not protected speech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63A7B-D868-7B4A-B971-DD286F949F3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C2E8-3981-5749-8D24-F63A3FD1C634}" type="datetimeFigureOut">
              <a:rPr lang="en-US" smtClean="0"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E74C-80D8-244F-8CC1-E369FF81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C2E8-3981-5749-8D24-F63A3FD1C634}" type="datetimeFigureOut">
              <a:rPr lang="en-US" smtClean="0"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E74C-80D8-244F-8CC1-E369FF81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C2E8-3981-5749-8D24-F63A3FD1C634}" type="datetimeFigureOut">
              <a:rPr lang="en-US" smtClean="0"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E74C-80D8-244F-8CC1-E369FF81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C2E8-3981-5749-8D24-F63A3FD1C634}" type="datetimeFigureOut">
              <a:rPr lang="en-US" smtClean="0"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E74C-80D8-244F-8CC1-E369FF81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C2E8-3981-5749-8D24-F63A3FD1C634}" type="datetimeFigureOut">
              <a:rPr lang="en-US" smtClean="0"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E74C-80D8-244F-8CC1-E369FF81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C2E8-3981-5749-8D24-F63A3FD1C634}" type="datetimeFigureOut">
              <a:rPr lang="en-US" smtClean="0"/>
              <a:t>3/13/17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E74C-80D8-244F-8CC1-E369FF81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C2E8-3981-5749-8D24-F63A3FD1C634}" type="datetimeFigureOut">
              <a:rPr lang="en-US" smtClean="0"/>
              <a:t>3/13/17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E74C-80D8-244F-8CC1-E369FF81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C2E8-3981-5749-8D24-F63A3FD1C634}" type="datetimeFigureOut">
              <a:rPr lang="en-US" smtClean="0"/>
              <a:t>3/13/17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E74C-80D8-244F-8CC1-E369FF81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C2E8-3981-5749-8D24-F63A3FD1C634}" type="datetimeFigureOut">
              <a:rPr lang="en-US" smtClean="0"/>
              <a:t>3/13/17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E74C-80D8-244F-8CC1-E369FF81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C2E8-3981-5749-8D24-F63A3FD1C634}" type="datetimeFigureOut">
              <a:rPr lang="en-US" smtClean="0"/>
              <a:t>3/13/17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E74C-80D8-244F-8CC1-E369FF81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C2E8-3981-5749-8D24-F63A3FD1C634}" type="datetimeFigureOut">
              <a:rPr lang="en-US" smtClean="0"/>
              <a:t>3/13/17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E74C-80D8-244F-8CC1-E369FF81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5C2E8-3981-5749-8D24-F63A3FD1C634}" type="datetimeFigureOut">
              <a:rPr lang="en-US" smtClean="0"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5E74C-80D8-244F-8CC1-E369FF81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 in World War 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Neutrality?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88" b="88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Value of US Exports for 1914: 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Allies:$</a:t>
            </a:r>
            <a:r>
              <a:rPr lang="en-US" dirty="0" smtClean="0">
                <a:solidFill>
                  <a:srgbClr val="FF0000"/>
                </a:solidFill>
              </a:rPr>
              <a:t>824.8Million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 </a:t>
            </a:r>
            <a:r>
              <a:rPr lang="en-US" dirty="0">
                <a:solidFill>
                  <a:srgbClr val="3366FF"/>
                </a:solidFill>
              </a:rPr>
              <a:t>Central Powers: $169.3 Million </a:t>
            </a:r>
            <a:endParaRPr lang="en-US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dirty="0" smtClean="0"/>
              <a:t>Value </a:t>
            </a:r>
            <a:r>
              <a:rPr lang="en-US" dirty="0"/>
              <a:t>of US Exports for 1916</a:t>
            </a:r>
            <a:r>
              <a:rPr lang="en-US" dirty="0" smtClean="0"/>
              <a:t>: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Allies</a:t>
            </a:r>
            <a:r>
              <a:rPr lang="en-US" dirty="0">
                <a:solidFill>
                  <a:srgbClr val="FF0000"/>
                </a:solidFill>
              </a:rPr>
              <a:t>: $3.2 </a:t>
            </a:r>
            <a:r>
              <a:rPr lang="en-US" dirty="0" smtClean="0">
                <a:solidFill>
                  <a:srgbClr val="FF0000"/>
                </a:solidFill>
              </a:rPr>
              <a:t>Billion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 </a:t>
            </a:r>
            <a:r>
              <a:rPr lang="en-US" dirty="0">
                <a:solidFill>
                  <a:srgbClr val="3366FF"/>
                </a:solidFill>
              </a:rPr>
              <a:t>Central Powers: $1.2 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Million </a:t>
            </a:r>
            <a:endParaRPr lang="en-US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dirty="0" smtClean="0"/>
              <a:t>Value </a:t>
            </a:r>
            <a:r>
              <a:rPr lang="en-US" dirty="0"/>
              <a:t>of US loans for </a:t>
            </a:r>
            <a:r>
              <a:rPr lang="en-US" dirty="0" smtClean="0"/>
              <a:t>1917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Allies</a:t>
            </a:r>
            <a:r>
              <a:rPr lang="en-US" dirty="0">
                <a:solidFill>
                  <a:srgbClr val="FF0000"/>
                </a:solidFill>
              </a:rPr>
              <a:t>: $2.5 </a:t>
            </a:r>
            <a:r>
              <a:rPr lang="en-US" dirty="0" smtClean="0">
                <a:solidFill>
                  <a:srgbClr val="FF0000"/>
                </a:solidFill>
              </a:rPr>
              <a:t>Billion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3366FF"/>
                </a:solidFill>
              </a:rPr>
              <a:t>Central </a:t>
            </a:r>
            <a:r>
              <a:rPr lang="en-US" dirty="0">
                <a:solidFill>
                  <a:srgbClr val="3366FF"/>
                </a:solidFill>
              </a:rPr>
              <a:t>Powers: $27 Million </a:t>
            </a:r>
            <a:endParaRPr lang="en-US" dirty="0">
              <a:solidFill>
                <a:srgbClr val="3366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0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Election of 1916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8108" y="66942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0"/>
            <a:ext cx="2832100" cy="287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0" y="3422650"/>
            <a:ext cx="2921000" cy="2781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360" y="1709701"/>
            <a:ext cx="2155113" cy="212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83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9737"/>
            <a:ext cx="4477903" cy="3341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128" y="3529072"/>
            <a:ext cx="4464411" cy="280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4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43" y="740869"/>
            <a:ext cx="7232747" cy="55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19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14" y="580050"/>
            <a:ext cx="7826561" cy="56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14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27" y="1417638"/>
            <a:ext cx="3809516" cy="4826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658" y="1417638"/>
            <a:ext cx="4261142" cy="50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22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33" y="715532"/>
            <a:ext cx="6945835" cy="563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59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88" y="198165"/>
            <a:ext cx="6455366" cy="66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29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26" y="1417638"/>
            <a:ext cx="4349803" cy="4879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411" y="2253726"/>
            <a:ext cx="4136757" cy="354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50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Reasons U.S. Enters War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Sinking of Lusitania/unrestricted submarine warfare</a:t>
            </a:r>
          </a:p>
          <a:p>
            <a:r>
              <a:rPr lang="en-US" dirty="0" smtClean="0"/>
              <a:t>Zimmerman Note</a:t>
            </a:r>
          </a:p>
          <a:p>
            <a:r>
              <a:rPr lang="en-US" dirty="0" smtClean="0"/>
              <a:t>Communists take over Russia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4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420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Good Morning Students, silently read “When </a:t>
            </a:r>
            <a:r>
              <a:rPr lang="en-US" dirty="0"/>
              <a:t>W</a:t>
            </a:r>
            <a:r>
              <a:rPr lang="en-US" dirty="0" smtClean="0"/>
              <a:t>ould </a:t>
            </a:r>
            <a:r>
              <a:rPr lang="en-US" dirty="0"/>
              <a:t>Y</a:t>
            </a:r>
            <a:r>
              <a:rPr lang="en-US" dirty="0" smtClean="0"/>
              <a:t>ou Go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W</a:t>
            </a:r>
            <a:r>
              <a:rPr lang="en-US" dirty="0" smtClean="0"/>
              <a:t>ar?” in the activities and sources packet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6911" r="-56911"/>
          <a:stretch>
            <a:fillRect/>
          </a:stretch>
        </p:blipFill>
        <p:spPr>
          <a:xfrm>
            <a:off x="457200" y="2493963"/>
            <a:ext cx="8229600" cy="3632200"/>
          </a:xfrm>
        </p:spPr>
      </p:pic>
    </p:spTree>
    <p:extLst>
      <p:ext uri="{BB962C8B-B14F-4D97-AF65-F5344CB8AC3E}">
        <p14:creationId xmlns:p14="http://schemas.microsoft.com/office/powerpoint/2010/main" val="392769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Woodrow Wilson, April 12, 1917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9973" b="-19973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“The world must be made safe for democracy.”</a:t>
            </a:r>
          </a:p>
          <a:p>
            <a:pPr lvl="1"/>
            <a:r>
              <a:rPr lang="en-US" sz="3600" i="1" dirty="0" smtClean="0"/>
              <a:t>Woodrow Wilson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459350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334635"/>
          </a:xfrm>
        </p:spPr>
        <p:txBody>
          <a:bodyPr>
            <a:normAutofit/>
          </a:bodyPr>
          <a:lstStyle/>
          <a:p>
            <a:r>
              <a:rPr lang="en-US" dirty="0" smtClean="0"/>
              <a:t>Read Wilson’s War Message to Congress, 1917 and answer the questions. Be prepared to discuss.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071091"/>
            <a:ext cx="8229600" cy="30550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28" y="2609273"/>
            <a:ext cx="3024908" cy="329008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141133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91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 Diverging Interpretations of Why the U.S. went to War. Organize “answers” in most convincing and least convincing.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3818"/>
            <a:ext cx="8229600" cy="363234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90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Tips the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Selective Service Act</a:t>
            </a:r>
          </a:p>
          <a:p>
            <a:pPr lvl="1"/>
            <a:r>
              <a:rPr lang="en-US" dirty="0" smtClean="0"/>
              <a:t>May 1917</a:t>
            </a:r>
          </a:p>
          <a:p>
            <a:pPr lvl="1"/>
            <a:r>
              <a:rPr lang="en-US" dirty="0" smtClean="0"/>
              <a:t>Military Draft</a:t>
            </a:r>
          </a:p>
          <a:p>
            <a:pPr lvl="1"/>
            <a:r>
              <a:rPr lang="en-US" dirty="0" smtClean="0"/>
              <a:t>24 million registered, 3 million called into duty, 2 million serve in Europe</a:t>
            </a:r>
          </a:p>
          <a:p>
            <a:pPr lvl="1"/>
            <a:r>
              <a:rPr lang="en-US" dirty="0" smtClean="0"/>
              <a:t>Soldiers enter Europe fresh and idealized compared to their European counterparts</a:t>
            </a:r>
          </a:p>
          <a:p>
            <a:pPr lvl="1"/>
            <a:r>
              <a:rPr lang="en-US" dirty="0" smtClean="0"/>
              <a:t>Soldiers are nicknamed “doughboys”-white belts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8150" r="-181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3609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Over There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90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419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the </a:t>
            </a:r>
            <a:r>
              <a:rPr lang="en-US" i="1" dirty="0" smtClean="0"/>
              <a:t>s</a:t>
            </a:r>
            <a:r>
              <a:rPr lang="en-US" dirty="0" smtClean="0"/>
              <a:t>ong</a:t>
            </a:r>
            <a:r>
              <a:rPr lang="en-US" i="1" dirty="0" smtClean="0"/>
              <a:t> Over There </a:t>
            </a:r>
            <a:r>
              <a:rPr lang="en-US" dirty="0" smtClean="0"/>
              <a:t>reveal about American identity during wartime?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1398"/>
            <a:ext cx="8229600" cy="362476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8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Question-Day3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How did World War One affect American society &amp; the U.S. economy?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4691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Mobilizing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U.S</a:t>
            </a:r>
            <a:r>
              <a:rPr lang="en-US" dirty="0"/>
              <a:t>. economy not ready for war – had to mobilize. </a:t>
            </a:r>
          </a:p>
          <a:p>
            <a:pPr marL="0" indent="0">
              <a:buNone/>
            </a:pPr>
            <a:r>
              <a:rPr lang="en-US" dirty="0" smtClean="0"/>
              <a:t>President </a:t>
            </a:r>
            <a:r>
              <a:rPr lang="en-US" dirty="0"/>
              <a:t>Wilson ordered nationalization of all railroads </a:t>
            </a:r>
            <a:r>
              <a:rPr lang="en-US" dirty="0" smtClean="0"/>
              <a:t>under </a:t>
            </a: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Railroad </a:t>
            </a:r>
            <a:r>
              <a:rPr lang="en-US" dirty="0" smtClean="0">
                <a:solidFill>
                  <a:srgbClr val="FFFF00"/>
                </a:solidFill>
              </a:rPr>
              <a:t>Administration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/>
              <a:t>Temporary </a:t>
            </a:r>
            <a:r>
              <a:rPr lang="en-US" dirty="0"/>
              <a:t>– ended after the war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War </a:t>
            </a:r>
            <a:r>
              <a:rPr lang="en-US" dirty="0">
                <a:solidFill>
                  <a:srgbClr val="FFFF00"/>
                </a:solidFill>
              </a:rPr>
              <a:t>Industries </a:t>
            </a:r>
            <a:r>
              <a:rPr lang="en-US" dirty="0" smtClean="0">
                <a:solidFill>
                  <a:srgbClr val="FFFF00"/>
                </a:solidFill>
              </a:rPr>
              <a:t>Board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Wingdings"/>
              </a:rPr>
              <a:t>	</a:t>
            </a:r>
            <a:r>
              <a:rPr lang="en-US" dirty="0" smtClean="0"/>
              <a:t>Controlled </a:t>
            </a:r>
            <a:r>
              <a:rPr lang="en-US" dirty="0"/>
              <a:t>raw materials, production, prices, </a:t>
            </a:r>
            <a:r>
              <a:rPr lang="en-US" dirty="0" smtClean="0"/>
              <a:t>	&amp; </a:t>
            </a:r>
            <a:r>
              <a:rPr lang="en-US" dirty="0"/>
              <a:t>labor </a:t>
            </a:r>
            <a:r>
              <a:rPr lang="en-US" dirty="0" smtClean="0"/>
              <a:t>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0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Mobilizing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25" y="1285876"/>
            <a:ext cx="8683625" cy="53498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Slogan - “Labor Will Win the War.” </a:t>
            </a:r>
          </a:p>
          <a:p>
            <a:pPr marL="0" indent="0">
              <a:buNone/>
            </a:pPr>
            <a:r>
              <a:rPr lang="en-US" dirty="0" smtClean="0"/>
              <a:t>More </a:t>
            </a:r>
            <a:r>
              <a:rPr lang="en-US" dirty="0"/>
              <a:t>than 1 million women joined the workforce after the U.S. declared war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3366FF"/>
                </a:solidFill>
              </a:rPr>
              <a:t>	</a:t>
            </a:r>
            <a:r>
              <a:rPr lang="en-US" dirty="0" smtClean="0">
                <a:solidFill>
                  <a:srgbClr val="3366FF"/>
                </a:solidFill>
              </a:rPr>
              <a:t>19th </a:t>
            </a:r>
            <a:r>
              <a:rPr lang="en-US" dirty="0">
                <a:solidFill>
                  <a:srgbClr val="3366FF"/>
                </a:solidFill>
              </a:rPr>
              <a:t>Amendment </a:t>
            </a:r>
            <a:r>
              <a:rPr lang="en-US" dirty="0"/>
              <a:t>ratified just after the war in </a:t>
            </a:r>
            <a:r>
              <a:rPr lang="en-US" dirty="0" smtClean="0"/>
              <a:t>	1920 </a:t>
            </a:r>
          </a:p>
          <a:p>
            <a:pPr marL="0" indent="0">
              <a:buNone/>
            </a:pPr>
            <a:r>
              <a:rPr lang="en-US" dirty="0" smtClean="0"/>
              <a:t>Many </a:t>
            </a:r>
            <a:r>
              <a:rPr lang="en-US" dirty="0"/>
              <a:t>African Americans migrated north to work in war factories.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War </a:t>
            </a:r>
            <a:r>
              <a:rPr lang="en-US" dirty="0"/>
              <a:t>Dept. issued a “work or fight” rule in 1918 – </a:t>
            </a:r>
            <a:r>
              <a:rPr lang="en-US" dirty="0" smtClean="0"/>
              <a:t>	drafted </a:t>
            </a:r>
            <a:r>
              <a:rPr lang="en-US" dirty="0"/>
              <a:t>if unemployed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4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Mobilizing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58876"/>
            <a:ext cx="8826500" cy="5508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National </a:t>
            </a:r>
            <a:r>
              <a:rPr lang="en-US" dirty="0">
                <a:solidFill>
                  <a:srgbClr val="FFFF00"/>
                </a:solidFill>
              </a:rPr>
              <a:t>War Labor </a:t>
            </a:r>
            <a:r>
              <a:rPr lang="en-US" dirty="0" smtClean="0">
                <a:solidFill>
                  <a:srgbClr val="FFFF00"/>
                </a:solidFill>
              </a:rPr>
              <a:t>Board, </a:t>
            </a:r>
            <a:r>
              <a:rPr lang="en-US" dirty="0" smtClean="0"/>
              <a:t>1918 </a:t>
            </a:r>
            <a:r>
              <a:rPr lang="en-US" dirty="0"/>
              <a:t>created to mediate labor disputes. </a:t>
            </a:r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	</a:t>
            </a:r>
            <a:r>
              <a:rPr lang="en-US" dirty="0"/>
              <a:t>Discouraged strikes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latin typeface="Wingdings"/>
              </a:rPr>
              <a:t></a:t>
            </a:r>
            <a:r>
              <a:rPr lang="en-US" dirty="0"/>
              <a:t>Encouraged higher wages, 8-hour work </a:t>
            </a:r>
            <a:r>
              <a:rPr lang="en-US" dirty="0" smtClean="0"/>
              <a:t>day</a:t>
            </a:r>
            <a:r>
              <a:rPr lang="en-US" dirty="0"/>
              <a:t>, &amp; </a:t>
            </a:r>
            <a:r>
              <a:rPr lang="en-US" dirty="0" smtClean="0"/>
              <a:t>	unionization</a:t>
            </a:r>
            <a:r>
              <a:rPr lang="en-US" dirty="0"/>
              <a:t>. </a:t>
            </a:r>
          </a:p>
          <a:p>
            <a:pPr lvl="2"/>
            <a:r>
              <a:rPr lang="en-US" dirty="0" smtClean="0"/>
              <a:t>Union </a:t>
            </a:r>
            <a:r>
              <a:rPr lang="en-US" dirty="0"/>
              <a:t>membership in U.S. doubled during the war. </a:t>
            </a:r>
            <a:endParaRPr lang="en-US" dirty="0" smtClean="0"/>
          </a:p>
          <a:p>
            <a:pPr lvl="2"/>
            <a:r>
              <a:rPr lang="en-US" dirty="0" smtClean="0">
                <a:latin typeface="Wingdings 2"/>
              </a:rPr>
              <a:t> </a:t>
            </a:r>
            <a:r>
              <a:rPr lang="en-US" dirty="0"/>
              <a:t>Wages in unionized sectors increased 20% </a:t>
            </a:r>
          </a:p>
          <a:p>
            <a:pPr marL="0" indent="0">
              <a:buNone/>
            </a:pPr>
            <a:r>
              <a:rPr lang="en-US" dirty="0" smtClean="0"/>
              <a:t>BUT</a:t>
            </a:r>
            <a:r>
              <a:rPr lang="en-US" dirty="0"/>
              <a:t>, inflation increased – prices more than doubled </a:t>
            </a:r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	</a:t>
            </a:r>
            <a:r>
              <a:rPr lang="en-US" dirty="0"/>
              <a:t>Strikes still plagued U.S. – no federal </a:t>
            </a:r>
            <a:r>
              <a:rPr lang="en-US" dirty="0" smtClean="0"/>
              <a:t>	recognition </a:t>
            </a:r>
            <a:r>
              <a:rPr lang="en-US" dirty="0"/>
              <a:t>of labor unions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2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 Prior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top of your notes, write some things you know (or think of) about World War I.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107"/>
          <a:stretch/>
        </p:blipFill>
        <p:spPr>
          <a:xfrm>
            <a:off x="2804380" y="3204088"/>
            <a:ext cx="3884776" cy="292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5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79487"/>
          </a:xfrm>
        </p:spPr>
        <p:txBody>
          <a:bodyPr/>
          <a:lstStyle/>
          <a:p>
            <a:r>
              <a:rPr lang="en-US" dirty="0" smtClean="0"/>
              <a:t>Mobilizing 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206500"/>
            <a:ext cx="8842375" cy="5445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Food Administration established </a:t>
            </a:r>
            <a:r>
              <a:rPr lang="en-US" dirty="0"/>
              <a:t>in 1917 </a:t>
            </a:r>
            <a:endParaRPr lang="en-US" dirty="0">
              <a:latin typeface="Wingdings 2"/>
            </a:endParaRPr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	</a:t>
            </a:r>
            <a:r>
              <a:rPr lang="en-US" dirty="0"/>
              <a:t>Headed by Herbert </a:t>
            </a:r>
            <a:r>
              <a:rPr lang="en-US" dirty="0" smtClean="0"/>
              <a:t>Hoover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>
                <a:latin typeface="Wingdings"/>
              </a:rPr>
              <a:t></a:t>
            </a:r>
            <a:r>
              <a:rPr lang="en-US" dirty="0"/>
              <a:t>Relied on </a:t>
            </a:r>
            <a:r>
              <a:rPr lang="en-US" dirty="0" smtClean="0"/>
              <a:t>voluntary </a:t>
            </a:r>
            <a:r>
              <a:rPr lang="en-US" dirty="0"/>
              <a:t>compliance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	</a:t>
            </a:r>
            <a:r>
              <a:rPr lang="en-US" dirty="0" smtClean="0">
                <a:latin typeface="Wingdings"/>
              </a:rPr>
              <a:t>	</a:t>
            </a:r>
            <a:r>
              <a:rPr lang="en-US" dirty="0" smtClean="0"/>
              <a:t>“</a:t>
            </a:r>
            <a:r>
              <a:rPr lang="en-US" dirty="0"/>
              <a:t>Meatless Mondays” &amp; “</a:t>
            </a:r>
            <a:r>
              <a:rPr lang="en-US" dirty="0" err="1"/>
              <a:t>Wheatless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smtClean="0"/>
              <a:t>		Wednesdays 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	</a:t>
            </a:r>
            <a:r>
              <a:rPr lang="en-US" dirty="0"/>
              <a:t>Encouraged “Victory Gardens” &amp; rationing </a:t>
            </a:r>
          </a:p>
          <a:p>
            <a:pPr marL="0" indent="0">
              <a:buNone/>
            </a:pPr>
            <a:r>
              <a:rPr lang="en-US" dirty="0">
                <a:latin typeface="Wingdings"/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18th </a:t>
            </a:r>
            <a:r>
              <a:rPr lang="en-US" dirty="0">
                <a:solidFill>
                  <a:srgbClr val="FFFF00"/>
                </a:solidFill>
              </a:rPr>
              <a:t>Amendment </a:t>
            </a:r>
            <a:r>
              <a:rPr lang="en-US" dirty="0"/>
              <a:t>ratified in 1919 – prohibited </a:t>
            </a:r>
            <a:r>
              <a:rPr lang="en-US" dirty="0" smtClean="0"/>
              <a:t>	manufacture </a:t>
            </a:r>
            <a:r>
              <a:rPr lang="en-US" dirty="0"/>
              <a:t>of alcohol (conserve grain) </a:t>
            </a:r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7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Mobilizing Public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376"/>
            <a:ext cx="8229600" cy="5413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Congress </a:t>
            </a:r>
            <a:r>
              <a:rPr lang="en-US" dirty="0"/>
              <a:t>established the </a:t>
            </a:r>
            <a:r>
              <a:rPr lang="en-US" dirty="0">
                <a:solidFill>
                  <a:srgbClr val="FFFF00"/>
                </a:solidFill>
              </a:rPr>
              <a:t>Committee of Public Information </a:t>
            </a:r>
            <a:r>
              <a:rPr lang="en-US" dirty="0"/>
              <a:t>in 1917. </a:t>
            </a:r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	</a:t>
            </a:r>
            <a:r>
              <a:rPr lang="en-US" dirty="0" smtClean="0">
                <a:latin typeface="Wingdings"/>
              </a:rPr>
              <a:t></a:t>
            </a:r>
            <a:r>
              <a:rPr lang="en-US" dirty="0"/>
              <a:t>Encouraged </a:t>
            </a:r>
            <a:r>
              <a:rPr lang="en-US" dirty="0" smtClean="0"/>
              <a:t>public </a:t>
            </a:r>
            <a:r>
              <a:rPr lang="en-US" dirty="0"/>
              <a:t>support for </a:t>
            </a:r>
            <a:r>
              <a:rPr lang="en-US" dirty="0" smtClean="0"/>
              <a:t>the </a:t>
            </a:r>
            <a:r>
              <a:rPr lang="en-US" dirty="0"/>
              <a:t>war </a:t>
            </a:r>
            <a:r>
              <a:rPr lang="en-US" dirty="0" smtClean="0">
                <a:latin typeface="Wingdings"/>
              </a:rPr>
              <a:t>	</a:t>
            </a:r>
            <a:r>
              <a:rPr lang="en-US" dirty="0"/>
              <a:t>Voluntary press censorship, propaganda </a:t>
            </a:r>
            <a:r>
              <a:rPr lang="en-US" dirty="0" smtClean="0"/>
              <a:t>	(</a:t>
            </a:r>
            <a:r>
              <a:rPr lang="en-US" dirty="0"/>
              <a:t>films, posters), community volunteer </a:t>
            </a:r>
            <a:r>
              <a:rPr lang="en-US" dirty="0" smtClean="0"/>
              <a:t>	organizations 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	</a:t>
            </a:r>
            <a:r>
              <a:rPr lang="en-US" dirty="0"/>
              <a:t>Encouraged citizens to report </a:t>
            </a:r>
            <a:r>
              <a:rPr lang="en-US" dirty="0" smtClean="0"/>
              <a:t>	“</a:t>
            </a:r>
            <a:r>
              <a:rPr lang="en-US" dirty="0"/>
              <a:t>suspicious” actions or speech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7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 (Day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Should citizens’ rights be restricted in wartime as a means of protection?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4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403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Restricting Civil Liberties in Wartime-Review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8653"/>
            <a:ext cx="8686800" cy="549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1798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Alien &amp; Sedition Acts </a:t>
            </a:r>
            <a:r>
              <a:rPr lang="en-US" dirty="0" smtClean="0"/>
              <a:t>Prohibited </a:t>
            </a:r>
            <a:r>
              <a:rPr lang="en-US" dirty="0"/>
              <a:t>public criticism of U.S. government </a:t>
            </a:r>
          </a:p>
          <a:p>
            <a:pPr marL="0" indent="0">
              <a:buNone/>
            </a:pPr>
            <a:r>
              <a:rPr lang="en-US" dirty="0"/>
              <a:t>1861 – Lincoln suspends writ of </a:t>
            </a:r>
            <a:r>
              <a:rPr lang="en-US" dirty="0" err="1" smtClean="0">
                <a:solidFill>
                  <a:srgbClr val="FFFF00"/>
                </a:solidFill>
              </a:rPr>
              <a:t>Habeaus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Corpus 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8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Restrictions on Civil Liberties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9333" b="-9333"/>
          <a:stretch>
            <a:fillRect/>
          </a:stretch>
        </p:blipFill>
        <p:spPr>
          <a:xfrm>
            <a:off x="457200" y="1600200"/>
            <a:ext cx="2528888" cy="45259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432755" y="1600200"/>
            <a:ext cx="5711245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Anti-German hysteria swept the US – fueled by CPI propaganda. </a:t>
            </a:r>
          </a:p>
          <a:p>
            <a:pPr marL="0" indent="0">
              <a:buNone/>
            </a:pPr>
            <a:r>
              <a:rPr lang="en-US" dirty="0" smtClean="0"/>
              <a:t>	Resulted </a:t>
            </a:r>
            <a:r>
              <a:rPr lang="en-US" dirty="0"/>
              <a:t>in rampant rumor of </a:t>
            </a:r>
            <a:r>
              <a:rPr lang="en-US" dirty="0" smtClean="0"/>
              <a:t>	spying </a:t>
            </a:r>
            <a:r>
              <a:rPr lang="en-US" dirty="0"/>
              <a:t>&amp; sabotage </a:t>
            </a:r>
          </a:p>
          <a:p>
            <a:pPr marL="0" indent="0">
              <a:buNone/>
            </a:pPr>
            <a:r>
              <a:rPr lang="en-US" dirty="0" smtClean="0"/>
              <a:t>	German </a:t>
            </a:r>
            <a:r>
              <a:rPr lang="en-US" dirty="0"/>
              <a:t>courses discontinued in </a:t>
            </a:r>
            <a:r>
              <a:rPr lang="en-US" dirty="0" smtClean="0"/>
              <a:t>	many </a:t>
            </a:r>
            <a:r>
              <a:rPr lang="en-US" dirty="0"/>
              <a:t>schools </a:t>
            </a:r>
          </a:p>
          <a:p>
            <a:pPr marL="0" indent="0">
              <a:buNone/>
            </a:pPr>
            <a:r>
              <a:rPr lang="en-US" dirty="0" smtClean="0"/>
              <a:t>	Orchestras </a:t>
            </a:r>
            <a:r>
              <a:rPr lang="en-US" dirty="0"/>
              <a:t>stopped playing </a:t>
            </a:r>
            <a:r>
              <a:rPr lang="en-US" dirty="0" smtClean="0"/>
              <a:t>	Wagner </a:t>
            </a:r>
            <a:r>
              <a:rPr lang="en-US" dirty="0"/>
              <a:t>&amp; Beethoven </a:t>
            </a:r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		</a:t>
            </a:r>
            <a:r>
              <a:rPr lang="en-US" dirty="0"/>
              <a:t>German foods renamed </a:t>
            </a:r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		</a:t>
            </a:r>
            <a:r>
              <a:rPr lang="en-US" dirty="0" err="1"/>
              <a:t>Frankfurters</a:t>
            </a:r>
            <a:r>
              <a:rPr lang="en-US" dirty="0" err="1">
                <a:latin typeface="Wingdings"/>
              </a:rPr>
              <a:t></a:t>
            </a:r>
            <a:r>
              <a:rPr lang="en-US" dirty="0" err="1"/>
              <a:t>hot</a:t>
            </a:r>
            <a:r>
              <a:rPr lang="en-US" dirty="0"/>
              <a:t> dogs </a:t>
            </a:r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		</a:t>
            </a:r>
            <a:r>
              <a:rPr lang="en-US" dirty="0" err="1"/>
              <a:t>Hamburgers</a:t>
            </a:r>
            <a:r>
              <a:rPr lang="en-US" dirty="0" err="1">
                <a:latin typeface="Wingdings"/>
              </a:rPr>
              <a:t></a:t>
            </a:r>
            <a:r>
              <a:rPr lang="en-US" dirty="0" err="1"/>
              <a:t>liberty</a:t>
            </a:r>
            <a:r>
              <a:rPr lang="en-US" dirty="0"/>
              <a:t> </a:t>
            </a:r>
            <a:r>
              <a:rPr lang="en-US" dirty="0" smtClean="0"/>
              <a:t>		sandwiches 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		</a:t>
            </a:r>
            <a:r>
              <a:rPr lang="en-US" dirty="0" err="1"/>
              <a:t>Sauerkraut</a:t>
            </a:r>
            <a:r>
              <a:rPr lang="en-US" dirty="0" err="1">
                <a:latin typeface="Wingdings"/>
              </a:rPr>
              <a:t></a:t>
            </a:r>
            <a:r>
              <a:rPr lang="en-US" dirty="0" err="1"/>
              <a:t>liberty</a:t>
            </a:r>
            <a:r>
              <a:rPr lang="en-US" dirty="0"/>
              <a:t> </a:t>
            </a:r>
            <a:r>
              <a:rPr lang="en-US" dirty="0" smtClean="0"/>
              <a:t>		cabbage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7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Restrictions on Civil Liberties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Espionage Act of 1917 </a:t>
            </a:r>
          </a:p>
          <a:p>
            <a:pPr marL="0" indent="0">
              <a:buNone/>
            </a:pPr>
            <a:r>
              <a:rPr lang="en-US" dirty="0">
                <a:latin typeface="Wingdings"/>
              </a:rPr>
              <a:t>	</a:t>
            </a:r>
            <a:r>
              <a:rPr lang="en-US" dirty="0" smtClean="0"/>
              <a:t>Provided </a:t>
            </a:r>
            <a:r>
              <a:rPr lang="en-US" dirty="0"/>
              <a:t>fines &amp; imprisonment for persons </a:t>
            </a:r>
            <a:r>
              <a:rPr lang="en-US" dirty="0" smtClean="0"/>
              <a:t>	making </a:t>
            </a:r>
            <a:r>
              <a:rPr lang="en-US" dirty="0"/>
              <a:t>false statements, aiding the </a:t>
            </a:r>
            <a:r>
              <a:rPr lang="en-US" dirty="0" smtClean="0"/>
              <a:t>	enemy</a:t>
            </a:r>
            <a:r>
              <a:rPr lang="en-US" dirty="0"/>
              <a:t>, inciting military rebellion, or </a:t>
            </a:r>
            <a:r>
              <a:rPr lang="en-US" dirty="0" smtClean="0"/>
              <a:t>	obstructing </a:t>
            </a:r>
            <a:r>
              <a:rPr lang="en-US" dirty="0"/>
              <a:t>Selective Service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Sedition Act of 1918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/>
              <a:t>	Forbade </a:t>
            </a:r>
            <a:r>
              <a:rPr lang="en-US" dirty="0"/>
              <a:t>any criticism of the </a:t>
            </a:r>
            <a:r>
              <a:rPr lang="en-US" dirty="0" smtClean="0"/>
              <a:t>government</a:t>
            </a:r>
            <a:r>
              <a:rPr lang="en-US" dirty="0"/>
              <a:t>, </a:t>
            </a:r>
            <a:r>
              <a:rPr lang="en-US" dirty="0" smtClean="0"/>
              <a:t>	flag</a:t>
            </a:r>
            <a:r>
              <a:rPr lang="en-US" dirty="0"/>
              <a:t>, or </a:t>
            </a:r>
            <a:r>
              <a:rPr lang="en-US" dirty="0" smtClean="0"/>
              <a:t>uniform. Targeted </a:t>
            </a:r>
            <a:r>
              <a:rPr lang="en-US" dirty="0"/>
              <a:t>Socialists &amp; </a:t>
            </a:r>
            <a:r>
              <a:rPr lang="en-US" dirty="0" smtClean="0"/>
              <a:t>	members</a:t>
            </a:r>
            <a:r>
              <a:rPr lang="en-US" dirty="0"/>
              <a:t>/leaders of </a:t>
            </a:r>
            <a:r>
              <a:rPr lang="en-US" dirty="0" smtClean="0"/>
              <a:t>the </a:t>
            </a:r>
            <a:r>
              <a:rPr lang="en-US" dirty="0"/>
              <a:t>IWW - Eugene </a:t>
            </a:r>
            <a:r>
              <a:rPr lang="en-US" dirty="0" smtClean="0"/>
              <a:t>Debs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7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Restrictions on Civil Liberties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FF00"/>
                </a:solidFill>
              </a:rPr>
              <a:t>Schenck</a:t>
            </a:r>
            <a:r>
              <a:rPr lang="en-US" dirty="0">
                <a:solidFill>
                  <a:srgbClr val="FFFF00"/>
                </a:solidFill>
              </a:rPr>
              <a:t> v. United States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latin typeface="Wingdings"/>
              </a:rPr>
              <a:t>	</a:t>
            </a:r>
            <a:r>
              <a:rPr lang="en-US" dirty="0" smtClean="0">
                <a:latin typeface="Wingdings"/>
              </a:rPr>
              <a:t></a:t>
            </a:r>
            <a:r>
              <a:rPr lang="en-US" dirty="0"/>
              <a:t>Upheld the constitutionality </a:t>
            </a:r>
            <a:r>
              <a:rPr lang="en-US" dirty="0" smtClean="0"/>
              <a:t>of </a:t>
            </a:r>
            <a:r>
              <a:rPr lang="en-US"/>
              <a:t>the </a:t>
            </a:r>
            <a:r>
              <a:rPr lang="en-US" smtClean="0"/>
              <a:t>	Espionage </a:t>
            </a:r>
            <a:r>
              <a:rPr lang="en-US" dirty="0"/>
              <a:t>Act </a:t>
            </a:r>
          </a:p>
          <a:p>
            <a:pPr marL="0" indent="0">
              <a:buNone/>
            </a:pPr>
            <a:r>
              <a:rPr lang="en-US" dirty="0">
                <a:latin typeface="Wingdings"/>
              </a:rPr>
              <a:t>	</a:t>
            </a:r>
            <a:r>
              <a:rPr lang="en-US" dirty="0" smtClean="0"/>
              <a:t>Ruling </a:t>
            </a:r>
            <a:r>
              <a:rPr lang="en-US" dirty="0"/>
              <a:t>limited free speech when words </a:t>
            </a:r>
            <a:r>
              <a:rPr lang="en-US" dirty="0" smtClean="0"/>
              <a:t>	represented </a:t>
            </a:r>
            <a:r>
              <a:rPr lang="en-US" dirty="0">
                <a:solidFill>
                  <a:srgbClr val="FFFF00"/>
                </a:solidFill>
              </a:rPr>
              <a:t>“a clear &amp; present danger.”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6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Go to website-Period 7-WWI and Imperialism and download Sedition in WWI Lesso</a:t>
            </a:r>
            <a:r>
              <a:rPr lang="en-US" dirty="0" smtClean="0"/>
              <a:t>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HIPP Documents A &amp; B</a:t>
            </a:r>
          </a:p>
          <a:p>
            <a:pPr lvl="1"/>
            <a:r>
              <a:rPr lang="en-US" dirty="0" smtClean="0"/>
              <a:t>Historical Context</a:t>
            </a:r>
          </a:p>
          <a:p>
            <a:pPr lvl="1"/>
            <a:r>
              <a:rPr lang="en-US" dirty="0" smtClean="0"/>
              <a:t>Intended Audience</a:t>
            </a:r>
          </a:p>
          <a:p>
            <a:pPr lvl="1"/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Point of View</a:t>
            </a:r>
            <a:br>
              <a:rPr lang="en-US" dirty="0" smtClean="0"/>
            </a:b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Answer the following for Document C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When was this law passed? Why did the U.S. </a:t>
            </a:r>
            <a:r>
              <a:rPr lang="en-US" dirty="0" err="1" smtClean="0"/>
              <a:t>gov.</a:t>
            </a:r>
            <a:r>
              <a:rPr lang="en-US" dirty="0" smtClean="0"/>
              <a:t> pass this law?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In your own words, summarize this law. 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Do you think this law was necessary? Why or why not? Use evidence to support your answer. </a:t>
            </a:r>
          </a:p>
        </p:txBody>
      </p:sp>
    </p:spTree>
    <p:extLst>
      <p:ext uri="{BB962C8B-B14F-4D97-AF65-F5344CB8AC3E}">
        <p14:creationId xmlns:p14="http://schemas.microsoft.com/office/powerpoint/2010/main" val="210475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PRESENTER-</a:t>
            </a:r>
            <a:r>
              <a:rPr lang="en-US" dirty="0" smtClean="0">
                <a:solidFill>
                  <a:srgbClr val="FFFF00"/>
                </a:solidFill>
              </a:rPr>
              <a:t>4</a:t>
            </a:r>
          </a:p>
          <a:p>
            <a:r>
              <a:rPr lang="en-US" dirty="0" smtClean="0"/>
              <a:t>LEADER-</a:t>
            </a:r>
            <a:r>
              <a:rPr lang="en-US" dirty="0" smtClean="0">
                <a:solidFill>
                  <a:srgbClr val="FFFF00"/>
                </a:solidFill>
              </a:rPr>
              <a:t>3</a:t>
            </a:r>
          </a:p>
          <a:p>
            <a:r>
              <a:rPr lang="en-US" dirty="0" smtClean="0"/>
              <a:t>TIME KEEPER- </a:t>
            </a:r>
            <a:r>
              <a:rPr lang="en-US" dirty="0" smtClean="0">
                <a:solidFill>
                  <a:srgbClr val="FFFF00"/>
                </a:solidFill>
              </a:rPr>
              <a:t>2</a:t>
            </a:r>
            <a:r>
              <a:rPr lang="en-US" dirty="0" smtClean="0"/>
              <a:t>-15 MINUTES</a:t>
            </a:r>
          </a:p>
          <a:p>
            <a:r>
              <a:rPr lang="en-US" dirty="0" smtClean="0"/>
              <a:t>RECORDER-</a:t>
            </a:r>
            <a:r>
              <a:rPr lang="en-US" dirty="0" smtClean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6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World War One-At a Glance (Contextualization)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Nicknamed the “Great War”</a:t>
            </a:r>
          </a:p>
          <a:p>
            <a:r>
              <a:rPr lang="en-US" dirty="0" smtClean="0"/>
              <a:t>Largest conflict the world had seen up that point</a:t>
            </a:r>
          </a:p>
          <a:p>
            <a:r>
              <a:rPr lang="en-US" dirty="0" smtClean="0"/>
              <a:t>Lasted four years-1914-1918</a:t>
            </a:r>
          </a:p>
          <a:p>
            <a:r>
              <a:rPr lang="en-US" dirty="0" smtClean="0"/>
              <a:t>Extremely deadly</a:t>
            </a:r>
          </a:p>
          <a:p>
            <a:pPr lvl="1"/>
            <a:r>
              <a:rPr lang="en-US" dirty="0" smtClean="0"/>
              <a:t>16 million deaths, 20 million wounded</a:t>
            </a:r>
          </a:p>
          <a:p>
            <a:r>
              <a:rPr lang="en-US" dirty="0" smtClean="0"/>
              <a:t>First major conflict after the Second Industrial Revolution-technology much improved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2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of the 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631" r="-12631"/>
          <a:stretch>
            <a:fillRect/>
          </a:stretch>
        </p:blipFill>
        <p:spPr>
          <a:xfrm>
            <a:off x="230909" y="1463820"/>
            <a:ext cx="8659091" cy="4708525"/>
          </a:xfrm>
        </p:spPr>
      </p:pic>
    </p:spTree>
    <p:extLst>
      <p:ext uri="{BB962C8B-B14F-4D97-AF65-F5344CB8AC3E}">
        <p14:creationId xmlns:p14="http://schemas.microsoft.com/office/powerpoint/2010/main" val="77207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Participating Countries in World War 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878" r="-5878" b="11417"/>
          <a:stretch/>
        </p:blipFill>
        <p:spPr>
          <a:xfrm>
            <a:off x="457200" y="1600200"/>
            <a:ext cx="8229600" cy="4009237"/>
          </a:xfrm>
        </p:spPr>
      </p:pic>
    </p:spTree>
    <p:extLst>
      <p:ext uri="{BB962C8B-B14F-4D97-AF65-F5344CB8AC3E}">
        <p14:creationId xmlns:p14="http://schemas.microsoft.com/office/powerpoint/2010/main" val="160735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Causes of World War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M</a:t>
            </a:r>
            <a:r>
              <a:rPr lang="en-US" dirty="0" smtClean="0"/>
              <a:t>ilitarism</a:t>
            </a:r>
          </a:p>
          <a:p>
            <a:r>
              <a:rPr lang="en-US" sz="3600" b="1" dirty="0" smtClean="0"/>
              <a:t>A</a:t>
            </a:r>
            <a:r>
              <a:rPr lang="en-US" dirty="0" smtClean="0"/>
              <a:t>lliances</a:t>
            </a:r>
          </a:p>
          <a:p>
            <a:r>
              <a:rPr lang="en-US" sz="3600" b="1" dirty="0" smtClean="0"/>
              <a:t>I</a:t>
            </a:r>
            <a:r>
              <a:rPr lang="en-US" dirty="0" smtClean="0"/>
              <a:t>mperialism</a:t>
            </a:r>
          </a:p>
          <a:p>
            <a:r>
              <a:rPr lang="en-US" sz="3600" b="1" dirty="0" smtClean="0"/>
              <a:t>N</a:t>
            </a:r>
            <a:r>
              <a:rPr lang="en-US" dirty="0" smtClean="0"/>
              <a:t>ationalism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87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8995183" cy="5107311"/>
          </a:xfrm>
        </p:spPr>
        <p:txBody>
          <a:bodyPr/>
          <a:lstStyle/>
          <a:p>
            <a:r>
              <a:rPr lang="en-US" dirty="0" smtClean="0"/>
              <a:t>The assassination of Archduke Franz Ferdinand and his wife in June 1914.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By August, all major European nations were at war with each other.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99" y="2620454"/>
            <a:ext cx="33020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031" y="222675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Neutrality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48805" b="-48805"/>
          <a:stretch>
            <a:fillRect/>
          </a:stretch>
        </p:blipFill>
        <p:spPr>
          <a:xfrm>
            <a:off x="457200" y="859937"/>
            <a:ext cx="4038600" cy="526622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August 1914, President Wilson issued a </a:t>
            </a:r>
            <a:r>
              <a:rPr lang="en-US" dirty="0">
                <a:solidFill>
                  <a:srgbClr val="3366FF"/>
                </a:solidFill>
              </a:rPr>
              <a:t>Proclamation of Neutrality </a:t>
            </a:r>
            <a:r>
              <a:rPr lang="en-US" dirty="0"/>
              <a:t>after the war in Europe broke out</a:t>
            </a:r>
            <a:r>
              <a:rPr lang="en-US" dirty="0" smtClean="0"/>
              <a:t>.</a:t>
            </a:r>
            <a:r>
              <a:rPr lang="en-US" dirty="0"/>
              <a:t>	</a:t>
            </a:r>
            <a:r>
              <a:rPr lang="en-US" dirty="0" smtClean="0"/>
              <a:t>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Encouraged </a:t>
            </a:r>
            <a:r>
              <a:rPr lang="en-US" sz="2400" dirty="0"/>
              <a:t>Americans to remain </a:t>
            </a:r>
            <a:r>
              <a:rPr lang="en-US" sz="2400" dirty="0">
                <a:solidFill>
                  <a:srgbClr val="3366FF"/>
                </a:solidFill>
              </a:rPr>
              <a:t>neutral </a:t>
            </a:r>
            <a:r>
              <a:rPr lang="en-US" sz="2400" dirty="0"/>
              <a:t>in “thought as well as in action”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67851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3699</TotalTime>
  <Words>657</Words>
  <Application>Microsoft Macintosh PowerPoint</Application>
  <PresentationFormat>On-screen Show (4:3)</PresentationFormat>
  <Paragraphs>142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Black</vt:lpstr>
      <vt:lpstr>America in World War One</vt:lpstr>
      <vt:lpstr>Good Morning Students, silently read “When Would You Go To War?” in the activities and sources packet</vt:lpstr>
      <vt:lpstr>World War I Prior Knowledge</vt:lpstr>
      <vt:lpstr>World War One-At a Glance (Contextualization)</vt:lpstr>
      <vt:lpstr>Crime of the Ages</vt:lpstr>
      <vt:lpstr>Participating Countries in World War I</vt:lpstr>
      <vt:lpstr>Long Term Causes of World War I</vt:lpstr>
      <vt:lpstr>The Spark</vt:lpstr>
      <vt:lpstr>U.S. Neutrality</vt:lpstr>
      <vt:lpstr>U.S. Neutrality?</vt:lpstr>
      <vt:lpstr>U.S. Election of 1916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Reasons U.S. Enters War</vt:lpstr>
      <vt:lpstr>Woodrow Wilson, April 12, 1917</vt:lpstr>
      <vt:lpstr>Read Wilson’s War Message to Congress, 1917 and answer the questions. Be prepared to discuss.</vt:lpstr>
      <vt:lpstr>Read Diverging Interpretations of Why the U.S. went to War. Organize “answers” in most convincing and least convincing. </vt:lpstr>
      <vt:lpstr>America Tips the Balance</vt:lpstr>
      <vt:lpstr>Over There</vt:lpstr>
      <vt:lpstr>What does the song Over There reveal about American identity during wartime?</vt:lpstr>
      <vt:lpstr>Essential Question-Day3</vt:lpstr>
      <vt:lpstr>Mobilizing Industry</vt:lpstr>
      <vt:lpstr>Mobilizing Labor</vt:lpstr>
      <vt:lpstr>Mobilizing Labor</vt:lpstr>
      <vt:lpstr>Mobilizing the Economy</vt:lpstr>
      <vt:lpstr>Mobilizing Public Opinion</vt:lpstr>
      <vt:lpstr>Essential Question (Day 2)</vt:lpstr>
      <vt:lpstr>Restricting Civil Liberties in Wartime-Review</vt:lpstr>
      <vt:lpstr>Restrictions on Civil Liberties</vt:lpstr>
      <vt:lpstr>Restrictions on Civil Liberties</vt:lpstr>
      <vt:lpstr>Restrictions on Civil Liberties</vt:lpstr>
      <vt:lpstr>Go to website-Period 7-WWI and Imperialism and download Sedition in WWI Lesson Plan</vt:lpstr>
      <vt:lpstr>ROLES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in World War One</dc:title>
  <dc:creator>Ramirez, Marcia P.</dc:creator>
  <cp:lastModifiedBy>Ramirez, Marcia P.</cp:lastModifiedBy>
  <cp:revision>12</cp:revision>
  <dcterms:created xsi:type="dcterms:W3CDTF">2017-03-14T00:31:31Z</dcterms:created>
  <dcterms:modified xsi:type="dcterms:W3CDTF">2017-03-16T14:10:55Z</dcterms:modified>
</cp:coreProperties>
</file>