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09" r:id="rId3"/>
    <p:sldId id="326" r:id="rId4"/>
    <p:sldId id="327" r:id="rId5"/>
    <p:sldId id="353" r:id="rId6"/>
    <p:sldId id="328" r:id="rId7"/>
    <p:sldId id="329" r:id="rId8"/>
    <p:sldId id="330" r:id="rId9"/>
    <p:sldId id="331" r:id="rId10"/>
    <p:sldId id="332" r:id="rId11"/>
    <p:sldId id="350" r:id="rId12"/>
    <p:sldId id="333" r:id="rId13"/>
    <p:sldId id="334" r:id="rId14"/>
    <p:sldId id="348" r:id="rId15"/>
    <p:sldId id="336" r:id="rId16"/>
    <p:sldId id="354" r:id="rId17"/>
    <p:sldId id="352" r:id="rId18"/>
    <p:sldId id="344" r:id="rId19"/>
    <p:sldId id="338" r:id="rId20"/>
    <p:sldId id="347" r:id="rId21"/>
    <p:sldId id="346" r:id="rId22"/>
    <p:sldId id="341" r:id="rId23"/>
    <p:sldId id="345" r:id="rId24"/>
    <p:sldId id="342" r:id="rId25"/>
    <p:sldId id="349" r:id="rId26"/>
    <p:sldId id="34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80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CA37281-DE7E-4981-9E9D-1BD40139D56C}" type="datetimeFigureOut">
              <a:rPr lang="en-US" smtClean="0"/>
              <a:pPr/>
              <a:t>4/8/15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BF1B236-981D-43F4-8D4D-C8CCA16E12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Capitalism vs.</a:t>
            </a:r>
            <a:br>
              <a:rPr lang="en-US" sz="5400" dirty="0" smtClean="0"/>
            </a:br>
            <a:r>
              <a:rPr lang="en-US" sz="5400" dirty="0" smtClean="0"/>
              <a:t>Socialism &amp; Communism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Figures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2635" r="9461" b="21308"/>
          <a:stretch/>
        </p:blipFill>
        <p:spPr bwMode="auto">
          <a:xfrm>
            <a:off x="1303531" y="1791687"/>
            <a:ext cx="3200400" cy="462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8" t="2273" r="2976" b="38376"/>
          <a:stretch/>
        </p:blipFill>
        <p:spPr bwMode="auto">
          <a:xfrm>
            <a:off x="4884931" y="1791686"/>
            <a:ext cx="2963669" cy="462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44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Figures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3" t="11632" r="28824" b="39833"/>
          <a:stretch/>
        </p:blipFill>
        <p:spPr bwMode="auto">
          <a:xfrm>
            <a:off x="380612" y="1905001"/>
            <a:ext cx="2591188" cy="395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4"/>
          <a:stretch/>
        </p:blipFill>
        <p:spPr bwMode="auto">
          <a:xfrm>
            <a:off x="3079915" y="1908777"/>
            <a:ext cx="2638415" cy="395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15" y="1908777"/>
            <a:ext cx="2863685" cy="39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59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Countries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7" y="1872823"/>
            <a:ext cx="4095481" cy="215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88" y="1906296"/>
            <a:ext cx="4224192" cy="21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44" y="4278694"/>
            <a:ext cx="2393844" cy="1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8" y="4278694"/>
            <a:ext cx="2872612" cy="1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88" y="4278694"/>
            <a:ext cx="2872612" cy="1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1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Socialism &amp; Communism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0590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Friedrich Engels &amp; Karl Marx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 bwMode="auto">
          <a:xfrm>
            <a:off x="370334" y="1666742"/>
            <a:ext cx="4112951" cy="465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r="16660"/>
          <a:stretch/>
        </p:blipFill>
        <p:spPr bwMode="auto">
          <a:xfrm>
            <a:off x="4606352" y="1666741"/>
            <a:ext cx="4156648" cy="465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69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The Communist Manifesto</a:t>
            </a:r>
            <a:r>
              <a:rPr lang="en-US" dirty="0" smtClean="0"/>
              <a:t>, 1848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96"/>
          <a:stretch/>
        </p:blipFill>
        <p:spPr bwMode="auto">
          <a:xfrm>
            <a:off x="1981200" y="1524000"/>
            <a:ext cx="528909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23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Das </a:t>
            </a:r>
            <a:r>
              <a:rPr lang="en-US" i="1" dirty="0" err="1" smtClean="0"/>
              <a:t>Kapital</a:t>
            </a:r>
            <a:r>
              <a:rPr lang="en-US" dirty="0" smtClean="0"/>
              <a:t>, 1867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9"/>
          <a:stretch/>
        </p:blipFill>
        <p:spPr bwMode="auto">
          <a:xfrm>
            <a:off x="2209800" y="1524000"/>
            <a:ext cx="49196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78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646236"/>
            <a:ext cx="80772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72A376"/>
              </a:buClr>
              <a:buNone/>
            </a:pPr>
            <a:r>
              <a:rPr lang="en-US" sz="4400" dirty="0" smtClean="0">
                <a:solidFill>
                  <a:prstClr val="white"/>
                </a:solidFill>
              </a:rPr>
              <a:t>“Workers of the world, unite!  You have nothing to lose but your chains.”</a:t>
            </a:r>
          </a:p>
          <a:p>
            <a:pPr marL="0" indent="0" algn="ctr">
              <a:buClr>
                <a:srgbClr val="72A376"/>
              </a:buClr>
              <a:buNone/>
            </a:pPr>
            <a:endParaRPr lang="en-US" sz="4400" dirty="0" smtClean="0">
              <a:solidFill>
                <a:prstClr val="white"/>
              </a:solidFill>
            </a:endParaRPr>
          </a:p>
          <a:p>
            <a:pPr marL="0" indent="0" algn="ctr">
              <a:buClr>
                <a:srgbClr val="72A376"/>
              </a:buClr>
              <a:buNone/>
            </a:pPr>
            <a:r>
              <a:rPr lang="en-US" sz="4400" dirty="0" smtClean="0">
                <a:solidFill>
                  <a:prstClr val="white"/>
                </a:solidFill>
              </a:rPr>
              <a:t>“From each according to his ability, to each according to his need.”</a:t>
            </a:r>
            <a:endParaRPr lang="en-US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4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46237"/>
            <a:ext cx="4114800" cy="4526280"/>
          </a:xfrm>
        </p:spPr>
        <p:txBody>
          <a:bodyPr/>
          <a:lstStyle/>
          <a:p>
            <a:r>
              <a:rPr lang="en-US" dirty="0" smtClean="0"/>
              <a:t>Response to the injustices of capitalism</a:t>
            </a:r>
          </a:p>
          <a:p>
            <a:r>
              <a:rPr lang="en-US" dirty="0" smtClean="0"/>
              <a:t>Class struggle: </a:t>
            </a:r>
            <a:r>
              <a:rPr lang="en-US" dirty="0" err="1" smtClean="0"/>
              <a:t>Bourgeosie</a:t>
            </a:r>
            <a:r>
              <a:rPr lang="en-US" dirty="0" smtClean="0"/>
              <a:t> vs. Proletariat</a:t>
            </a:r>
          </a:p>
          <a:p>
            <a:r>
              <a:rPr lang="en-US" dirty="0" smtClean="0"/>
              <a:t>Redistribution of wealth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676400"/>
            <a:ext cx="39433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2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Government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05400" y="1646237"/>
            <a:ext cx="35814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" r="6968" b="37789"/>
          <a:stretch/>
        </p:blipFill>
        <p:spPr bwMode="auto">
          <a:xfrm>
            <a:off x="528062" y="1682727"/>
            <a:ext cx="4272538" cy="471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76800" y="1798637"/>
            <a:ext cx="39624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Government control of all economic activity</a:t>
            </a:r>
          </a:p>
          <a:p>
            <a:r>
              <a:rPr lang="en-US" dirty="0" smtClean="0"/>
              <a:t>“Dictatorship of the proletariat”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Capitalism</a:t>
            </a:r>
            <a:endParaRPr lang="en-US" sz="7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21039"/>
          <a:stretch/>
        </p:blipFill>
        <p:spPr bwMode="auto">
          <a:xfrm>
            <a:off x="304800" y="1676400"/>
            <a:ext cx="465645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646237"/>
            <a:ext cx="3581400" cy="45262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Basic needs like employment, food, clothing &amp; shelter are guaranteed by the government</a:t>
            </a:r>
          </a:p>
          <a:p>
            <a:r>
              <a:rPr lang="en-US" dirty="0" smtClean="0"/>
              <a:t>Industrial production &amp; unity help fight wars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3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646237"/>
            <a:ext cx="3581400" cy="483076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Tendency to become a totalitarian dictatorship</a:t>
            </a:r>
          </a:p>
          <a:p>
            <a:r>
              <a:rPr lang="en-US" dirty="0" smtClean="0"/>
              <a:t>Consumer goods &amp; comforts are often scarce</a:t>
            </a:r>
          </a:p>
          <a:p>
            <a:r>
              <a:rPr lang="en-US" dirty="0" smtClean="0"/>
              <a:t>Slow or no economic growth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594439"/>
            <a:ext cx="4462463" cy="58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13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Figures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19956" b="24932"/>
          <a:stretch/>
        </p:blipFill>
        <p:spPr bwMode="auto">
          <a:xfrm>
            <a:off x="3202926" y="1626702"/>
            <a:ext cx="2435874" cy="416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r="27314"/>
          <a:stretch/>
        </p:blipFill>
        <p:spPr bwMode="auto">
          <a:xfrm>
            <a:off x="228600" y="1626703"/>
            <a:ext cx="2867198" cy="41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5958" r="17916" b="16446"/>
          <a:stretch/>
        </p:blipFill>
        <p:spPr bwMode="auto">
          <a:xfrm>
            <a:off x="5719664" y="1626702"/>
            <a:ext cx="3167334" cy="418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907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Figures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r="14645"/>
          <a:stretch/>
        </p:blipFill>
        <p:spPr bwMode="auto">
          <a:xfrm>
            <a:off x="467037" y="1604760"/>
            <a:ext cx="2504763" cy="46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r="15032"/>
          <a:stretch/>
        </p:blipFill>
        <p:spPr bwMode="auto">
          <a:xfrm>
            <a:off x="3124200" y="1600199"/>
            <a:ext cx="2421229" cy="461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95" y="1600199"/>
            <a:ext cx="3047105" cy="461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820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Countries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648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1"/>
            <a:ext cx="2971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71" y="1828800"/>
            <a:ext cx="3488329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19602"/>
            <a:ext cx="223024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1"/>
            <a:ext cx="2971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3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Communism vs. Socialism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1422" r="27524" b="34301"/>
          <a:stretch/>
        </p:blipFill>
        <p:spPr bwMode="auto">
          <a:xfrm>
            <a:off x="4881093" y="1447800"/>
            <a:ext cx="3234208" cy="507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00200"/>
            <a:ext cx="1295400" cy="86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2971800" cy="507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0" y="1600200"/>
            <a:ext cx="1726119" cy="86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5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Mixed Economy</a:t>
            </a:r>
            <a:endParaRPr lang="en-US" sz="7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5181600" cy="384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9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 Smith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799"/>
            <a:ext cx="7772400" cy="49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Wealth of Nations</a:t>
            </a:r>
            <a:r>
              <a:rPr lang="en-US" dirty="0" smtClean="0"/>
              <a:t>, 1776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94915"/>
            <a:ext cx="6553200" cy="495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15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646236"/>
            <a:ext cx="80772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72A376"/>
              </a:buClr>
              <a:buNone/>
            </a:pPr>
            <a:r>
              <a:rPr lang="en-US" sz="4400" dirty="0">
                <a:solidFill>
                  <a:prstClr val="white"/>
                </a:solidFill>
              </a:rPr>
              <a:t>“Every </a:t>
            </a:r>
            <a:r>
              <a:rPr lang="en-US" sz="4400" dirty="0" smtClean="0">
                <a:solidFill>
                  <a:prstClr val="white"/>
                </a:solidFill>
              </a:rPr>
              <a:t>individual… intends </a:t>
            </a:r>
            <a:r>
              <a:rPr lang="en-US" sz="4400" dirty="0">
                <a:solidFill>
                  <a:prstClr val="white"/>
                </a:solidFill>
              </a:rPr>
              <a:t>only his own gain, and he is in </a:t>
            </a:r>
            <a:r>
              <a:rPr lang="en-US" sz="4400" dirty="0" smtClean="0">
                <a:solidFill>
                  <a:prstClr val="white"/>
                </a:solidFill>
              </a:rPr>
              <a:t>this… cases… </a:t>
            </a:r>
            <a:r>
              <a:rPr lang="en-US" sz="4400" dirty="0">
                <a:solidFill>
                  <a:prstClr val="white"/>
                </a:solidFill>
              </a:rPr>
              <a:t>led by an invisible hand to </a:t>
            </a:r>
            <a:r>
              <a:rPr lang="en-US" sz="4400" dirty="0" smtClean="0">
                <a:solidFill>
                  <a:prstClr val="white"/>
                </a:solidFill>
              </a:rPr>
              <a:t>promote… the </a:t>
            </a:r>
            <a:r>
              <a:rPr lang="en-US" sz="4400" dirty="0">
                <a:solidFill>
                  <a:prstClr val="white"/>
                </a:solidFill>
              </a:rPr>
              <a:t>public good</a:t>
            </a:r>
            <a:r>
              <a:rPr lang="en-US" sz="4400" dirty="0" smtClean="0">
                <a:solidFill>
                  <a:prstClr val="white"/>
                </a:solidFill>
              </a:rPr>
              <a:t>.”</a:t>
            </a:r>
            <a:endParaRPr lang="en-US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648200" y="1646236"/>
            <a:ext cx="4038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Private ownership of </a:t>
            </a:r>
            <a:r>
              <a:rPr lang="en-US" dirty="0" smtClean="0"/>
              <a:t>property</a:t>
            </a:r>
          </a:p>
          <a:p>
            <a:r>
              <a:rPr lang="en-US" dirty="0" smtClean="0"/>
              <a:t>Profit motive</a:t>
            </a:r>
            <a:endParaRPr lang="en-US" dirty="0"/>
          </a:p>
          <a:p>
            <a:r>
              <a:rPr lang="en-US" dirty="0" smtClean="0"/>
              <a:t>Free market competition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88106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36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Government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0" y="1646236"/>
            <a:ext cx="33528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Laissez-faire (“let it be”)</a:t>
            </a:r>
          </a:p>
          <a:p>
            <a:r>
              <a:rPr lang="en-US" dirty="0" smtClean="0"/>
              <a:t>Break apart monopolies</a:t>
            </a:r>
            <a:endParaRPr lang="en-US" dirty="0"/>
          </a:p>
        </p:txBody>
      </p:sp>
      <p:pic>
        <p:nvPicPr>
          <p:cNvPr id="23559" name="Picture 7" descr="C:\Users\John\AppData\Local\Microsoft\Windows\Temporary Internet Files\Content.IE5\GPTSBZMD\MP900401099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r="18540"/>
          <a:stretch/>
        </p:blipFill>
        <p:spPr bwMode="auto">
          <a:xfrm>
            <a:off x="609600" y="1646236"/>
            <a:ext cx="4561042" cy="48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6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0723"/>
            <a:ext cx="5259036" cy="394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640036" y="1646236"/>
            <a:ext cx="3046764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Innovation, efficiency &amp; freedom of choice</a:t>
            </a:r>
          </a:p>
          <a:p>
            <a:r>
              <a:rPr lang="en-US" dirty="0" smtClean="0"/>
              <a:t>Increased standard of living for most people (middle class)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5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3400" y="1646237"/>
            <a:ext cx="43434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Unequal distribution of wealth &amp; exploitation of workers</a:t>
            </a:r>
          </a:p>
          <a:p>
            <a:r>
              <a:rPr lang="en-US" dirty="0" smtClean="0"/>
              <a:t>Cycles of boom &amp; bust</a:t>
            </a:r>
          </a:p>
          <a:p>
            <a:r>
              <a:rPr lang="en-US" dirty="0" smtClean="0"/>
              <a:t>Monopolies can develop, eliminating competition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199"/>
            <a:ext cx="3505200" cy="59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453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405</TotalTime>
  <Words>251</Words>
  <Application>Microsoft Macintosh PowerPoint</Application>
  <PresentationFormat>On-screen Show (4:3)</PresentationFormat>
  <Paragraphs>50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Foundry</vt:lpstr>
      <vt:lpstr>Capitalism vs. Socialism &amp; Communism</vt:lpstr>
      <vt:lpstr>Capitalism</vt:lpstr>
      <vt:lpstr>Adam Smith</vt:lpstr>
      <vt:lpstr>The Wealth of Nations, 1776</vt:lpstr>
      <vt:lpstr>Quotes</vt:lpstr>
      <vt:lpstr>Economics</vt:lpstr>
      <vt:lpstr>Role of Government</vt:lpstr>
      <vt:lpstr>Pros</vt:lpstr>
      <vt:lpstr>Cons</vt:lpstr>
      <vt:lpstr>Key Figures</vt:lpstr>
      <vt:lpstr>Key Figures</vt:lpstr>
      <vt:lpstr>Countries</vt:lpstr>
      <vt:lpstr>Socialism &amp; Communism</vt:lpstr>
      <vt:lpstr>Friedrich Engels &amp; Karl Marx</vt:lpstr>
      <vt:lpstr>The Communist Manifesto, 1848</vt:lpstr>
      <vt:lpstr>Das Kapital, 1867</vt:lpstr>
      <vt:lpstr>Quotes</vt:lpstr>
      <vt:lpstr>Economics</vt:lpstr>
      <vt:lpstr>Role of Government</vt:lpstr>
      <vt:lpstr>Pros</vt:lpstr>
      <vt:lpstr>Cons</vt:lpstr>
      <vt:lpstr>Key Figures</vt:lpstr>
      <vt:lpstr>Key Figures</vt:lpstr>
      <vt:lpstr>Countries</vt:lpstr>
      <vt:lpstr>Communism vs. Socialism</vt:lpstr>
      <vt:lpstr>Mixed Economy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Revolution Begins</dc:title>
  <dc:creator>hhsstudent</dc:creator>
  <cp:lastModifiedBy>Ramirez, Marcia P.</cp:lastModifiedBy>
  <cp:revision>46</cp:revision>
  <dcterms:created xsi:type="dcterms:W3CDTF">2014-03-26T18:03:43Z</dcterms:created>
  <dcterms:modified xsi:type="dcterms:W3CDTF">2015-04-08T14:57:12Z</dcterms:modified>
</cp:coreProperties>
</file>