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0" r:id="rId17"/>
    <p:sldId id="261" r:id="rId18"/>
    <p:sldId id="262" r:id="rId19"/>
    <p:sldId id="275" r:id="rId20"/>
    <p:sldId id="276" r:id="rId21"/>
    <p:sldId id="277" r:id="rId22"/>
    <p:sldId id="278" r:id="rId23"/>
    <p:sldId id="27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4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EC68-6BF9-BC4C-A8E7-B2AD6DFB44A4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4F52E-83B1-3F4A-9791-EAA6B8C6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hyperlink" Target="http://upload.wikimedia.org/wikipedia/commons/c/c3/Flag_of_France.svg" TargetMode="External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://upload.wikimedia.org/wikipedia/commons/0/03/Flag_of_Italy.svg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d/Jacob_Riis_2.jpg" TargetMode="External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pn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tlas.com/big/big1900.htm%23%20here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tlas.com/big/big1900.htm%23%20here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cgi-bin/query/r?ammem/papr:@filreq(@field(NUMBER+@band(lcmp002+m2a10987))+@field(COLLID+newyork))" TargetMode="External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Industrialization, Urbanization and Immigration….oh my.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6868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Medical Exams &amp; Quarantine</a:t>
            </a:r>
          </a:p>
        </p:txBody>
      </p:sp>
      <p:pic>
        <p:nvPicPr>
          <p:cNvPr id="28675" name="Picture 4" descr="B%20Doctors%20on%20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7244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medical 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9377" r="53149" b="18716"/>
          <a:stretch>
            <a:fillRect/>
          </a:stretch>
        </p:blipFill>
        <p:spPr bwMode="auto">
          <a:xfrm>
            <a:off x="152400" y="1371600"/>
            <a:ext cx="403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6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Ellis Island, NY</a:t>
            </a:r>
          </a:p>
        </p:txBody>
      </p:sp>
      <p:pic>
        <p:nvPicPr>
          <p:cNvPr id="29699" name="Picture 4" descr="Image:Ellis island 1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00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Statue of Liberty, 1886</a:t>
            </a:r>
          </a:p>
        </p:txBody>
      </p:sp>
      <p:pic>
        <p:nvPicPr>
          <p:cNvPr id="31747" name="Picture 4" descr="Statue_of_Liberty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3751" r="10764" b="11250"/>
          <a:stretch>
            <a:fillRect/>
          </a:stretch>
        </p:blipFill>
        <p:spPr bwMode="auto">
          <a:xfrm>
            <a:off x="4648200" y="914400"/>
            <a:ext cx="4117975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5" descr="Statue_of_Liberty_Interior_Suport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0001" r="13615" b="13751"/>
          <a:stretch>
            <a:fillRect/>
          </a:stretch>
        </p:blipFill>
        <p:spPr bwMode="auto">
          <a:xfrm>
            <a:off x="533400" y="914400"/>
            <a:ext cx="37465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6" descr="Image:Flag of France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22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The New Colossus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5344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Tw Cen MT" charset="0"/>
              </a:rPr>
              <a:t>	Not like the brazen giant of Greek fame,</a:t>
            </a:r>
            <a:br>
              <a:rPr lang="en-US" sz="2400">
                <a:latin typeface="Tw Cen MT" charset="0"/>
              </a:rPr>
            </a:br>
            <a:r>
              <a:rPr lang="en-US" sz="2400">
                <a:latin typeface="Tw Cen MT" charset="0"/>
              </a:rPr>
              <a:t>With conquering limbs astride from land to land;</a:t>
            </a:r>
            <a:br>
              <a:rPr lang="en-US" sz="2400">
                <a:latin typeface="Tw Cen MT" charset="0"/>
              </a:rPr>
            </a:br>
            <a:r>
              <a:rPr lang="en-US" sz="2400">
                <a:latin typeface="Tw Cen MT" charset="0"/>
              </a:rPr>
              <a:t>Here at our sea-washed, sunset gates shall stand</a:t>
            </a:r>
            <a:br>
              <a:rPr lang="en-US" sz="2400">
                <a:latin typeface="Tw Cen MT" charset="0"/>
              </a:rPr>
            </a:br>
            <a:r>
              <a:rPr lang="en-US" sz="2400">
                <a:latin typeface="Tw Cen MT" charset="0"/>
              </a:rPr>
              <a:t>A mighty woman with a torch, whose flame</a:t>
            </a:r>
            <a:br>
              <a:rPr lang="en-US" sz="2400">
                <a:latin typeface="Tw Cen MT" charset="0"/>
              </a:rPr>
            </a:br>
            <a:r>
              <a:rPr lang="en-US" sz="2400">
                <a:latin typeface="Tw Cen MT" charset="0"/>
              </a:rPr>
              <a:t>Is the imprisoned lightning, and her name</a:t>
            </a:r>
            <a:br>
              <a:rPr lang="en-US" sz="2400">
                <a:latin typeface="Tw Cen MT" charset="0"/>
              </a:rPr>
            </a:br>
            <a:r>
              <a:rPr lang="en-US" sz="2400" b="1">
                <a:latin typeface="Tw Cen MT" charset="0"/>
              </a:rPr>
              <a:t>Mother of Exiles</a:t>
            </a:r>
            <a:r>
              <a:rPr lang="en-US" sz="2400">
                <a:latin typeface="Tw Cen MT" charset="0"/>
              </a:rPr>
              <a:t>. From her beacon-hand</a:t>
            </a:r>
            <a:br>
              <a:rPr lang="en-US" sz="2400">
                <a:latin typeface="Tw Cen MT" charset="0"/>
              </a:rPr>
            </a:br>
            <a:r>
              <a:rPr lang="en-US" sz="2400">
                <a:latin typeface="Tw Cen MT" charset="0"/>
              </a:rPr>
              <a:t>Glows world-wide welcome; her mild eyes command</a:t>
            </a:r>
            <a:br>
              <a:rPr lang="en-US" sz="2400">
                <a:latin typeface="Tw Cen MT" charset="0"/>
              </a:rPr>
            </a:br>
            <a:r>
              <a:rPr lang="en-US" sz="2400">
                <a:latin typeface="Tw Cen MT" charset="0"/>
              </a:rPr>
              <a:t>The air-bridged harbor that twin cities frame.</a:t>
            </a:r>
            <a:br>
              <a:rPr lang="en-US" sz="2400">
                <a:latin typeface="Tw Cen MT" charset="0"/>
              </a:rPr>
            </a:br>
            <a:r>
              <a:rPr lang="en-US" sz="2400">
                <a:latin typeface="Tw Cen MT" charset="0"/>
              </a:rPr>
              <a:t>"Keep ancient lands, your storied pomp!" cries she</a:t>
            </a:r>
            <a:br>
              <a:rPr lang="en-US" sz="2400">
                <a:latin typeface="Tw Cen MT" charset="0"/>
              </a:rPr>
            </a:br>
            <a:r>
              <a:rPr lang="en-US" sz="2400">
                <a:latin typeface="Tw Cen MT" charset="0"/>
              </a:rPr>
              <a:t>With silent lips. </a:t>
            </a:r>
            <a:r>
              <a:rPr lang="en-US" sz="2400" b="1">
                <a:latin typeface="Tw Cen MT" charset="0"/>
              </a:rPr>
              <a:t>"Give me your tired, your poor,</a:t>
            </a:r>
            <a:br>
              <a:rPr lang="en-US" sz="2400" b="1">
                <a:latin typeface="Tw Cen MT" charset="0"/>
              </a:rPr>
            </a:br>
            <a:r>
              <a:rPr lang="en-US" sz="2400" b="1">
                <a:latin typeface="Tw Cen MT" charset="0"/>
              </a:rPr>
              <a:t>Your huddled masses yearning to breathe free,</a:t>
            </a:r>
            <a:br>
              <a:rPr lang="en-US" sz="2400" b="1">
                <a:latin typeface="Tw Cen MT" charset="0"/>
              </a:rPr>
            </a:br>
            <a:r>
              <a:rPr lang="en-US" sz="2400" b="1">
                <a:latin typeface="Tw Cen MT" charset="0"/>
              </a:rPr>
              <a:t>The wretched refuse of your teeming shore.</a:t>
            </a:r>
            <a:br>
              <a:rPr lang="en-US" sz="2400" b="1">
                <a:latin typeface="Tw Cen MT" charset="0"/>
              </a:rPr>
            </a:br>
            <a:r>
              <a:rPr lang="en-US" sz="2400" b="1">
                <a:latin typeface="Tw Cen MT" charset="0"/>
              </a:rPr>
              <a:t>Send these, the homeless, tempest-tost to me,</a:t>
            </a:r>
            <a:br>
              <a:rPr lang="en-US" sz="2400" b="1">
                <a:latin typeface="Tw Cen MT" charset="0"/>
              </a:rPr>
            </a:br>
            <a:r>
              <a:rPr lang="en-US" sz="2400" b="1">
                <a:latin typeface="Tw Cen MT" charset="0"/>
              </a:rPr>
              <a:t>I lift my lamp beside the golden door!"</a:t>
            </a:r>
            <a:r>
              <a:rPr lang="en-US" sz="2400" b="1" i="1">
                <a:latin typeface="Tw Cen MT" charset="0"/>
              </a:rPr>
              <a:t/>
            </a:r>
            <a:br>
              <a:rPr lang="en-US" sz="2400" b="1" i="1">
                <a:latin typeface="Tw Cen MT" charset="0"/>
              </a:rPr>
            </a:br>
            <a:r>
              <a:rPr lang="en-US" sz="2400" i="1">
                <a:latin typeface="Tw Cen MT" charset="0"/>
              </a:rPr>
              <a:t>					—Emma Lazarus, 1883</a:t>
            </a:r>
          </a:p>
        </p:txBody>
      </p:sp>
    </p:spTree>
    <p:extLst>
      <p:ext uri="{BB962C8B-B14F-4D97-AF65-F5344CB8AC3E}">
        <p14:creationId xmlns:p14="http://schemas.microsoft.com/office/powerpoint/2010/main" val="375048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Angel Island, San Francisco</a:t>
            </a:r>
          </a:p>
        </p:txBody>
      </p:sp>
      <p:pic>
        <p:nvPicPr>
          <p:cNvPr id="34819" name="Picture 12" descr="A%20Arr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94000"/>
            <a:ext cx="41719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0" descr="A%20Imi%20Station%20&amp;%20D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1054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4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migrant 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962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Immigration Today</a:t>
            </a:r>
          </a:p>
        </p:txBody>
      </p:sp>
    </p:spTree>
    <p:extLst>
      <p:ext uri="{BB962C8B-B14F-4D97-AF65-F5344CB8AC3E}">
        <p14:creationId xmlns:p14="http://schemas.microsoft.com/office/powerpoint/2010/main" val="177228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Restricting Immigration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Chinese Exclusion Act of 1882-placed a ban on all immigrants from China</a:t>
            </a:r>
          </a:p>
          <a:p>
            <a:r>
              <a:rPr lang="en-US" dirty="0" smtClean="0"/>
              <a:t>1882 restriction on “undesirable” immigrants (criminals &amp; mentally ill).</a:t>
            </a:r>
          </a:p>
          <a:p>
            <a:r>
              <a:rPr lang="en-US" dirty="0" smtClean="0"/>
              <a:t>Contract Labor Law-restricted temporary workers to protect American workers</a:t>
            </a:r>
          </a:p>
          <a:p>
            <a:r>
              <a:rPr lang="en-US" dirty="0" smtClean="0"/>
              <a:t>Literacy test passed in 1917</a:t>
            </a:r>
          </a:p>
          <a:p>
            <a:r>
              <a:rPr lang="en-US" dirty="0" smtClean="0"/>
              <a:t>By 1892 immigrants had to pass more rigorous medical examinations and pay a 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0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Supporters Immigration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Unions- feared immigrants would depress wages and break strikes</a:t>
            </a:r>
          </a:p>
          <a:p>
            <a:r>
              <a:rPr lang="en-US" dirty="0" smtClean="0"/>
              <a:t>Nativist societies such as American Protective Association prejudice against Roman Catholics</a:t>
            </a:r>
          </a:p>
          <a:p>
            <a:r>
              <a:rPr lang="en-US" dirty="0" smtClean="0"/>
              <a:t>Social Darwinists- saw new immigrants as biologically inferior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3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Urbanization and industrialization developed simultaneously.</a:t>
            </a:r>
          </a:p>
          <a:p>
            <a:r>
              <a:rPr lang="en-US" dirty="0" smtClean="0"/>
              <a:t>Cities provided both laborers and a market for factory made goods. </a:t>
            </a:r>
          </a:p>
          <a:p>
            <a:r>
              <a:rPr lang="en-US" dirty="0" smtClean="0"/>
              <a:t>By 1900 almost 40 percent of Americans lived in towns or cities. </a:t>
            </a:r>
          </a:p>
          <a:p>
            <a:r>
              <a:rPr lang="en-US" dirty="0" smtClean="0"/>
              <a:t>By 1920 most Americans lived in Urban areas than in rural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4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immigrants and internal migrants from rural areas moved to cities</a:t>
            </a:r>
          </a:p>
          <a:p>
            <a:r>
              <a:rPr lang="en-US" dirty="0" smtClean="0"/>
              <a:t>Migrants left farms in search of factory jobs</a:t>
            </a:r>
          </a:p>
          <a:p>
            <a:r>
              <a:rPr lang="en-US" dirty="0" smtClean="0"/>
              <a:t>African-Americans joined the movement from farms to cities. Between 1897-1930, nearly 1 million southern Blacks settled northern and western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4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Nation of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last half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the U.S. Population more than tripled. From 23.2 million in 1850 to 76.2 million in 1900.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16.2 million of those were immigrants.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8.8 million more will arrive from 1900-1910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2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nature of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Streetcars for transportation</a:t>
            </a:r>
          </a:p>
          <a:p>
            <a:r>
              <a:rPr lang="en-US" dirty="0" smtClean="0"/>
              <a:t>Skyscrapers</a:t>
            </a:r>
          </a:p>
          <a:p>
            <a:r>
              <a:rPr lang="en-US" dirty="0" smtClean="0"/>
              <a:t>Ethnic neighborhoods</a:t>
            </a:r>
          </a:p>
        </p:txBody>
      </p:sp>
    </p:spTree>
    <p:extLst>
      <p:ext uri="{BB962C8B-B14F-4D97-AF65-F5344CB8AC3E}">
        <p14:creationId xmlns:p14="http://schemas.microsoft.com/office/powerpoint/2010/main" val="289135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Chinatown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990600"/>
            <a:ext cx="496728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9" descr="Image:China Qing Dynasty Flag 1889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38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276600" cy="54864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San Francisco</a:t>
            </a:r>
          </a:p>
          <a:p>
            <a:pPr eaLnBrk="1" hangingPunct="1"/>
            <a:r>
              <a:rPr lang="en-US">
                <a:latin typeface="Tw Cen MT" charset="0"/>
              </a:rPr>
              <a:t>Los Angeles</a:t>
            </a:r>
          </a:p>
          <a:p>
            <a:pPr eaLnBrk="1" hangingPunct="1"/>
            <a:r>
              <a:rPr lang="en-US">
                <a:latin typeface="Tw Cen MT" charset="0"/>
              </a:rPr>
              <a:t>New York City</a:t>
            </a:r>
          </a:p>
        </p:txBody>
      </p:sp>
    </p:spTree>
    <p:extLst>
      <p:ext uri="{BB962C8B-B14F-4D97-AF65-F5344CB8AC3E}">
        <p14:creationId xmlns:p14="http://schemas.microsoft.com/office/powerpoint/2010/main" val="159443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“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Little Italy</a:t>
            </a:r>
            <a:r>
              <a:rPr lang="ja-JP" alt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”</a:t>
            </a:r>
            <a:endParaRPr lang="en-US" sz="4000">
              <a:effectLst>
                <a:outerShdw blurRad="38100" dist="38100" dir="2700000" algn="tl">
                  <a:srgbClr val="DDDDDD"/>
                </a:outerShdw>
              </a:effectLst>
              <a:latin typeface="Felix Titling" charset="0"/>
              <a:cs typeface="+mj-cs"/>
            </a:endParaRPr>
          </a:p>
        </p:txBody>
      </p:sp>
      <p:pic>
        <p:nvPicPr>
          <p:cNvPr id="50179" name="Picture 4" descr="mulb1900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543800" cy="5565775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7" descr="Image:Flag of Italy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32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8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Theories of Culture</a:t>
            </a:r>
          </a:p>
        </p:txBody>
      </p:sp>
      <p:pic>
        <p:nvPicPr>
          <p:cNvPr id="45059" name="Picture 7" descr="melting_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40188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 descr="salad_b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990600"/>
            <a:ext cx="4095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457200" y="5943600"/>
            <a:ext cx="335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  <a:latin typeface="Tw Cen MT" charset="0"/>
              </a:rPr>
              <a:t>Melting Pot</a:t>
            </a:r>
            <a:r>
              <a:rPr lang="en-US" sz="2800">
                <a:solidFill>
                  <a:schemeClr val="tx1"/>
                </a:solidFill>
                <a:effectLst/>
                <a:latin typeface="Tw Cen MT" charset="0"/>
              </a:rPr>
              <a:t>  Assimilation</a:t>
            </a:r>
          </a:p>
        </p:txBody>
      </p:sp>
      <p:sp>
        <p:nvSpPr>
          <p:cNvPr id="45062" name="Text Box 11"/>
          <p:cNvSpPr txBox="1">
            <a:spLocks noChangeArrowheads="1"/>
          </p:cNvSpPr>
          <p:nvPr/>
        </p:nvSpPr>
        <p:spPr bwMode="auto">
          <a:xfrm>
            <a:off x="5257800" y="5943600"/>
            <a:ext cx="335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elix Titling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ffectLst/>
                <a:latin typeface="Tw Cen MT" charset="0"/>
              </a:rPr>
              <a:t>Salad Bowl</a:t>
            </a:r>
            <a:r>
              <a:rPr lang="en-US" sz="2800">
                <a:solidFill>
                  <a:schemeClr val="tx1"/>
                </a:solidFill>
                <a:effectLst/>
                <a:latin typeface="Tw Cen MT" charset="0"/>
              </a:rPr>
              <a:t>    Pluralism</a:t>
            </a:r>
          </a:p>
        </p:txBody>
      </p:sp>
    </p:spTree>
    <p:extLst>
      <p:ext uri="{BB962C8B-B14F-4D97-AF65-F5344CB8AC3E}">
        <p14:creationId xmlns:p14="http://schemas.microsoft.com/office/powerpoint/2010/main" val="194998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Tenements</a:t>
            </a:r>
          </a:p>
        </p:txBody>
      </p:sp>
      <p:pic>
        <p:nvPicPr>
          <p:cNvPr id="52227" name="Picture 5" descr="Riis_bandits_ro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228600"/>
            <a:ext cx="513556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124200" cy="54864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One or more families living in a small apartment</a:t>
            </a:r>
          </a:p>
          <a:p>
            <a:pPr eaLnBrk="1" hangingPunct="1"/>
            <a:r>
              <a:rPr lang="en-US">
                <a:latin typeface="Tw Cen MT" charset="0"/>
              </a:rPr>
              <a:t>Poor sanitation &amp; ventilation</a:t>
            </a:r>
          </a:p>
        </p:txBody>
      </p:sp>
    </p:spTree>
    <p:extLst>
      <p:ext uri="{BB962C8B-B14F-4D97-AF65-F5344CB8AC3E}">
        <p14:creationId xmlns:p14="http://schemas.microsoft.com/office/powerpoint/2010/main" val="327781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Tenements</a:t>
            </a:r>
          </a:p>
        </p:txBody>
      </p:sp>
      <p:pic>
        <p:nvPicPr>
          <p:cNvPr id="53251" name="Picture 6" descr="ri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66800"/>
            <a:ext cx="4565650" cy="464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7" descr="USAriis1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76400"/>
            <a:ext cx="4273550" cy="480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Tenements</a:t>
            </a:r>
          </a:p>
        </p:txBody>
      </p:sp>
      <p:pic>
        <p:nvPicPr>
          <p:cNvPr id="54275" name="Picture 5" descr="Riis-lodger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85"/>
          <a:stretch>
            <a:fillRect/>
          </a:stretch>
        </p:blipFill>
        <p:spPr bwMode="auto">
          <a:xfrm>
            <a:off x="304800" y="1149350"/>
            <a:ext cx="8610600" cy="4867275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8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Dumbbell Tenement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4768" r="4678" b="4768"/>
          <a:stretch>
            <a:fillRect/>
          </a:stretch>
        </p:blipFill>
        <p:spPr bwMode="auto">
          <a:xfrm>
            <a:off x="533400" y="895350"/>
            <a:ext cx="8077200" cy="5857875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2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4" descr="StrugglingFamily-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79488"/>
            <a:ext cx="8096250" cy="5743575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Immigrant Families</a:t>
            </a:r>
          </a:p>
        </p:txBody>
      </p:sp>
    </p:spTree>
    <p:extLst>
      <p:ext uri="{BB962C8B-B14F-4D97-AF65-F5344CB8AC3E}">
        <p14:creationId xmlns:p14="http://schemas.microsoft.com/office/powerpoint/2010/main" val="305263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Sweatshops</a:t>
            </a:r>
          </a:p>
        </p:txBody>
      </p:sp>
      <p:pic>
        <p:nvPicPr>
          <p:cNvPr id="57347" name="Picture 7" descr="ScanImage026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16696" r="4320" b="15718"/>
          <a:stretch>
            <a:fillRect/>
          </a:stretch>
        </p:blipFill>
        <p:spPr bwMode="auto">
          <a:xfrm>
            <a:off x="4067175" y="762000"/>
            <a:ext cx="500062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5" descr="1903sweatshopchic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4495800" cy="322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124200" cy="54864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Urban factories with poor wages &amp; working conditions</a:t>
            </a:r>
          </a:p>
        </p:txBody>
      </p:sp>
    </p:spTree>
    <p:extLst>
      <p:ext uri="{BB962C8B-B14F-4D97-AF65-F5344CB8AC3E}">
        <p14:creationId xmlns:p14="http://schemas.microsoft.com/office/powerpoint/2010/main" val="80600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6868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Immigration &amp; Urbanization</a:t>
            </a:r>
          </a:p>
        </p:txBody>
      </p:sp>
      <p:pic>
        <p:nvPicPr>
          <p:cNvPr id="21507" name="Picture 5" descr="table19_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7323" r="2811" b="12128"/>
          <a:stretch>
            <a:fillRect/>
          </a:stretch>
        </p:blipFill>
        <p:spPr bwMode="auto">
          <a:xfrm>
            <a:off x="1447800" y="1371600"/>
            <a:ext cx="6324600" cy="5029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the suburbs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Wealthy moved outside of the cities for various reasons:</a:t>
            </a:r>
          </a:p>
          <a:p>
            <a:pPr lvl="1"/>
            <a:r>
              <a:rPr lang="en-US" dirty="0" smtClean="0"/>
              <a:t>1. abundant land at low cost</a:t>
            </a:r>
          </a:p>
          <a:p>
            <a:pPr lvl="1"/>
            <a:r>
              <a:rPr lang="en-US" dirty="0" smtClean="0"/>
              <a:t>2. inexpensive transportation by rail</a:t>
            </a:r>
          </a:p>
          <a:p>
            <a:pPr lvl="1"/>
            <a:r>
              <a:rPr lang="en-US" dirty="0" smtClean="0"/>
              <a:t>3. low-cost construction homes</a:t>
            </a:r>
          </a:p>
          <a:p>
            <a:pPr lvl="1"/>
            <a:r>
              <a:rPr lang="en-US" dirty="0" smtClean="0"/>
              <a:t>4. ethnic and racial prejudice</a:t>
            </a:r>
          </a:p>
          <a:p>
            <a:pPr lvl="1"/>
            <a:r>
              <a:rPr lang="en-US" dirty="0" smtClean="0"/>
              <a:t>5.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85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the 1900s the need for water purification, sewage systems, waste disposal, street lighting, police departments and zoning laws were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9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and Machine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Cities came under control of tightly organized groups of politicians know as </a:t>
            </a:r>
            <a:r>
              <a:rPr lang="en-US" b="1" dirty="0" smtClean="0">
                <a:solidFill>
                  <a:srgbClr val="FF0000"/>
                </a:solidFill>
              </a:rPr>
              <a:t>political machines.</a:t>
            </a:r>
          </a:p>
          <a:p>
            <a:r>
              <a:rPr lang="en-US" dirty="0" smtClean="0"/>
              <a:t>Boss gave orders to to give government jobs to loyal supporters</a:t>
            </a:r>
          </a:p>
          <a:p>
            <a:r>
              <a:rPr lang="en-US" dirty="0" smtClean="0"/>
              <a:t>Tammany Hall in NYC coordinated to meet the needs of businesses, immigrants and the underprivileged.  In return the machines ask for people’s votes on election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85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Books on social criticisms:</a:t>
            </a:r>
            <a:r>
              <a:rPr lang="en-US" i="1" dirty="0" smtClean="0"/>
              <a:t> Progress and Poverty, Looking Backward </a:t>
            </a:r>
            <a:r>
              <a:rPr lang="en-US" dirty="0" smtClean="0"/>
              <a:t>both promoted greater government regulation </a:t>
            </a:r>
          </a:p>
          <a:p>
            <a:r>
              <a:rPr lang="en-US" dirty="0" smtClean="0"/>
              <a:t>Settlement Houses: provided social services for </a:t>
            </a:r>
            <a:r>
              <a:rPr lang="en-US" dirty="0" err="1" smtClean="0"/>
              <a:t>underpriviledged</a:t>
            </a:r>
            <a:r>
              <a:rPr lang="en-US" dirty="0" smtClean="0"/>
              <a:t>. Taught English to immigrants, early childhood education, industrial arts, established neighborhood theatres and music schools</a:t>
            </a:r>
          </a:p>
          <a:p>
            <a:r>
              <a:rPr lang="en-US" dirty="0" smtClean="0"/>
              <a:t>Example: Hull House in Chicago.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3211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3" descr="ma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27363"/>
            <a:ext cx="44958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Hull House</a:t>
            </a:r>
          </a:p>
        </p:txBody>
      </p:sp>
      <p:sp>
        <p:nvSpPr>
          <p:cNvPr id="126981" name="AutoShape 5" descr="show_jpeg"/>
          <p:cNvSpPr>
            <a:spLocks noChangeAspect="1" noChangeArrowheads="1"/>
          </p:cNvSpPr>
          <p:nvPr/>
        </p:nvSpPr>
        <p:spPr bwMode="auto">
          <a:xfrm>
            <a:off x="3567113" y="75088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pic>
        <p:nvPicPr>
          <p:cNvPr id="60421" name="Picture 6" descr="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953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6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Jacob Riis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657600" cy="5486400"/>
          </a:xfrm>
        </p:spPr>
        <p:txBody>
          <a:bodyPr/>
          <a:lstStyle/>
          <a:p>
            <a:pPr eaLnBrk="1" hangingPunct="1"/>
            <a:r>
              <a:rPr lang="en-US" i="1">
                <a:latin typeface="Tw Cen MT" charset="0"/>
              </a:rPr>
              <a:t>How the Other Half Lives</a:t>
            </a:r>
            <a:r>
              <a:rPr lang="en-US">
                <a:latin typeface="Tw Cen MT" charset="0"/>
              </a:rPr>
              <a:t> (1890)</a:t>
            </a:r>
          </a:p>
          <a:p>
            <a:pPr eaLnBrk="1" hangingPunct="1"/>
            <a:r>
              <a:rPr lang="en-US">
                <a:latin typeface="Tw Cen MT" charset="0"/>
              </a:rPr>
              <a:t>Described the working and living conditions of immigrants</a:t>
            </a:r>
          </a:p>
          <a:p>
            <a:pPr eaLnBrk="1" hangingPunct="1"/>
            <a:r>
              <a:rPr lang="en-US">
                <a:latin typeface="Tw Cen MT" charset="0"/>
              </a:rPr>
              <a:t>First </a:t>
            </a:r>
            <a:r>
              <a:rPr lang="ja-JP" altLang="en-US">
                <a:latin typeface="Tw Cen MT" charset="0"/>
              </a:rPr>
              <a:t>“</a:t>
            </a:r>
            <a:r>
              <a:rPr lang="en-US" altLang="ja-JP">
                <a:latin typeface="Tw Cen MT" charset="0"/>
              </a:rPr>
              <a:t>muckraker</a:t>
            </a:r>
            <a:r>
              <a:rPr lang="ja-JP" altLang="en-US">
                <a:latin typeface="Tw Cen MT" charset="0"/>
              </a:rPr>
              <a:t>”</a:t>
            </a:r>
            <a:endParaRPr lang="en-US">
              <a:latin typeface="Tw Cen MT" charset="0"/>
            </a:endParaRPr>
          </a:p>
        </p:txBody>
      </p:sp>
      <p:pic>
        <p:nvPicPr>
          <p:cNvPr id="58372" name="Picture 6" descr="Image:Jacob Riis 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152400"/>
            <a:ext cx="47609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7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Jane Addams</a:t>
            </a:r>
          </a:p>
        </p:txBody>
      </p:sp>
      <p:pic>
        <p:nvPicPr>
          <p:cNvPr id="59395" name="Picture 4" descr="add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"/>
          <a:stretch>
            <a:fillRect/>
          </a:stretch>
        </p:blipFill>
        <p:spPr bwMode="auto">
          <a:xfrm>
            <a:off x="219075" y="990600"/>
            <a:ext cx="4044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AutoShape 5" descr="show_jpeg"/>
          <p:cNvSpPr>
            <a:spLocks noChangeAspect="1" noChangeArrowheads="1"/>
          </p:cNvSpPr>
          <p:nvPr/>
        </p:nvSpPr>
        <p:spPr bwMode="auto">
          <a:xfrm>
            <a:off x="3567113" y="75088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593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43400" y="990600"/>
            <a:ext cx="4343400" cy="54864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Settlement houses</a:t>
            </a:r>
          </a:p>
          <a:p>
            <a:pPr lvl="1" eaLnBrk="1" hangingPunct="1"/>
            <a:r>
              <a:rPr lang="en-US">
                <a:latin typeface="Tw Cen MT" charset="0"/>
              </a:rPr>
              <a:t>Educated, trained Americans</a:t>
            </a:r>
          </a:p>
          <a:p>
            <a:pPr lvl="1" eaLnBrk="1" hangingPunct="1"/>
            <a:r>
              <a:rPr lang="en-US">
                <a:latin typeface="Tw Cen MT" charset="0"/>
              </a:rPr>
              <a:t>Living in poor immigrant communities</a:t>
            </a:r>
          </a:p>
          <a:p>
            <a:pPr lvl="1" eaLnBrk="1" hangingPunct="1"/>
            <a:r>
              <a:rPr lang="en-US">
                <a:latin typeface="Tw Cen MT" charset="0"/>
              </a:rPr>
              <a:t>Art, education, economic development</a:t>
            </a:r>
          </a:p>
          <a:p>
            <a:pPr eaLnBrk="1" hangingPunct="1"/>
            <a:r>
              <a:rPr lang="en-US">
                <a:latin typeface="Tw Cen MT" charset="0"/>
              </a:rPr>
              <a:t>Hull House, Chicago</a:t>
            </a:r>
          </a:p>
        </p:txBody>
      </p:sp>
    </p:spTree>
    <p:extLst>
      <p:ext uri="{BB962C8B-B14F-4D97-AF65-F5344CB8AC3E}">
        <p14:creationId xmlns:p14="http://schemas.microsoft.com/office/powerpoint/2010/main" val="360998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Gospel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Protestant Clergy preached the importance of applying Christian principles to help with social problems such as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12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Intellectual and Cultural Movements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Education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Public Schools: New compulsory education laws</a:t>
            </a:r>
          </a:p>
          <a:p>
            <a:r>
              <a:rPr lang="en-US" dirty="0" smtClean="0"/>
              <a:t>Higher Education</a:t>
            </a:r>
          </a:p>
          <a:p>
            <a:r>
              <a:rPr lang="en-US" dirty="0" smtClean="0"/>
              <a:t>Social Sciences</a:t>
            </a:r>
          </a:p>
          <a:p>
            <a:r>
              <a:rPr lang="en-US" dirty="0" smtClean="0"/>
              <a:t>Professions: doctors, educators, social workers and lawyers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Literature and Arts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Realism and Naturalism</a:t>
            </a:r>
          </a:p>
          <a:p>
            <a:r>
              <a:rPr lang="en-US" dirty="0" smtClean="0"/>
              <a:t>Painting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Popular Press</a:t>
            </a:r>
          </a:p>
          <a:p>
            <a:r>
              <a:rPr lang="en-US" dirty="0" smtClean="0"/>
              <a:t>Amusements</a:t>
            </a:r>
          </a:p>
          <a:p>
            <a:r>
              <a:rPr lang="en-US" dirty="0" smtClean="0"/>
              <a:t>Spectator Sports</a:t>
            </a:r>
          </a:p>
          <a:p>
            <a:r>
              <a:rPr lang="en-US" dirty="0" smtClean="0"/>
              <a:t>Amateur 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65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The National Pastime</a:t>
            </a:r>
          </a:p>
        </p:txBody>
      </p:sp>
      <p:pic>
        <p:nvPicPr>
          <p:cNvPr id="82947" name="Picture 6" descr="Conner-prairie-base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11905"/>
          <a:stretch>
            <a:fillRect/>
          </a:stretch>
        </p:blipFill>
        <p:spPr bwMode="auto">
          <a:xfrm>
            <a:off x="152400" y="1041400"/>
            <a:ext cx="88392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5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Immigration to U.S.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Factors (negative)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Poverty of displaced farmworkers</a:t>
            </a:r>
          </a:p>
          <a:p>
            <a:r>
              <a:rPr lang="en-US" dirty="0" smtClean="0"/>
              <a:t>Overcrowding and joblessness</a:t>
            </a:r>
          </a:p>
          <a:p>
            <a:r>
              <a:rPr lang="en-US" dirty="0" smtClean="0"/>
              <a:t>Religious persecution especially Jews in eastern Europe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Pull Factors (positive)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American reputation for political and religious freedom</a:t>
            </a:r>
          </a:p>
          <a:p>
            <a:r>
              <a:rPr lang="en-US" dirty="0" smtClean="0"/>
              <a:t>Economic opportunities</a:t>
            </a:r>
          </a:p>
          <a:p>
            <a:r>
              <a:rPr lang="en-US" dirty="0" smtClean="0"/>
              <a:t>Abundance of industrial jobs in American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25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Boxing &amp; College Football</a:t>
            </a:r>
          </a:p>
        </p:txBody>
      </p:sp>
      <p:pic>
        <p:nvPicPr>
          <p:cNvPr id="83971" name="Picture 5" descr="Image:Blo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/>
          <a:stretch>
            <a:fillRect/>
          </a:stretch>
        </p:blipFill>
        <p:spPr bwMode="auto">
          <a:xfrm>
            <a:off x="0" y="1143000"/>
            <a:ext cx="3709988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7" descr="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90725"/>
            <a:ext cx="5229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1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6868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Country Clubs</a:t>
            </a:r>
          </a:p>
        </p:txBody>
      </p:sp>
      <p:pic>
        <p:nvPicPr>
          <p:cNvPr id="84995" name="Picture 6" descr="Early Golf Clu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3604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8" descr="'Featherie' Golf 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17220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10" descr="Guta Percha or Guttie golf ba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126163"/>
            <a:ext cx="533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12" descr="The Great Triumvirate - Taylor, Braid and Vard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1524000"/>
            <a:ext cx="3749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4" descr="Claret Jug awarded to the winne of the British Open Golf Championshi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058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74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Bicycles</a:t>
            </a:r>
          </a:p>
        </p:txBody>
      </p:sp>
      <p:pic>
        <p:nvPicPr>
          <p:cNvPr id="86019" name="Picture 6" descr="BicyclePly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57450"/>
            <a:ext cx="4591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8" descr="Image:Ordinary bicycl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1063"/>
            <a:ext cx="41910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1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Coney Island, NY</a:t>
            </a:r>
          </a:p>
        </p:txBody>
      </p:sp>
      <p:pic>
        <p:nvPicPr>
          <p:cNvPr id="87043" name="Picture 6" descr="Coney Island The Cycl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8700"/>
            <a:ext cx="4286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8" descr="Steeplechase Horse R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>
            <a:fillRect/>
          </a:stretch>
        </p:blipFill>
        <p:spPr bwMode="auto">
          <a:xfrm>
            <a:off x="4781550" y="1066800"/>
            <a:ext cx="4286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10" descr="Luna Park at N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38575"/>
            <a:ext cx="4286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12" descr="Loop-the-Lo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/>
          <a:stretch>
            <a:fillRect/>
          </a:stretch>
        </p:blipFill>
        <p:spPr bwMode="auto">
          <a:xfrm>
            <a:off x="4876800" y="3810000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6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Department Stores</a:t>
            </a:r>
          </a:p>
        </p:txBody>
      </p:sp>
      <p:pic>
        <p:nvPicPr>
          <p:cNvPr id="88067" name="Picture 8" descr="http://redpillmixtape.info/wp-content/uploads/mac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302">
            <a:off x="5800725" y="2600325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10" descr="http://3.bp.blogspot.com/-o3SKyXQtCFk/TuAjwOz1cmI/AAAAAAAAAyI/1qveiYnkhgo/s1600/filenes_basemen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1661">
            <a:off x="1168400" y="4052888"/>
            <a:ext cx="3238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4" descr="http://www.underconsideration.com/brandnew/archives/woolworths_logo_detai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6772">
            <a:off x="3263900" y="1782763"/>
            <a:ext cx="2895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2" descr="http://1.bp.blogspot.com/_ryTSVmalx_E/TK8qRJ9AjLI/AAAAAAAAAaA/jikVWkp79CQ/s1600/wanamaker+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3124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2" descr="http://localizedusa.com/wp-content/uploads/2012/01/sears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4328">
            <a:off x="1484313" y="2268538"/>
            <a:ext cx="2327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6" descr="http://www.logotypes101.com/files/974/7c43c162d30ce8301a4b5c7dffa1038d/lrg_Marshall_Field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3462">
            <a:off x="5895975" y="3905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6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latin typeface="Tw Cen MT" charset="0"/>
              </a:rPr>
              <a:t>Immigration</a:t>
            </a:r>
          </a:p>
          <a:p>
            <a:pPr eaLnBrk="1" hangingPunct="1"/>
            <a:r>
              <a:rPr lang="en-US">
                <a:latin typeface="Tw Cen MT" charset="0"/>
              </a:rPr>
              <a:t>Push &amp; pull factors</a:t>
            </a:r>
          </a:p>
          <a:p>
            <a:pPr eaLnBrk="1" hangingPunct="1"/>
            <a:r>
              <a:rPr lang="en-US">
                <a:latin typeface="Tw Cen MT" charset="0"/>
              </a:rPr>
              <a:t>Ellis &amp; Angel Island</a:t>
            </a:r>
          </a:p>
          <a:p>
            <a:pPr eaLnBrk="1" hangingPunct="1"/>
            <a:r>
              <a:rPr lang="en-US">
                <a:latin typeface="Tw Cen MT" charset="0"/>
              </a:rPr>
              <a:t>Ethnic neighborhoods</a:t>
            </a:r>
          </a:p>
          <a:p>
            <a:pPr eaLnBrk="1" hangingPunct="1"/>
            <a:r>
              <a:rPr lang="ja-JP" altLang="en-US">
                <a:latin typeface="Tw Cen MT" charset="0"/>
              </a:rPr>
              <a:t>“</a:t>
            </a:r>
            <a:r>
              <a:rPr lang="en-US" altLang="ja-JP">
                <a:latin typeface="Tw Cen MT" charset="0"/>
              </a:rPr>
              <a:t>Melting Pot</a:t>
            </a:r>
            <a:r>
              <a:rPr lang="ja-JP" altLang="en-US">
                <a:latin typeface="Tw Cen MT" charset="0"/>
              </a:rPr>
              <a:t>”</a:t>
            </a:r>
            <a:r>
              <a:rPr lang="en-US" altLang="ja-JP">
                <a:latin typeface="Tw Cen MT" charset="0"/>
              </a:rPr>
              <a:t> vs. </a:t>
            </a:r>
            <a:r>
              <a:rPr lang="ja-JP" altLang="en-US">
                <a:latin typeface="Tw Cen MT" charset="0"/>
              </a:rPr>
              <a:t>“</a:t>
            </a:r>
            <a:r>
              <a:rPr lang="en-US" altLang="ja-JP">
                <a:latin typeface="Tw Cen MT" charset="0"/>
              </a:rPr>
              <a:t>Salad Bowl</a:t>
            </a:r>
            <a:r>
              <a:rPr lang="ja-JP" altLang="en-US">
                <a:latin typeface="Tw Cen MT" charset="0"/>
              </a:rPr>
              <a:t>”</a:t>
            </a:r>
            <a:endParaRPr lang="en-US" altLang="ja-JP">
              <a:latin typeface="Tw Cen MT" charset="0"/>
            </a:endParaRPr>
          </a:p>
          <a:p>
            <a:pPr eaLnBrk="1" hangingPunct="1"/>
            <a:r>
              <a:rPr lang="en-US">
                <a:latin typeface="Tw Cen MT" charset="0"/>
              </a:rPr>
              <a:t>Backlash against immigration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0386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latin typeface="Tw Cen MT" charset="0"/>
              </a:rPr>
              <a:t>Urbanization</a:t>
            </a:r>
          </a:p>
          <a:p>
            <a:pPr eaLnBrk="1" hangingPunct="1"/>
            <a:r>
              <a:rPr lang="en-US">
                <a:latin typeface="Tw Cen MT" charset="0"/>
              </a:rPr>
              <a:t>Population explosion</a:t>
            </a:r>
          </a:p>
          <a:p>
            <a:pPr eaLnBrk="1" hangingPunct="1"/>
            <a:r>
              <a:rPr lang="en-US">
                <a:latin typeface="Tw Cen MT" charset="0"/>
              </a:rPr>
              <a:t>Growth in city size</a:t>
            </a:r>
          </a:p>
          <a:p>
            <a:pPr eaLnBrk="1" hangingPunct="1"/>
            <a:r>
              <a:rPr lang="en-US">
                <a:latin typeface="Tw Cen MT" charset="0"/>
              </a:rPr>
              <a:t>New opportunities for both men &amp; women</a:t>
            </a:r>
          </a:p>
          <a:p>
            <a:pPr eaLnBrk="1" hangingPunct="1"/>
            <a:r>
              <a:rPr lang="en-US">
                <a:latin typeface="Tw Cen MT" charset="0"/>
              </a:rPr>
              <a:t>Tenement slums</a:t>
            </a:r>
          </a:p>
          <a:p>
            <a:pPr eaLnBrk="1" hangingPunct="1"/>
            <a:r>
              <a:rPr lang="en-US">
                <a:latin typeface="Tw Cen MT" charset="0"/>
              </a:rPr>
              <a:t>Mass transit</a:t>
            </a:r>
          </a:p>
          <a:p>
            <a:pPr eaLnBrk="1" hangingPunct="1"/>
            <a:r>
              <a:rPr lang="en-US">
                <a:latin typeface="Tw Cen MT" charset="0"/>
              </a:rPr>
              <a:t>Skyscrapers</a:t>
            </a:r>
          </a:p>
        </p:txBody>
      </p:sp>
      <p:sp>
        <p:nvSpPr>
          <p:cNvPr id="10752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  <a:noFill/>
        </p:spPr>
        <p:txBody>
          <a:bodyPr/>
          <a:lstStyle/>
          <a:p>
            <a:pPr algn="l" eaLnBrk="1" hangingPunct="1"/>
            <a:r>
              <a:rPr lang="en-US" sz="4000">
                <a:latin typeface="Felix Titling" charset="0"/>
              </a:rPr>
              <a:t>Main Ideas</a:t>
            </a:r>
          </a:p>
        </p:txBody>
      </p:sp>
    </p:spTree>
    <p:extLst>
      <p:ext uri="{BB962C8B-B14F-4D97-AF65-F5344CB8AC3E}">
        <p14:creationId xmlns:p14="http://schemas.microsoft.com/office/powerpoint/2010/main" val="213642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Immigrants vs. New Immigrants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British, German, Irish and Scandinavian </a:t>
            </a:r>
          </a:p>
          <a:p>
            <a:r>
              <a:rPr lang="en-US" dirty="0" smtClean="0"/>
              <a:t>Protestant</a:t>
            </a:r>
          </a:p>
          <a:p>
            <a:r>
              <a:rPr lang="en-US" dirty="0" smtClean="0"/>
              <a:t>Mostly English speaking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Southern and Eastern Europe: Italians, Greeks, Croats, Slovaks, Poles and Russians.</a:t>
            </a:r>
          </a:p>
          <a:p>
            <a:r>
              <a:rPr lang="en-US" dirty="0" smtClean="0"/>
              <a:t>Poor and illiterate</a:t>
            </a:r>
          </a:p>
          <a:p>
            <a:r>
              <a:rPr lang="en-US" dirty="0" smtClean="0"/>
              <a:t>Roman Catholic, Greek Orthodox, Russian Orthodox and Jewish</a:t>
            </a:r>
          </a:p>
          <a:p>
            <a:r>
              <a:rPr lang="en-US" dirty="0" smtClean="0"/>
              <a:t>Many languages</a:t>
            </a:r>
          </a:p>
          <a:p>
            <a:r>
              <a:rPr lang="en-US" dirty="0" smtClean="0"/>
              <a:t>Crowded into poor ethnic neighborhoods in New York, Chicago, and other large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9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Old Immigration</a:t>
            </a:r>
          </a:p>
        </p:txBody>
      </p:sp>
      <p:pic>
        <p:nvPicPr>
          <p:cNvPr id="22531" name="Picture 4" descr="Full map of Europe 19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Line 5"/>
          <p:cNvSpPr>
            <a:spLocks noChangeShapeType="1"/>
          </p:cNvSpPr>
          <p:nvPr/>
        </p:nvSpPr>
        <p:spPr bwMode="auto">
          <a:xfrm flipH="1">
            <a:off x="1295400" y="19050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2743200" y="31242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H="1">
            <a:off x="3886200" y="22860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2209800" y="23622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>
            <a:off x="4038600" y="11430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3276600" y="62484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83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New Immigration</a:t>
            </a:r>
          </a:p>
        </p:txBody>
      </p:sp>
      <p:pic>
        <p:nvPicPr>
          <p:cNvPr id="23555" name="Picture 6" descr="Full map of Europe 19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629400" y="13716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3886200" y="40386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5105400" y="46482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5029200" y="22860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4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New Immigration</a:t>
            </a:r>
          </a:p>
        </p:txBody>
      </p:sp>
      <p:pic>
        <p:nvPicPr>
          <p:cNvPr id="24579" name="Picture 6" descr="southa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9475"/>
            <a:ext cx="76200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7620000" y="18288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248400" y="1905000"/>
            <a:ext cx="533400" cy="5334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6477000" y="2895600"/>
            <a:ext cx="914400" cy="304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elix Titling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5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l-shadow"/>
          <p:cNvPicPr>
            <a:picLocks noChangeAspect="1" noChangeArrowheads="1"/>
          </p:cNvPicPr>
          <p:nvPr/>
        </p:nvPicPr>
        <p:blipFill>
          <a:blip r:embed="rId2">
            <a:lum bright="8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575" r="1631" b="1575"/>
          <a:stretch>
            <a:fillRect/>
          </a:stretch>
        </p:blipFill>
        <p:spPr bwMode="auto">
          <a:xfrm>
            <a:off x="1588" y="-1588"/>
            <a:ext cx="9140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Felix Titling" charset="0"/>
                <a:cs typeface="+mj-cs"/>
              </a:rPr>
              <a:t>ARRIVAL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648200" cy="54864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Physical Exams</a:t>
            </a:r>
          </a:p>
          <a:p>
            <a:pPr eaLnBrk="1" hangingPunct="1"/>
            <a:r>
              <a:rPr lang="en-US">
                <a:latin typeface="Tw Cen MT" charset="0"/>
              </a:rPr>
              <a:t>Quarantine</a:t>
            </a:r>
          </a:p>
          <a:p>
            <a:pPr eaLnBrk="1" hangingPunct="1"/>
            <a:r>
              <a:rPr lang="en-US">
                <a:latin typeface="Tw Cen MT" charset="0"/>
              </a:rPr>
              <a:t>Name Changes</a:t>
            </a:r>
          </a:p>
          <a:p>
            <a:pPr eaLnBrk="1" hangingPunct="1"/>
            <a:r>
              <a:rPr lang="en-US">
                <a:latin typeface="Tw Cen MT" charset="0"/>
              </a:rPr>
              <a:t>Culture Shock</a:t>
            </a:r>
          </a:p>
          <a:p>
            <a:pPr eaLnBrk="1" hangingPunct="1"/>
            <a:r>
              <a:rPr lang="en-US">
                <a:latin typeface="Tw Cen MT" charset="0"/>
              </a:rPr>
              <a:t>Video – </a:t>
            </a:r>
            <a:r>
              <a:rPr lang="en-US">
                <a:latin typeface="Tw Cen MT" charset="0"/>
                <a:hlinkClick r:id="rId3"/>
              </a:rPr>
              <a:t>Edison Motion Pictures</a:t>
            </a:r>
            <a:endParaRPr lang="en-US">
              <a:latin typeface="Tw Cen MT" charset="0"/>
            </a:endParaRPr>
          </a:p>
        </p:txBody>
      </p:sp>
      <p:pic>
        <p:nvPicPr>
          <p:cNvPr id="27652" name="Picture 6" descr="MCj040827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57225"/>
            <a:ext cx="2590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MCj040761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444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7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815</Words>
  <Application>Microsoft Macintosh PowerPoint</Application>
  <PresentationFormat>On-screen Show (4:3)</PresentationFormat>
  <Paragraphs>149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Industrialization, Urbanization and Immigration….oh my. </vt:lpstr>
      <vt:lpstr>A Nation of Immigrants</vt:lpstr>
      <vt:lpstr>Immigration &amp; Urbanization</vt:lpstr>
      <vt:lpstr>Reasons for Immigration to U.S.</vt:lpstr>
      <vt:lpstr>Old Immigrants vs. New Immigrants</vt:lpstr>
      <vt:lpstr>Old Immigration</vt:lpstr>
      <vt:lpstr>New Immigration</vt:lpstr>
      <vt:lpstr>New Immigration</vt:lpstr>
      <vt:lpstr>ARRIVAL</vt:lpstr>
      <vt:lpstr>Medical Exams &amp; Quarantine</vt:lpstr>
      <vt:lpstr>Ellis Island, NY</vt:lpstr>
      <vt:lpstr>Statue of Liberty, 1886</vt:lpstr>
      <vt:lpstr>The New Colossus</vt:lpstr>
      <vt:lpstr>Angel Island, San Francisco</vt:lpstr>
      <vt:lpstr>Immigration Today</vt:lpstr>
      <vt:lpstr>Restricting Immigration</vt:lpstr>
      <vt:lpstr>Supporters Immigration restrictions</vt:lpstr>
      <vt:lpstr>Urbanization</vt:lpstr>
      <vt:lpstr>Urban residents</vt:lpstr>
      <vt:lpstr>Changes in nature of cities</vt:lpstr>
      <vt:lpstr>Chinatown</vt:lpstr>
      <vt:lpstr>“Little Italy”</vt:lpstr>
      <vt:lpstr>Theories of Culture</vt:lpstr>
      <vt:lpstr>Tenements</vt:lpstr>
      <vt:lpstr>Tenements</vt:lpstr>
      <vt:lpstr>Tenements</vt:lpstr>
      <vt:lpstr>Dumbbell Tenement</vt:lpstr>
      <vt:lpstr>Immigrant Families</vt:lpstr>
      <vt:lpstr>Sweatshops</vt:lpstr>
      <vt:lpstr>Birth of the suburbs</vt:lpstr>
      <vt:lpstr>City Needs</vt:lpstr>
      <vt:lpstr>Boss and Machine Politics</vt:lpstr>
      <vt:lpstr>Reform</vt:lpstr>
      <vt:lpstr>Hull House</vt:lpstr>
      <vt:lpstr>Jacob Riis</vt:lpstr>
      <vt:lpstr>Jane Addams</vt:lpstr>
      <vt:lpstr>Social Gospel</vt:lpstr>
      <vt:lpstr>Intellectual and Cultural Movements</vt:lpstr>
      <vt:lpstr>The National Pastime</vt:lpstr>
      <vt:lpstr>Boxing &amp; College Football</vt:lpstr>
      <vt:lpstr>Country Clubs</vt:lpstr>
      <vt:lpstr>Bicycles</vt:lpstr>
      <vt:lpstr>Coney Island, NY</vt:lpstr>
      <vt:lpstr>Department Stores</vt:lpstr>
      <vt:lpstr>Main Ideas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Industrialization, Urbanization and Immigration….oh my. </dc:title>
  <dc:creator>Ramirez, Marcia P.</dc:creator>
  <cp:lastModifiedBy>Ramirez, Marcia P.</cp:lastModifiedBy>
  <cp:revision>8</cp:revision>
  <dcterms:created xsi:type="dcterms:W3CDTF">2015-02-10T15:06:27Z</dcterms:created>
  <dcterms:modified xsi:type="dcterms:W3CDTF">2015-02-10T18:11:01Z</dcterms:modified>
</cp:coreProperties>
</file>