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5" r:id="rId4"/>
    <p:sldId id="257" r:id="rId5"/>
    <p:sldId id="263" r:id="rId6"/>
    <p:sldId id="261" r:id="rId7"/>
    <p:sldId id="262" r:id="rId8"/>
    <p:sldId id="268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480D3C-66E1-4809-8559-79F6972142C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2EA68A-B165-4DDC-885C-E6191FCAF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ingamericanhistory.org/ratific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1/1d/James_Madison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e/ea/Patrick_henry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172200" cy="318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</a:t>
            </a:r>
            <a:r>
              <a:rPr lang="en-US" sz="6600" dirty="0" smtClean="0"/>
              <a:t> Ratification Debate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400" b="0" dirty="0" smtClean="0"/>
              <a:t>Mr. Johnson</a:t>
            </a:r>
          </a:p>
          <a:p>
            <a:pPr algn="r"/>
            <a:r>
              <a:rPr lang="en-US" sz="1400" b="0" dirty="0" smtClean="0"/>
              <a:t>APUSH</a:t>
            </a:r>
          </a:p>
          <a:p>
            <a:pPr algn="r"/>
            <a:r>
              <a:rPr lang="en-US" sz="1400" b="0" dirty="0" smtClean="0"/>
              <a:t>Hopewell High School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http://teachingamericanhistory.org/ratification/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Convention, 1787</a:t>
            </a:r>
            <a:endParaRPr lang="en-US" dirty="0"/>
          </a:p>
        </p:txBody>
      </p:sp>
      <p:pic>
        <p:nvPicPr>
          <p:cNvPr id="1026" name="Picture 2" descr="http://upload.wikimedia.org/wikipedia/commons/9/9d/Scene_at_the_Signing_of_the_Constitution_of_the_United_St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42871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democracy/republicanism govern a large area?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Ancient democracies were small city-states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Roman Republic  was destroyed by imperialism &amp; Julius Caesar</a:t>
            </a:r>
          </a:p>
          <a:p>
            <a:r>
              <a:rPr lang="en-US" dirty="0" smtClean="0"/>
              <a:t>Will the executive and judicial branches </a:t>
            </a:r>
            <a:r>
              <a:rPr lang="en-US" dirty="0" smtClean="0"/>
              <a:t>supplant the </a:t>
            </a:r>
            <a:r>
              <a:rPr lang="en-US" dirty="0" smtClean="0"/>
              <a:t>power of the legislative branch?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Legislature was seen as most direct expression of the people’s will</a:t>
            </a:r>
          </a:p>
          <a:p>
            <a:r>
              <a:rPr lang="en-US" dirty="0" smtClean="0"/>
              <a:t>How will the rights of the states and people be safeguarded against the national government?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Constitution drafted at the convention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 not include a bill of rights, unlike many of the new state constitutions</a:t>
            </a:r>
          </a:p>
          <a:p>
            <a:r>
              <a:rPr lang="en-US" dirty="0" smtClean="0"/>
              <a:t>Other Questions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can we pay off our war debt?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will the nation’s capital be located?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Ratification Debate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Supported ratification</a:t>
            </a:r>
          </a:p>
          <a:p>
            <a:r>
              <a:rPr lang="en-US" dirty="0" smtClean="0"/>
              <a:t>Strong central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Opposed ratification</a:t>
            </a:r>
          </a:p>
          <a:p>
            <a:r>
              <a:rPr lang="en-US" dirty="0" smtClean="0"/>
              <a:t>States’ rights &amp; local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Federalists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Antifederalists</a:t>
            </a:r>
            <a:endParaRPr lang="en-US" dirty="0"/>
          </a:p>
        </p:txBody>
      </p:sp>
      <p:pic>
        <p:nvPicPr>
          <p:cNvPr id="52226" name="Picture 2" descr="File:James Madi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216" t="14696" r="13514" b="33161"/>
          <a:stretch>
            <a:fillRect/>
          </a:stretch>
        </p:blipFill>
        <p:spPr bwMode="auto">
          <a:xfrm>
            <a:off x="533400" y="3657600"/>
            <a:ext cx="3459554" cy="3124200"/>
          </a:xfrm>
          <a:prstGeom prst="rect">
            <a:avLst/>
          </a:prstGeom>
          <a:noFill/>
        </p:spPr>
      </p:pic>
      <p:pic>
        <p:nvPicPr>
          <p:cNvPr id="52228" name="Picture 4" descr="File:Patrick hen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968" t="13107" r="22581" b="42323"/>
          <a:stretch>
            <a:fillRect/>
          </a:stretch>
        </p:blipFill>
        <p:spPr bwMode="auto">
          <a:xfrm>
            <a:off x="4495800" y="3657600"/>
            <a:ext cx="327660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6243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Madison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6248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Patrick Henry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Arguing the Constitution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a.k.a. </a:t>
            </a:r>
            <a:r>
              <a:rPr lang="en-US" i="1" dirty="0" smtClean="0"/>
              <a:t>The Federalist Papers</a:t>
            </a:r>
          </a:p>
          <a:p>
            <a:r>
              <a:rPr lang="en-US" dirty="0" smtClean="0"/>
              <a:t>James Madison, Alexander Hamilton, John Jay</a:t>
            </a:r>
          </a:p>
          <a:p>
            <a:r>
              <a:rPr lang="en-US" dirty="0" smtClean="0"/>
              <a:t>Organized effort</a:t>
            </a:r>
          </a:p>
          <a:p>
            <a:r>
              <a:rPr lang="en-US" dirty="0" smtClean="0"/>
              <a:t>Pseudonym: “</a:t>
            </a:r>
            <a:r>
              <a:rPr lang="en-US" dirty="0" err="1" smtClean="0"/>
              <a:t>Publius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a.k.a. </a:t>
            </a:r>
            <a:r>
              <a:rPr lang="en-US" i="1" dirty="0" smtClean="0"/>
              <a:t>The </a:t>
            </a:r>
            <a:r>
              <a:rPr lang="en-US" i="1" dirty="0" err="1" smtClean="0"/>
              <a:t>Antifederalist</a:t>
            </a:r>
            <a:r>
              <a:rPr lang="en-US" i="1" dirty="0" smtClean="0"/>
              <a:t> Papers</a:t>
            </a:r>
          </a:p>
          <a:p>
            <a:r>
              <a:rPr lang="en-US" dirty="0" smtClean="0"/>
              <a:t>George Clinton, Robert Yates, Samuel Bryan</a:t>
            </a:r>
          </a:p>
          <a:p>
            <a:r>
              <a:rPr lang="en-US" dirty="0" smtClean="0"/>
              <a:t>Ad hoc opposition</a:t>
            </a:r>
          </a:p>
          <a:p>
            <a:r>
              <a:rPr lang="en-US" dirty="0" smtClean="0"/>
              <a:t>Pseudonyms: “Brutus,” “Cato,” “Federal Farmer”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i="1" dirty="0" smtClean="0"/>
              <a:t>The Federalist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i="1" dirty="0" err="1" smtClean="0"/>
              <a:t>Antifederalist</a:t>
            </a:r>
            <a:endParaRPr lang="en-US" i="1" dirty="0"/>
          </a:p>
        </p:txBody>
      </p:sp>
      <p:sp>
        <p:nvSpPr>
          <p:cNvPr id="9" name="Right Arrow 8"/>
          <p:cNvSpPr/>
          <p:nvPr/>
        </p:nvSpPr>
        <p:spPr>
          <a:xfrm rot="20256246">
            <a:off x="2781945" y="5422423"/>
            <a:ext cx="2089733" cy="84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 by State and Region</a:t>
            </a:r>
            <a:endParaRPr lang="en-US" dirty="0"/>
          </a:p>
        </p:txBody>
      </p:sp>
      <p:pic>
        <p:nvPicPr>
          <p:cNvPr id="3" name="Picture 2" descr="http://amhist.ist.unomaha.edu/module_files/fx12_states_fight_over_ratification_of_the_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2006" y="1447800"/>
            <a:ext cx="3982594" cy="52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tucsonsentinel.com/files/entryimages/121512-bill-of-righ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4948">
            <a:off x="1696068" y="135232"/>
            <a:ext cx="5794166" cy="6662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Federalist &amp; </a:t>
            </a:r>
            <a:r>
              <a:rPr lang="en-US" dirty="0" err="1" smtClean="0"/>
              <a:t>Antifederalist</a:t>
            </a:r>
            <a:r>
              <a:rPr lang="en-US" dirty="0" smtClean="0"/>
              <a:t> Papers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524001"/>
          <a:ext cx="8098972" cy="5284057"/>
        </p:xfrm>
        <a:graphic>
          <a:graphicData uri="http://schemas.openxmlformats.org/drawingml/2006/table">
            <a:tbl>
              <a:tblPr/>
              <a:tblGrid>
                <a:gridCol w="1156820"/>
                <a:gridCol w="1156820"/>
                <a:gridCol w="1156820"/>
                <a:gridCol w="1156820"/>
                <a:gridCol w="1156820"/>
                <a:gridCol w="1157436"/>
                <a:gridCol w="1157436"/>
              </a:tblGrid>
              <a:tr h="18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Doc. 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Doc. 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Doc. 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Doc. 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Doc. 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Doc. F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Federalist or </a:t>
                      </a:r>
                      <a:r>
                        <a:rPr lang="en-US" sz="1200" b="1" dirty="0" err="1">
                          <a:latin typeface="Century Gothic"/>
                          <a:ea typeface="Calibri"/>
                          <a:cs typeface="Times New Roman"/>
                        </a:rPr>
                        <a:t>Antifederalist</a:t>
                      </a: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Number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Pseudonym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Author Name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Argument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Your </a:t>
                      </a:r>
                      <a:r>
                        <a:rPr lang="en-US" sz="1200" b="1" dirty="0" smtClean="0">
                          <a:latin typeface="Century Gothic"/>
                          <a:ea typeface="Calibri"/>
                          <a:cs typeface="Times New Roman"/>
                        </a:rPr>
                        <a:t>Comments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Federalist &amp; </a:t>
            </a:r>
            <a:r>
              <a:rPr lang="en-US" dirty="0" err="1" smtClean="0"/>
              <a:t>Antifederalist</a:t>
            </a:r>
            <a:r>
              <a:rPr lang="en-US" dirty="0" smtClean="0"/>
              <a:t> Papers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524001"/>
          <a:ext cx="8098972" cy="5343798"/>
        </p:xfrm>
        <a:graphic>
          <a:graphicData uri="http://schemas.openxmlformats.org/drawingml/2006/table">
            <a:tbl>
              <a:tblPr/>
              <a:tblGrid>
                <a:gridCol w="1156820"/>
                <a:gridCol w="1156820"/>
                <a:gridCol w="1156820"/>
                <a:gridCol w="1156820"/>
                <a:gridCol w="1156820"/>
                <a:gridCol w="1157436"/>
                <a:gridCol w="1157436"/>
              </a:tblGrid>
              <a:tr h="18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Doc. 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Doc. 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Doc. 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Doc. 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Doc. 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Doc. F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Federalist or </a:t>
                      </a:r>
                      <a:r>
                        <a:rPr lang="en-US" sz="1200" b="1" dirty="0" err="1">
                          <a:latin typeface="Century Gothic"/>
                          <a:ea typeface="Calibri"/>
                          <a:cs typeface="Times New Roman"/>
                        </a:rPr>
                        <a:t>Antifederalist</a:t>
                      </a: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Antifederalist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Federalist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Federalist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Antifederalist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Antifederalist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Federalist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Number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AF #10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F #13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F #51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AF #16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AF #17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F #10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Pseudonym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Brutus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Publius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Publius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Brutus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Brutus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Publius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Calibri"/>
                          <a:cs typeface="Times New Roman"/>
                        </a:rPr>
                        <a:t>Author Name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Robert Yates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(likely)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Alexander Hamilton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James Madison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Robert Yates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(likely)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Robert Yates (likely)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James Madison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Argument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Standing armies are a threat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to civil liberties; militias should be used instead; talks about how Roman Republic was overthrown &amp; how Cromwell became dictator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One national government is more efficient than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13 state governments or 3 regional governments; “well organized” </a:t>
                      </a:r>
                      <a:r>
                        <a:rPr lang="en-US" sz="12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govt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can “diffuse” its power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Separation of powers … each branch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should have will of its own; checks &amp; balances… each branch should limit the authority of the other branch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Senate has too much power to block House; Senators are unelected; 6 year term is too long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National supremacy clause will annihilate state sovereignty; Supreme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Court vs. state courts; Legislative power to tax people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Factions: groups work for their own interests contrary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to good of the nation (poor vs. rich, religious); Republic can guard against factions better than democracy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Your </a:t>
                      </a:r>
                      <a:r>
                        <a:rPr lang="en-US" sz="1200" b="1" dirty="0" smtClean="0">
                          <a:latin typeface="Century Gothic"/>
                          <a:ea typeface="Calibri"/>
                          <a:cs typeface="Times New Roman"/>
                        </a:rPr>
                        <a:t>Comments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Disagree b/c foreign threats endanger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US; army doesn’t threaten civil liberties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Agree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b/c working together had helped win the war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Agree b/c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it still works today (well, sort of)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Agree b/c common people will have no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power; approve of the 17</a:t>
                      </a:r>
                      <a:r>
                        <a:rPr lang="en-US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Amendment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Disagree b/c checks &amp; balances;  added 10</a:t>
                      </a:r>
                      <a:r>
                        <a:rPr lang="en-US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amendment which reserves powers to states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Disagree, b/c it’s not fair for rich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to have all the power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4" marR="49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553</Words>
  <Application>Microsoft Office PowerPoint</Application>
  <PresentationFormat>On-screen Show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The Ratification Debate</vt:lpstr>
      <vt:lpstr>Constitutional Convention, 1787</vt:lpstr>
      <vt:lpstr>Key Questions</vt:lpstr>
      <vt:lpstr>The Ratification Debate</vt:lpstr>
      <vt:lpstr>Arguing the Constitution</vt:lpstr>
      <vt:lpstr>Ratification by State and Region</vt:lpstr>
      <vt:lpstr>PowerPoint Presentation</vt:lpstr>
      <vt:lpstr>Analyzing the Federalist &amp; Antifederalist Papers</vt:lpstr>
      <vt:lpstr>Analyzing the Federalist &amp; Antifederalist Papers</vt:lpstr>
      <vt:lpstr>Web Resources</vt:lpstr>
    </vt:vector>
  </TitlesOfParts>
  <Company>HPS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Ratification Debate</dc:title>
  <dc:creator>jjohnson</dc:creator>
  <cp:lastModifiedBy>John</cp:lastModifiedBy>
  <cp:revision>17</cp:revision>
  <dcterms:created xsi:type="dcterms:W3CDTF">2013-10-09T12:07:03Z</dcterms:created>
  <dcterms:modified xsi:type="dcterms:W3CDTF">2013-10-09T22:15:24Z</dcterms:modified>
</cp:coreProperties>
</file>