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C3CD-4822-4101-9A27-2130EA4AD8E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5/31/2014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A66FFF-9CAF-481B-B681-BF6C927E700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42860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C3CD-4822-4101-9A27-2130EA4AD8E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5/31/2014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6FFF-9CAF-481B-B681-BF6C927E700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8356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C3CD-4822-4101-9A27-2130EA4AD8E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5/31/2014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6FFF-9CAF-481B-B681-BF6C927E700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5773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C3CD-4822-4101-9A27-2130EA4AD8E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5/31/2014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A66FFF-9CAF-481B-B681-BF6C927E700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6484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C3CD-4822-4101-9A27-2130EA4AD8E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5/31/2014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6FFF-9CAF-481B-B681-BF6C927E700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39836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C3CD-4822-4101-9A27-2130EA4AD8E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5/31/2014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6FFF-9CAF-481B-B681-BF6C927E700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9382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C3CD-4822-4101-9A27-2130EA4AD8E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5/31/2014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4A66FFF-9CAF-481B-B681-BF6C927E700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0425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C3CD-4822-4101-9A27-2130EA4AD8E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5/31/2014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6FFF-9CAF-481B-B681-BF6C927E700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1306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C3CD-4822-4101-9A27-2130EA4AD8E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5/31/2014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6FFF-9CAF-481B-B681-BF6C927E700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2985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C3CD-4822-4101-9A27-2130EA4AD8E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5/31/2014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6FFF-9CAF-481B-B681-BF6C927E700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337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C3CD-4822-4101-9A27-2130EA4AD8E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5/31/2014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6FFF-9CAF-481B-B681-BF6C927E700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6028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02C3CD-4822-4101-9A27-2130EA4AD8E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5/31/2014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A66FFF-9CAF-481B-B681-BF6C927E700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4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8/Gilbert_Stuart_Thomas_Jeffersen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upload.wikimedia.org/wikipedia/en/e/e4/Dartmouth_College_shield.sv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e/Promissory_note_-_2nd_Bank_of_US_$1000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d/d1/Clermont_illustration_-_Robert_Fulton_-_Project_Gutenberg_eText_1516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475" y="2701375"/>
            <a:ext cx="8686800" cy="1184825"/>
          </a:xfrm>
        </p:spPr>
        <p:txBody>
          <a:bodyPr>
            <a:no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The Marshall Court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2260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 descr="http://upload.wikimedia.org/wikipedia/commons/f/fe/John_Marshall_by_Henry_Inman%2C_1832.jpg"/>
          <p:cNvPicPr>
            <a:picLocks noChangeAspect="1" noChangeArrowheads="1"/>
          </p:cNvPicPr>
          <p:nvPr/>
        </p:nvPicPr>
        <p:blipFill>
          <a:blip r:embed="rId2" cstate="print"/>
          <a:srcRect l="19875" t="5641" r="26330" b="41288"/>
          <a:stretch>
            <a:fillRect/>
          </a:stretch>
        </p:blipFill>
        <p:spPr bwMode="auto">
          <a:xfrm>
            <a:off x="381000" y="1600199"/>
            <a:ext cx="4114800" cy="50292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Who Interprets the Constitution?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4102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Marshall</a:t>
            </a:r>
          </a:p>
          <a:p>
            <a:pPr algn="ctr"/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Judicial review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File:Gilbert Stuart Thomas Jeffersen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9" t="8436" r="15879" b="23662"/>
          <a:stretch/>
        </p:blipFill>
        <p:spPr bwMode="auto">
          <a:xfrm>
            <a:off x="4840014" y="1600199"/>
            <a:ext cx="3925614" cy="502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40014" y="5410200"/>
            <a:ext cx="3922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Thomas Jefferson</a:t>
            </a:r>
          </a:p>
          <a:p>
            <a:pPr algn="ctr"/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Nullification by states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6646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 descr="http://upload.wikimedia.org/wikipedia/commons/f/fe/John_Marshall_by_Henry_Inman%2C_1832.jpg"/>
          <p:cNvPicPr>
            <a:picLocks noChangeAspect="1" noChangeArrowheads="1"/>
          </p:cNvPicPr>
          <p:nvPr/>
        </p:nvPicPr>
        <p:blipFill>
          <a:blip r:embed="rId2" cstate="print"/>
          <a:srcRect l="19875" t="5641" r="26330" b="41288"/>
          <a:stretch>
            <a:fillRect/>
          </a:stretch>
        </p:blipFill>
        <p:spPr bwMode="auto">
          <a:xfrm>
            <a:off x="381000" y="1600199"/>
            <a:ext cx="4114800" cy="50292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John Marshall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554162"/>
            <a:ext cx="4114800" cy="5303838"/>
          </a:xfrm>
        </p:spPr>
        <p:txBody>
          <a:bodyPr>
            <a:normAutofit/>
          </a:bodyPr>
          <a:lstStyle/>
          <a:p>
            <a:r>
              <a:rPr lang="en-US" dirty="0" smtClean="0"/>
              <a:t>Federalist</a:t>
            </a:r>
          </a:p>
          <a:p>
            <a:pPr lvl="1"/>
            <a:r>
              <a:rPr lang="en-US" dirty="0" smtClean="0"/>
              <a:t>National supremacy</a:t>
            </a:r>
          </a:p>
          <a:p>
            <a:pPr lvl="1"/>
            <a:r>
              <a:rPr lang="en-US" dirty="0" smtClean="0"/>
              <a:t>Economic growth</a:t>
            </a:r>
          </a:p>
          <a:p>
            <a:pPr lvl="1"/>
            <a:r>
              <a:rPr lang="en-US" dirty="0" smtClean="0"/>
              <a:t>Independence and power of judicial branch</a:t>
            </a:r>
          </a:p>
          <a:p>
            <a:r>
              <a:rPr lang="en-US" dirty="0" smtClean="0"/>
              <a:t>Chief Justice from 1801-1835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951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Marbury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v. Madison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, 1803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554162"/>
            <a:ext cx="3886200" cy="5303838"/>
          </a:xfrm>
        </p:spPr>
        <p:txBody>
          <a:bodyPr>
            <a:normAutofit/>
          </a:bodyPr>
          <a:lstStyle/>
          <a:p>
            <a:r>
              <a:rPr lang="en-US" dirty="0" smtClean="0"/>
              <a:t>“Midnight Judges”</a:t>
            </a:r>
          </a:p>
          <a:p>
            <a:pPr lvl="1"/>
            <a:r>
              <a:rPr lang="en-US" dirty="0" smtClean="0"/>
              <a:t>Outgoing Federalists vs. incoming Democratic-Republicans</a:t>
            </a:r>
          </a:p>
          <a:p>
            <a:r>
              <a:rPr lang="en-US" dirty="0" smtClean="0"/>
              <a:t>Supreme Court’s power of judicial review</a:t>
            </a:r>
          </a:p>
        </p:txBody>
      </p:sp>
      <p:pic>
        <p:nvPicPr>
          <p:cNvPr id="1026" name="Picture 2" descr="http://upload.wikimedia.org/wikipedia/commons/d/d0/Marbu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44405"/>
            <a:ext cx="2971800" cy="3841995"/>
          </a:xfrm>
          <a:prstGeom prst="rect">
            <a:avLst/>
          </a:prstGeom>
          <a:noFill/>
        </p:spPr>
      </p:pic>
      <p:pic>
        <p:nvPicPr>
          <p:cNvPr id="1028" name="Picture 4" descr="File:James Madi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4924" y="3124200"/>
            <a:ext cx="2848102" cy="346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9571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Cohens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v. Virginia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, 1821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554162"/>
            <a:ext cx="3886200" cy="5303838"/>
          </a:xfrm>
        </p:spPr>
        <p:txBody>
          <a:bodyPr>
            <a:normAutofit/>
          </a:bodyPr>
          <a:lstStyle/>
          <a:p>
            <a:r>
              <a:rPr lang="en-US" dirty="0" err="1" smtClean="0"/>
              <a:t>Cohens</a:t>
            </a:r>
            <a:r>
              <a:rPr lang="en-US" dirty="0" smtClean="0"/>
              <a:t> was convicted in Virginia for selling illegal lottery tickets</a:t>
            </a:r>
          </a:p>
          <a:p>
            <a:r>
              <a:rPr lang="en-US" dirty="0" smtClean="0"/>
              <a:t>Supreme Court asserts its power to review state court decisions</a:t>
            </a:r>
          </a:p>
        </p:txBody>
      </p:sp>
      <p:pic>
        <p:nvPicPr>
          <p:cNvPr id="100366" name="Picture 14" descr="C:\Users\hhsrm127\AppData\Local\Microsoft\Windows\Temporary Internet Files\Content.IE5\EY9RE8F1\MP9004037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466725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6876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Fletcher v. Peck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, 1810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554162"/>
            <a:ext cx="3886200" cy="53038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Georgia legislature granted land to speculators in exchange for bribes</a:t>
            </a:r>
          </a:p>
          <a:p>
            <a:r>
              <a:rPr lang="en-US" dirty="0" smtClean="0"/>
              <a:t>After election, new Georgia legislature canceled the deal</a:t>
            </a:r>
          </a:p>
          <a:p>
            <a:r>
              <a:rPr lang="en-US" dirty="0" smtClean="0"/>
              <a:t>Decision</a:t>
            </a:r>
          </a:p>
          <a:p>
            <a:pPr lvl="1"/>
            <a:r>
              <a:rPr lang="en-US" dirty="0" smtClean="0"/>
              <a:t>Sanctity of contracts</a:t>
            </a:r>
          </a:p>
          <a:p>
            <a:pPr lvl="1"/>
            <a:r>
              <a:rPr lang="en-US" dirty="0" smtClean="0"/>
              <a:t>Victory of “wealth over mob”</a:t>
            </a:r>
          </a:p>
        </p:txBody>
      </p:sp>
      <p:pic>
        <p:nvPicPr>
          <p:cNvPr id="7170" name="Picture 2" descr="C:\Users\jjohnson\AppData\Local\Microsoft\Windows\Temporary Internet Files\Content.IE5\XS8VJQPB\MC9001895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676400"/>
            <a:ext cx="4855427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2431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Dartmouth College v. Woodward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, 1819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554162"/>
            <a:ext cx="3886200" cy="53038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Royal charter from King George III</a:t>
            </a:r>
          </a:p>
          <a:p>
            <a:r>
              <a:rPr lang="en-US" dirty="0" smtClean="0"/>
              <a:t>New Hampshire tried to place college under state control</a:t>
            </a:r>
          </a:p>
          <a:p>
            <a:r>
              <a:rPr lang="en-US" dirty="0" smtClean="0"/>
              <a:t>Decision	</a:t>
            </a:r>
          </a:p>
          <a:p>
            <a:pPr lvl="1"/>
            <a:r>
              <a:rPr lang="en-US" dirty="0" smtClean="0"/>
              <a:t>Charter stands</a:t>
            </a:r>
          </a:p>
          <a:p>
            <a:pPr lvl="1"/>
            <a:r>
              <a:rPr lang="en-US" dirty="0" smtClean="0"/>
              <a:t>Sanctity of contracts</a:t>
            </a:r>
          </a:p>
          <a:p>
            <a:pPr lvl="1"/>
            <a:r>
              <a:rPr lang="en-US" i="1" dirty="0" smtClean="0"/>
              <a:t>Laissez-faire</a:t>
            </a:r>
          </a:p>
        </p:txBody>
      </p:sp>
      <p:pic>
        <p:nvPicPr>
          <p:cNvPr id="6" name="Picture 2" descr="File:Dartmouth College shield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4694264" cy="502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1767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McCulloch v. Maryland,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1819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554162"/>
            <a:ext cx="4114800" cy="53038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National bank vs. Maryland state tax</a:t>
            </a:r>
          </a:p>
          <a:p>
            <a:r>
              <a:rPr lang="en-US" dirty="0" smtClean="0"/>
              <a:t>Decision</a:t>
            </a:r>
          </a:p>
          <a:p>
            <a:pPr lvl="1"/>
            <a:r>
              <a:rPr lang="en-US" dirty="0" smtClean="0"/>
              <a:t>Bank is constitutional under the necessary &amp; proper (“elastic”) clause</a:t>
            </a:r>
          </a:p>
          <a:p>
            <a:pPr lvl="1"/>
            <a:r>
              <a:rPr lang="en-US" dirty="0" smtClean="0"/>
              <a:t>“The power to tax is the power to destroy”</a:t>
            </a:r>
          </a:p>
          <a:p>
            <a:pPr lvl="1"/>
            <a:r>
              <a:rPr lang="en-US" dirty="0" smtClean="0"/>
              <a:t>National supremacy</a:t>
            </a:r>
          </a:p>
        </p:txBody>
      </p:sp>
      <p:pic>
        <p:nvPicPr>
          <p:cNvPr id="9217" name="Picture 1" descr="C:\Users\jjohnson\AppData\Local\Microsoft\Windows\Temporary Internet Files\Content.IE5\XS8VJQPB\MC90044038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3657600" cy="3657600"/>
          </a:xfrm>
          <a:prstGeom prst="rect">
            <a:avLst/>
          </a:prstGeom>
          <a:noFill/>
        </p:spPr>
      </p:pic>
      <p:pic>
        <p:nvPicPr>
          <p:cNvPr id="5" name="Picture 2" descr="File:Promissory note - 2nd Bank of US $10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00000">
            <a:off x="-66616" y="3912538"/>
            <a:ext cx="5039620" cy="248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2879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Gibbons v. Ogden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, 1824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554162"/>
            <a:ext cx="4114800" cy="5303838"/>
          </a:xfrm>
        </p:spPr>
        <p:txBody>
          <a:bodyPr>
            <a:normAutofit/>
          </a:bodyPr>
          <a:lstStyle/>
          <a:p>
            <a:r>
              <a:rPr lang="en-US" dirty="0" smtClean="0"/>
              <a:t>Steamboats</a:t>
            </a:r>
          </a:p>
          <a:p>
            <a:pPr lvl="1"/>
            <a:r>
              <a:rPr lang="en-US" dirty="0" smtClean="0"/>
              <a:t>State monopoly license vs. federal license</a:t>
            </a:r>
          </a:p>
          <a:p>
            <a:r>
              <a:rPr lang="en-US" dirty="0" smtClean="0"/>
              <a:t>Decision</a:t>
            </a:r>
          </a:p>
          <a:p>
            <a:pPr lvl="1"/>
            <a:r>
              <a:rPr lang="en-US" dirty="0" smtClean="0"/>
              <a:t>Only the federal government may regulate interstate commerce</a:t>
            </a:r>
          </a:p>
          <a:p>
            <a:pPr lvl="1"/>
            <a:r>
              <a:rPr lang="en-US" dirty="0" smtClean="0"/>
              <a:t>National supremacy</a:t>
            </a:r>
          </a:p>
        </p:txBody>
      </p:sp>
      <p:pic>
        <p:nvPicPr>
          <p:cNvPr id="6" name="Picture 4" descr="Image:Clermont illustration - Robert Fulton - Project Gutenberg eText 1516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6807" t="4461" r="25535" b="4089"/>
          <a:stretch>
            <a:fillRect/>
          </a:stretch>
        </p:blipFill>
        <p:spPr bwMode="auto">
          <a:xfrm>
            <a:off x="457200" y="1600200"/>
            <a:ext cx="3962400" cy="507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4983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Trek</vt:lpstr>
      <vt:lpstr>The Marshall Court</vt:lpstr>
      <vt:lpstr>Who Interprets the Constitution?</vt:lpstr>
      <vt:lpstr>John Marshall</vt:lpstr>
      <vt:lpstr>Marbury v. Madison, 1803</vt:lpstr>
      <vt:lpstr>Cohens v. Virginia, 1821</vt:lpstr>
      <vt:lpstr>Fletcher v. Peck, 1810</vt:lpstr>
      <vt:lpstr>Dartmouth College v. Woodward, 1819</vt:lpstr>
      <vt:lpstr>McCulloch v. Maryland, 1819</vt:lpstr>
      <vt:lpstr>Gibbons v. Ogden, 1824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Marshall Court</dc:title>
  <dc:creator>John</dc:creator>
  <cp:lastModifiedBy>John</cp:lastModifiedBy>
  <cp:revision>1</cp:revision>
  <dcterms:created xsi:type="dcterms:W3CDTF">2014-05-31T17:12:52Z</dcterms:created>
  <dcterms:modified xsi:type="dcterms:W3CDTF">2014-05-31T17:13:47Z</dcterms:modified>
</cp:coreProperties>
</file>