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0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1666-4A79-F54D-89E4-4FFC12CF44F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F135-9FC7-7445-9480-8D53A6C8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Incorporation of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Rise of Big Business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9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785556" cy="544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Business </a:t>
            </a:r>
            <a:r>
              <a:rPr lang="en-US" dirty="0"/>
              <a:t>titans emerged in the growing industries: </a:t>
            </a:r>
            <a:endParaRPr lang="en-US" dirty="0" smtClean="0">
              <a:effectLst/>
            </a:endParaRPr>
          </a:p>
          <a:p>
            <a:r>
              <a:rPr lang="en-US" dirty="0">
                <a:latin typeface="Wingdings"/>
              </a:rPr>
              <a:t></a:t>
            </a:r>
            <a:r>
              <a:rPr lang="en-US" dirty="0"/>
              <a:t>Steel – </a:t>
            </a:r>
            <a:r>
              <a:rPr lang="en-US" dirty="0">
                <a:solidFill>
                  <a:srgbClr val="FF0000"/>
                </a:solidFill>
              </a:rPr>
              <a:t>Andrew Carnegie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latin typeface="Wingdings"/>
              </a:rPr>
              <a:t></a:t>
            </a:r>
            <a:r>
              <a:rPr lang="en-US" dirty="0"/>
              <a:t>Oil – </a:t>
            </a:r>
            <a:r>
              <a:rPr lang="en-US" dirty="0">
                <a:solidFill>
                  <a:srgbClr val="FF0000"/>
                </a:solidFill>
              </a:rPr>
              <a:t>John D. </a:t>
            </a:r>
            <a:r>
              <a:rPr lang="en-US" dirty="0" smtClean="0">
                <a:solidFill>
                  <a:srgbClr val="FF0000"/>
                </a:solidFill>
              </a:rPr>
              <a:t>Rockefeller</a:t>
            </a:r>
          </a:p>
          <a:p>
            <a:r>
              <a:rPr lang="en-US" dirty="0" smtClean="0"/>
              <a:t> </a:t>
            </a:r>
            <a:r>
              <a:rPr lang="en-US" dirty="0">
                <a:latin typeface="Wingdings"/>
              </a:rPr>
              <a:t></a:t>
            </a:r>
            <a:r>
              <a:rPr lang="en-US" dirty="0"/>
              <a:t>Banking – </a:t>
            </a:r>
            <a:r>
              <a:rPr lang="en-US" dirty="0">
                <a:solidFill>
                  <a:srgbClr val="FF0000"/>
                </a:solidFill>
              </a:rPr>
              <a:t>J.P. </a:t>
            </a:r>
            <a:r>
              <a:rPr lang="en-US" dirty="0" smtClean="0">
                <a:solidFill>
                  <a:srgbClr val="FF0000"/>
                </a:solidFill>
              </a:rPr>
              <a:t>Morgan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latin typeface="Wingdings"/>
              </a:rPr>
              <a:t></a:t>
            </a:r>
            <a:r>
              <a:rPr lang="en-US" dirty="0"/>
              <a:t>Railroads – </a:t>
            </a:r>
            <a:r>
              <a:rPr lang="en-US" dirty="0">
                <a:solidFill>
                  <a:srgbClr val="FF0000"/>
                </a:solidFill>
              </a:rPr>
              <a:t>Cornelius Vanderbilt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 2"/>
              </a:rPr>
              <a:t> </a:t>
            </a:r>
            <a:r>
              <a:rPr lang="en-US" dirty="0"/>
              <a:t>These industrialists sought to dominate their particular industry by eliminating competitors and creating giant business empires.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Screen Shot 2016-01-27 at 9.09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5" t="22469" r="19676" b="8899"/>
          <a:stretch/>
        </p:blipFill>
        <p:spPr>
          <a:xfrm>
            <a:off x="5759070" y="1608667"/>
            <a:ext cx="3205013" cy="42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9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Business </a:t>
            </a:r>
            <a:r>
              <a:rPr lang="en-US" sz="9800" dirty="0" smtClean="0"/>
              <a:t>BIG</a:t>
            </a:r>
            <a:endParaRPr lang="en-US" sz="9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Vertical </a:t>
            </a:r>
            <a:r>
              <a:rPr lang="en-US" dirty="0">
                <a:solidFill>
                  <a:srgbClr val="FF0000"/>
                </a:solidFill>
              </a:rPr>
              <a:t>Integration </a:t>
            </a:r>
            <a:r>
              <a:rPr lang="en-US" dirty="0"/>
              <a:t>–seeking to control all steps in the production process—from mining to distribution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Example: Carnegie purchased iron mines, barges, steel plant, and railroads to keep all business operations under his umbrella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Horizontal </a:t>
            </a:r>
            <a:r>
              <a:rPr lang="en-US" dirty="0">
                <a:solidFill>
                  <a:srgbClr val="FF0000"/>
                </a:solidFill>
              </a:rPr>
              <a:t>Integration </a:t>
            </a:r>
            <a:r>
              <a:rPr lang="en-US" dirty="0"/>
              <a:t>–seeking to control all other companies involved in one step in the production process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Example: Rockefeller established trust companies that would grant Standard Oil control over its operations – buy out competitors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Interlocking </a:t>
            </a:r>
            <a:r>
              <a:rPr lang="en-US" dirty="0">
                <a:solidFill>
                  <a:srgbClr val="FF0000"/>
                </a:solidFill>
              </a:rPr>
              <a:t>directorates </a:t>
            </a:r>
            <a:r>
              <a:rPr lang="en-US" dirty="0"/>
              <a:t>– using executives from one company to sit on the Board of Directors of another company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Example: J.P. Morgan offered assistance to struggling companies by placing loyal executives on their Board, then seeking to negotiate a buyout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2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7 at 9.12.3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6003" r="12037" b="60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369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and Business Hands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32022"/>
          </a:xfrm>
        </p:spPr>
        <p:txBody>
          <a:bodyPr/>
          <a:lstStyle/>
          <a:p>
            <a:r>
              <a:rPr lang="en-US" dirty="0"/>
              <a:t>Throughout the Gilded Age, both major parties were supporters of </a:t>
            </a:r>
            <a:r>
              <a:rPr lang="en-US" dirty="0">
                <a:solidFill>
                  <a:srgbClr val="FF0000"/>
                </a:solidFill>
              </a:rPr>
              <a:t>laissez-faire capitalism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	</a:t>
            </a:r>
            <a:r>
              <a:rPr lang="en-US" dirty="0"/>
              <a:t>Few regulations placed on business operations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 2"/>
              </a:rPr>
              <a:t></a:t>
            </a:r>
            <a:r>
              <a:rPr lang="en-US" dirty="0" smtClean="0"/>
              <a:t>High </a:t>
            </a:r>
            <a:r>
              <a:rPr lang="en-US" dirty="0"/>
              <a:t>tariffs were passed throughout the post-war period – caused large budget surpluses ($145 million in 1881)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>
                <a:solidFill>
                  <a:srgbClr val="FF0000"/>
                </a:solidFill>
              </a:rPr>
              <a:t>McKinley Tariff </a:t>
            </a:r>
            <a:r>
              <a:rPr lang="en-US" dirty="0"/>
              <a:t>(1890) – highest peacetime tariff in U.S. history – angered many farmers who had to buy expensive U.S.-made goods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Industrialists &amp;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Industrialists </a:t>
            </a:r>
            <a:r>
              <a:rPr lang="en-US" dirty="0"/>
              <a:t>saw their fortune as favor from God – similar to European Kings &amp; divine right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Trust lawyers used the 14th Amendment to defend corporate wealth accumulation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Could not deprive a person (corporation) of property without “due process of law”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Gospel </a:t>
            </a:r>
            <a:r>
              <a:rPr lang="en-US" dirty="0">
                <a:solidFill>
                  <a:srgbClr val="FF0000"/>
                </a:solidFill>
              </a:rPr>
              <a:t>of Wealth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 </a:t>
            </a:r>
            <a:r>
              <a:rPr lang="en-US" dirty="0" smtClean="0">
                <a:latin typeface="Wingdings"/>
              </a:rPr>
              <a:t>	</a:t>
            </a:r>
            <a:r>
              <a:rPr lang="en-US" dirty="0" smtClean="0"/>
              <a:t>Coined </a:t>
            </a:r>
            <a:r>
              <a:rPr lang="en-US" dirty="0"/>
              <a:t>by Carnegie </a:t>
            </a:r>
            <a:endParaRPr lang="en-US" dirty="0" smtClean="0">
              <a:effectLst/>
            </a:endParaRPr>
          </a:p>
          <a:p>
            <a:pPr lvl="1"/>
            <a:r>
              <a:rPr lang="en-US" dirty="0">
                <a:latin typeface="Wingdings"/>
              </a:rPr>
              <a:t></a:t>
            </a:r>
            <a:r>
              <a:rPr lang="en-US" dirty="0"/>
              <a:t>The wealthy had a moral responsibility to improve society because they had been entrusted with its riches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Social </a:t>
            </a:r>
            <a:r>
              <a:rPr lang="en-US" dirty="0">
                <a:solidFill>
                  <a:srgbClr val="FF0000"/>
                </a:solidFill>
              </a:rPr>
              <a:t>Darwinism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latin typeface="Wingdings"/>
              </a:rPr>
              <a:t> </a:t>
            </a:r>
            <a:r>
              <a:rPr lang="en-US" dirty="0"/>
              <a:t>Originated by Herbert Spencer (England), </a:t>
            </a:r>
            <a:r>
              <a:rPr lang="en-US" dirty="0" smtClean="0"/>
              <a:t>popularized </a:t>
            </a:r>
            <a:r>
              <a:rPr lang="en-US" dirty="0"/>
              <a:t>in the U.S. by William Graham Sumner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Emerged from on Darwin’s On the Origin of Species (1859)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0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8889"/>
            <a:ext cx="9144000" cy="55315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Average workday for industrial workers was between 10-18 hours/day, usually 6 days/week, at an average pay of 15¢/hour.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Sick leave, vacation, injury compensation, and </a:t>
            </a:r>
            <a:r>
              <a:rPr lang="en-US" dirty="0" smtClean="0"/>
              <a:t>	unemployment </a:t>
            </a:r>
            <a:r>
              <a:rPr lang="en-US" dirty="0"/>
              <a:t>benefits were nonexistent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Company </a:t>
            </a:r>
            <a:r>
              <a:rPr lang="en-US" dirty="0">
                <a:solidFill>
                  <a:srgbClr val="FF0000"/>
                </a:solidFill>
              </a:rPr>
              <a:t>Towns </a:t>
            </a:r>
            <a:r>
              <a:rPr lang="en-US" dirty="0"/>
              <a:t>– worker housing typically located adjacent to factories or mines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Provided basic needs – food, housing, medical services, general store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Some workers paid in </a:t>
            </a:r>
            <a:r>
              <a:rPr lang="en-US" dirty="0">
                <a:solidFill>
                  <a:srgbClr val="FF0000"/>
                </a:solidFill>
              </a:rPr>
              <a:t>“scrip” </a:t>
            </a:r>
            <a:r>
              <a:rPr lang="en-US" dirty="0"/>
              <a:t>– only redeemable at company store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Many towns had strict laws (ex. no loitering, alcohol, and mandatory curfew)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67"/>
            <a:ext cx="9144000" cy="5559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Workers sought to unionize to improve their working conditions.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	</a:t>
            </a:r>
            <a:r>
              <a:rPr lang="en-US" dirty="0" smtClean="0"/>
              <a:t>Strongly </a:t>
            </a:r>
            <a:r>
              <a:rPr lang="en-US" dirty="0"/>
              <a:t>opposed by </a:t>
            </a:r>
            <a:r>
              <a:rPr lang="en-US" dirty="0" smtClean="0"/>
              <a:t>employers</a:t>
            </a:r>
          </a:p>
          <a:p>
            <a:pPr marL="0" indent="0">
              <a:buNone/>
            </a:pPr>
            <a:r>
              <a:rPr lang="en-US" dirty="0">
                <a:latin typeface="Wingdings 2"/>
              </a:rPr>
              <a:t> </a:t>
            </a:r>
            <a:r>
              <a:rPr lang="en-US" dirty="0"/>
              <a:t>Employers used </a:t>
            </a:r>
            <a:r>
              <a:rPr lang="en-US" dirty="0">
                <a:solidFill>
                  <a:srgbClr val="FF0000"/>
                </a:solidFill>
              </a:rPr>
              <a:t>“scab” </a:t>
            </a:r>
            <a:r>
              <a:rPr lang="en-US" dirty="0"/>
              <a:t>workers during union strikes &amp; some forced workers to sign </a:t>
            </a:r>
            <a:r>
              <a:rPr lang="en-US" dirty="0">
                <a:solidFill>
                  <a:srgbClr val="FF0000"/>
                </a:solidFill>
              </a:rPr>
              <a:t>“yellow-dog contracts,</a:t>
            </a:r>
            <a:r>
              <a:rPr lang="en-US" dirty="0"/>
              <a:t>” which was a binding agreement not to join a union.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National </a:t>
            </a:r>
            <a:r>
              <a:rPr lang="en-US" dirty="0">
                <a:solidFill>
                  <a:srgbClr val="FF0000"/>
                </a:solidFill>
              </a:rPr>
              <a:t>Labor Union </a:t>
            </a:r>
            <a:r>
              <a:rPr lang="en-US" dirty="0"/>
              <a:t>– formed in 1866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 </a:t>
            </a:r>
            <a:r>
              <a:rPr lang="en-US" dirty="0"/>
              <a:t>First major nation-wide union</a:t>
            </a:r>
            <a:br>
              <a:rPr lang="en-US" dirty="0"/>
            </a:br>
            <a:r>
              <a:rPr lang="en-US" dirty="0">
                <a:latin typeface="Wingdings"/>
              </a:rPr>
              <a:t> </a:t>
            </a:r>
            <a:r>
              <a:rPr lang="en-US" dirty="0"/>
              <a:t>Consisted mostly of white workers</a:t>
            </a:r>
            <a:br>
              <a:rPr lang="en-US" dirty="0"/>
            </a:br>
            <a:r>
              <a:rPr lang="en-US" dirty="0">
                <a:latin typeface="Wingdings"/>
              </a:rPr>
              <a:t> </a:t>
            </a:r>
            <a:r>
              <a:rPr lang="en-US" dirty="0"/>
              <a:t>Collapsed after the Panic of 1873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Movement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Knights </a:t>
            </a:r>
            <a:r>
              <a:rPr lang="en-US" dirty="0">
                <a:solidFill>
                  <a:srgbClr val="FF0000"/>
                </a:solidFill>
              </a:rPr>
              <a:t>of Labor </a:t>
            </a:r>
            <a:r>
              <a:rPr lang="en-US" dirty="0"/>
              <a:t>– formed in 1869, led by Terence Powderly</a:t>
            </a:r>
            <a:br>
              <a:rPr lang="en-US" dirty="0"/>
            </a:br>
            <a:r>
              <a:rPr lang="en-US" dirty="0">
                <a:latin typeface="Wingdings"/>
              </a:rPr>
              <a:t> </a:t>
            </a:r>
            <a:r>
              <a:rPr lang="en-US" dirty="0"/>
              <a:t>Sought to include ALL workers</a:t>
            </a:r>
            <a:br>
              <a:rPr lang="en-US" dirty="0"/>
            </a:br>
            <a:r>
              <a:rPr lang="en-US" dirty="0">
                <a:latin typeface="Wingdings"/>
              </a:rPr>
              <a:t> </a:t>
            </a:r>
            <a:r>
              <a:rPr lang="en-US" dirty="0"/>
              <a:t>Campaigned for arbitration, 8-hour workdays</a:t>
            </a:r>
            <a:br>
              <a:rPr lang="en-US" dirty="0"/>
            </a:br>
            <a:r>
              <a:rPr lang="en-US" dirty="0" smtClean="0">
                <a:latin typeface="Wingdings"/>
              </a:rPr>
              <a:t></a:t>
            </a:r>
            <a:r>
              <a:rPr lang="en-US" dirty="0"/>
              <a:t>Fell in popularity after bloody Haymarket Square Riot in Chicago in 1886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American </a:t>
            </a:r>
            <a:r>
              <a:rPr lang="en-US" b="1" dirty="0">
                <a:solidFill>
                  <a:srgbClr val="FF0000"/>
                </a:solidFill>
              </a:rPr>
              <a:t>Federation of Labor (AFL</a:t>
            </a:r>
            <a:r>
              <a:rPr lang="en-US" b="1" dirty="0"/>
              <a:t>) </a:t>
            </a:r>
            <a:r>
              <a:rPr lang="en-US" dirty="0"/>
              <a:t>– est. 1886, led by Samuel Gompers </a:t>
            </a:r>
            <a:endParaRPr lang="en-US" dirty="0" smtClean="0">
              <a:effectLst/>
            </a:endParaRPr>
          </a:p>
          <a:p>
            <a:r>
              <a:rPr lang="en-US" dirty="0">
                <a:latin typeface="Wingdings"/>
              </a:rPr>
              <a:t></a:t>
            </a:r>
            <a:r>
              <a:rPr lang="en-US" dirty="0"/>
              <a:t>Provided a unifying strategy for many independent craft unions – skilled workers </a:t>
            </a:r>
            <a:endParaRPr lang="en-US" dirty="0" smtClean="0">
              <a:effectLst/>
            </a:endParaRPr>
          </a:p>
          <a:p>
            <a:r>
              <a:rPr lang="en-US" dirty="0">
                <a:latin typeface="Wingdings"/>
              </a:rPr>
              <a:t></a:t>
            </a:r>
            <a:r>
              <a:rPr lang="en-US" dirty="0"/>
              <a:t>Focused on “bread-and-butter” issues – higher pay, better conditions, shorter hours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Industrial </a:t>
            </a:r>
            <a:r>
              <a:rPr lang="en-US" dirty="0">
                <a:solidFill>
                  <a:srgbClr val="FF0000"/>
                </a:solidFill>
              </a:rPr>
              <a:t>Workers of the World (IWW</a:t>
            </a:r>
            <a:r>
              <a:rPr lang="en-US" dirty="0"/>
              <a:t>) – est. 1905, led by </a:t>
            </a:r>
            <a:r>
              <a:rPr lang="en-US" dirty="0">
                <a:solidFill>
                  <a:srgbClr val="FF0000"/>
                </a:solidFill>
              </a:rPr>
              <a:t>Bill Haywood &amp; Eugene Debs</a:t>
            </a:r>
            <a:r>
              <a:rPr lang="en-US" dirty="0"/>
              <a:t>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</a:t>
            </a:r>
            <a:r>
              <a:rPr lang="en-US" dirty="0"/>
              <a:t>Advocated for more radical changes than the AFL – more socialism </a:t>
            </a:r>
            <a:r>
              <a:rPr lang="en-US" dirty="0">
                <a:latin typeface="Wingdings"/>
              </a:rPr>
              <a:t></a:t>
            </a:r>
            <a:r>
              <a:rPr lang="en-US" dirty="0"/>
              <a:t>Tactics went beyond strikes – included violence/sabotage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185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Incorporation of America</vt:lpstr>
      <vt:lpstr>EMERGENCE OF BIG BUSINESS</vt:lpstr>
      <vt:lpstr>Getting Business BIG</vt:lpstr>
      <vt:lpstr>PowerPoint Presentation</vt:lpstr>
      <vt:lpstr>Politics and Business Hands OFF</vt:lpstr>
      <vt:lpstr>Industrialists &amp; Society</vt:lpstr>
      <vt:lpstr>Industrial Working Conditions</vt:lpstr>
      <vt:lpstr>Labor Unions Form</vt:lpstr>
      <vt:lpstr>Labor Movement Expands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Incorporation of America</dc:title>
  <dc:creator>Ramirez, Marcia P.</dc:creator>
  <cp:lastModifiedBy>Ramirez, Marcia P.</cp:lastModifiedBy>
  <cp:revision>5</cp:revision>
  <dcterms:created xsi:type="dcterms:W3CDTF">2016-01-27T16:23:28Z</dcterms:created>
  <dcterms:modified xsi:type="dcterms:W3CDTF">2016-01-28T17:02:58Z</dcterms:modified>
</cp:coreProperties>
</file>