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C9321-84E2-4512-9434-A34ADAEFF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56FB8-D6D2-4942-A16B-BB2E9F3DFBAE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06028-A80F-4CB5-B225-4DFBF7174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upload.wikimedia.org/wikipedia/commons/1/14/TJeffersonrpeal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4800" smtClean="0">
                <a:solidFill>
                  <a:schemeClr val="tx1"/>
                </a:solidFill>
                <a:latin typeface="Rage Italic" pitchFamily="66" charset="0"/>
              </a:rPr>
              <a:t>The First Two-Party System</a:t>
            </a:r>
          </a:p>
        </p:txBody>
      </p:sp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1676400" y="1257300"/>
            <a:ext cx="731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Rage Italic" pitchFamily="66" charset="0"/>
              </a:rPr>
              <a:t>Federalists        Democratic-Republicans</a:t>
            </a:r>
          </a:p>
        </p:txBody>
      </p:sp>
      <p:sp>
        <p:nvSpPr>
          <p:cNvPr id="32772" name="Text Box 5"/>
          <p:cNvSpPr txBox="1">
            <a:spLocks noChangeArrowheads="1"/>
          </p:cNvSpPr>
          <p:nvPr/>
        </p:nvSpPr>
        <p:spPr bwMode="auto">
          <a:xfrm>
            <a:off x="152400" y="1225550"/>
            <a:ext cx="14478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latin typeface="Rage Italic" pitchFamily="66" charset="0"/>
              </a:rPr>
              <a:t>Issue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entury Gothic" pitchFamily="34" charset="0"/>
              </a:rPr>
              <a:t>National or Local Government?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entury Gothic" pitchFamily="34" charset="0"/>
              </a:rPr>
              <a:t>Strict or Loose Interpretation of the Constitution?</a:t>
            </a: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entury Gothic" pitchFamily="34" charset="0"/>
              </a:rPr>
              <a:t>Tariffs &amp; Business </a:t>
            </a:r>
            <a:r>
              <a:rPr lang="en-US" sz="1200" dirty="0" smtClean="0">
                <a:latin typeface="Century Gothic" pitchFamily="34" charset="0"/>
              </a:rPr>
              <a:t>or</a:t>
            </a:r>
            <a:r>
              <a:rPr lang="en-US" sz="1200" dirty="0" smtClean="0">
                <a:latin typeface="Century Gothic" pitchFamily="34" charset="0"/>
              </a:rPr>
              <a:t> Agriculture?</a:t>
            </a:r>
            <a:endParaRPr lang="en-US" sz="1200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entury Gothic" pitchFamily="34" charset="0"/>
              </a:rPr>
              <a:t>National bank or state bank</a:t>
            </a:r>
            <a:endParaRPr lang="en-US" sz="1200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entury Gothic" pitchFamily="34" charset="0"/>
              </a:rPr>
              <a:t>Militia or standing army?</a:t>
            </a:r>
            <a:endParaRPr lang="en-US" sz="1200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latin typeface="Century Gothic" pitchFamily="34" charset="0"/>
              </a:rPr>
              <a:t>Foreign Policy: Britain or France?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entury Gothic" pitchFamily="34" charset="0"/>
              </a:rPr>
              <a:t>Regions of </a:t>
            </a:r>
            <a:r>
              <a:rPr lang="en-US" sz="1200" dirty="0" smtClean="0">
                <a:latin typeface="Century Gothic" pitchFamily="34" charset="0"/>
              </a:rPr>
              <a:t>Support: N,S,E,W</a:t>
            </a:r>
            <a:endParaRPr lang="en-US" sz="1200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 smtClean="0">
                <a:latin typeface="Century Gothic" pitchFamily="34" charset="0"/>
              </a:rPr>
              <a:t>Nullification? Y,N</a:t>
            </a:r>
            <a:endParaRPr lang="en-US" sz="1200" dirty="0">
              <a:latin typeface="Century Gothic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200" dirty="0">
                <a:latin typeface="Century Gothic" pitchFamily="34" charset="0"/>
              </a:rPr>
              <a:t>“Order” or “Liberty”?</a:t>
            </a:r>
          </a:p>
          <a:p>
            <a:pPr>
              <a:spcBef>
                <a:spcPct val="50000"/>
              </a:spcBef>
            </a:pPr>
            <a:r>
              <a:rPr lang="en-US" sz="1200" dirty="0">
                <a:latin typeface="Century Gothic" pitchFamily="34" charset="0"/>
              </a:rPr>
              <a:t>Leaders &amp; Presidents</a:t>
            </a:r>
          </a:p>
        </p:txBody>
      </p:sp>
      <p:sp>
        <p:nvSpPr>
          <p:cNvPr id="32773" name="Line 6"/>
          <p:cNvSpPr>
            <a:spLocks noChangeShapeType="1"/>
          </p:cNvSpPr>
          <p:nvPr/>
        </p:nvSpPr>
        <p:spPr bwMode="auto">
          <a:xfrm>
            <a:off x="1676400" y="1143000"/>
            <a:ext cx="0" cy="548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Rectangle 7"/>
          <p:cNvSpPr>
            <a:spLocks noChangeArrowheads="1"/>
          </p:cNvSpPr>
          <p:nvPr/>
        </p:nvSpPr>
        <p:spPr bwMode="auto">
          <a:xfrm>
            <a:off x="76200" y="1143000"/>
            <a:ext cx="6172200" cy="5486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8"/>
          <p:cNvSpPr>
            <a:spLocks noChangeShapeType="1"/>
          </p:cNvSpPr>
          <p:nvPr/>
        </p:nvSpPr>
        <p:spPr bwMode="auto">
          <a:xfrm>
            <a:off x="76200" y="53340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9"/>
          <p:cNvSpPr>
            <a:spLocks noChangeShapeType="1"/>
          </p:cNvSpPr>
          <p:nvPr/>
        </p:nvSpPr>
        <p:spPr bwMode="auto">
          <a:xfrm>
            <a:off x="76200" y="49530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7" name="Line 10"/>
          <p:cNvSpPr>
            <a:spLocks noChangeShapeType="1"/>
          </p:cNvSpPr>
          <p:nvPr/>
        </p:nvSpPr>
        <p:spPr bwMode="auto">
          <a:xfrm>
            <a:off x="76200" y="42672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8" name="Line 11"/>
          <p:cNvSpPr>
            <a:spLocks noChangeShapeType="1"/>
          </p:cNvSpPr>
          <p:nvPr/>
        </p:nvSpPr>
        <p:spPr bwMode="auto">
          <a:xfrm>
            <a:off x="76200" y="38100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9" name="Line 12"/>
          <p:cNvSpPr>
            <a:spLocks noChangeShapeType="1"/>
          </p:cNvSpPr>
          <p:nvPr/>
        </p:nvSpPr>
        <p:spPr bwMode="auto">
          <a:xfrm>
            <a:off x="76200" y="33528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0" name="Line 13"/>
          <p:cNvSpPr>
            <a:spLocks noChangeShapeType="1"/>
          </p:cNvSpPr>
          <p:nvPr/>
        </p:nvSpPr>
        <p:spPr bwMode="auto">
          <a:xfrm>
            <a:off x="76200" y="28956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1" name="Line 14"/>
          <p:cNvSpPr>
            <a:spLocks noChangeShapeType="1"/>
          </p:cNvSpPr>
          <p:nvPr/>
        </p:nvSpPr>
        <p:spPr bwMode="auto">
          <a:xfrm>
            <a:off x="76200" y="22860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2" name="Line 15"/>
          <p:cNvSpPr>
            <a:spLocks noChangeShapeType="1"/>
          </p:cNvSpPr>
          <p:nvPr/>
        </p:nvSpPr>
        <p:spPr bwMode="auto">
          <a:xfrm>
            <a:off x="76200" y="1798638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3" name="Line 16"/>
          <p:cNvSpPr>
            <a:spLocks noChangeShapeType="1"/>
          </p:cNvSpPr>
          <p:nvPr/>
        </p:nvSpPr>
        <p:spPr bwMode="auto">
          <a:xfrm>
            <a:off x="3505200" y="1143000"/>
            <a:ext cx="0" cy="548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4" name="Text Box 17"/>
          <p:cNvSpPr txBox="1">
            <a:spLocks noChangeArrowheads="1"/>
          </p:cNvSpPr>
          <p:nvPr/>
        </p:nvSpPr>
        <p:spPr bwMode="auto">
          <a:xfrm>
            <a:off x="6400800" y="1752600"/>
            <a:ext cx="27432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400" b="1" dirty="0">
                <a:latin typeface="Rage Italic" pitchFamily="66" charset="0"/>
              </a:rPr>
              <a:t>Questions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1200" dirty="0">
                <a:latin typeface="Century Gothic" pitchFamily="34" charset="0"/>
              </a:rPr>
              <a:t>Why does the Electoral College encourage a two-party system rather than a multiparty system?</a:t>
            </a: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en-US" sz="1200" dirty="0">
              <a:latin typeface="Century Gothic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en-US" sz="1200" dirty="0">
              <a:latin typeface="Century Gothic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en-US" sz="1200" dirty="0">
              <a:latin typeface="Century Gothic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endParaRPr lang="en-US" sz="1200" dirty="0">
              <a:latin typeface="Century Gothic" pitchFamily="34" charset="0"/>
            </a:endParaRPr>
          </a:p>
          <a:p>
            <a:pPr marL="342900" indent="-342900">
              <a:spcBef>
                <a:spcPct val="50000"/>
              </a:spcBef>
              <a:buFontTx/>
              <a:buAutoNum type="arabicParenR"/>
            </a:pPr>
            <a:r>
              <a:rPr lang="en-US" sz="1200" dirty="0" smtClean="0">
                <a:latin typeface="Century Gothic" pitchFamily="34" charset="0"/>
              </a:rPr>
              <a:t>Why was Thomas </a:t>
            </a:r>
            <a:r>
              <a:rPr lang="en-US" sz="1200" dirty="0">
                <a:latin typeface="Century Gothic" pitchFamily="34" charset="0"/>
              </a:rPr>
              <a:t>Jefferson’s election </a:t>
            </a:r>
            <a:r>
              <a:rPr lang="en-US" sz="1200" dirty="0" smtClean="0">
                <a:latin typeface="Century Gothic" pitchFamily="34" charset="0"/>
              </a:rPr>
              <a:t>in </a:t>
            </a:r>
            <a:r>
              <a:rPr lang="en-US" sz="1200" dirty="0">
                <a:latin typeface="Century Gothic" pitchFamily="34" charset="0"/>
              </a:rPr>
              <a:t>1800 </a:t>
            </a:r>
            <a:r>
              <a:rPr lang="en-US" sz="1200" dirty="0" smtClean="0">
                <a:latin typeface="Century Gothic" pitchFamily="34" charset="0"/>
              </a:rPr>
              <a:t>considered a </a:t>
            </a:r>
            <a:r>
              <a:rPr lang="en-US" sz="1200" dirty="0" smtClean="0">
                <a:latin typeface="Century Gothic" pitchFamily="34" charset="0"/>
              </a:rPr>
              <a:t>“revolution”?</a:t>
            </a:r>
            <a:endParaRPr lang="en-US" sz="1200" dirty="0">
              <a:latin typeface="Century Gothic" pitchFamily="34" charset="0"/>
            </a:endParaRPr>
          </a:p>
        </p:txBody>
      </p:sp>
      <p:pic>
        <p:nvPicPr>
          <p:cNvPr id="32785" name="Picture 18" descr="Image:US flag 15 stars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454047">
            <a:off x="6400800" y="304800"/>
            <a:ext cx="2514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6" name="Line 21"/>
          <p:cNvSpPr>
            <a:spLocks noChangeShapeType="1"/>
          </p:cNvSpPr>
          <p:nvPr/>
        </p:nvSpPr>
        <p:spPr bwMode="auto">
          <a:xfrm>
            <a:off x="76200" y="56388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87" name="Line 22"/>
          <p:cNvSpPr>
            <a:spLocks noChangeShapeType="1"/>
          </p:cNvSpPr>
          <p:nvPr/>
        </p:nvSpPr>
        <p:spPr bwMode="auto">
          <a:xfrm>
            <a:off x="76200" y="6096000"/>
            <a:ext cx="617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32788" name="Picture 20" descr="Alexander_Hamilt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647951">
            <a:off x="1828800" y="5867400"/>
            <a:ext cx="7032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9" name="Picture 19" descr="Image:TJeffersonrpeal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99471">
            <a:off x="5334000" y="5867400"/>
            <a:ext cx="742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First Two-Party System</vt:lpstr>
    </vt:vector>
  </TitlesOfParts>
  <Company>Hertford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Two-Party System</dc:title>
  <dc:creator>jjohnson</dc:creator>
  <cp:lastModifiedBy>hhsrm127</cp:lastModifiedBy>
  <cp:revision>4</cp:revision>
  <dcterms:created xsi:type="dcterms:W3CDTF">2009-01-20T18:35:15Z</dcterms:created>
  <dcterms:modified xsi:type="dcterms:W3CDTF">2013-10-11T15:28:31Z</dcterms:modified>
</cp:coreProperties>
</file>