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4" r:id="rId3"/>
    <p:sldId id="335" r:id="rId4"/>
    <p:sldId id="259" r:id="rId5"/>
    <p:sldId id="258" r:id="rId6"/>
    <p:sldId id="262" r:id="rId7"/>
    <p:sldId id="263" r:id="rId8"/>
    <p:sldId id="264" r:id="rId9"/>
    <p:sldId id="257" r:id="rId10"/>
    <p:sldId id="260" r:id="rId11"/>
    <p:sldId id="268" r:id="rId12"/>
    <p:sldId id="305" r:id="rId13"/>
    <p:sldId id="304" r:id="rId14"/>
    <p:sldId id="307" r:id="rId15"/>
    <p:sldId id="306" r:id="rId16"/>
    <p:sldId id="269" r:id="rId17"/>
    <p:sldId id="308" r:id="rId18"/>
    <p:sldId id="310" r:id="rId19"/>
    <p:sldId id="270" r:id="rId20"/>
    <p:sldId id="312" r:id="rId21"/>
    <p:sldId id="313" r:id="rId22"/>
    <p:sldId id="314" r:id="rId23"/>
    <p:sldId id="271" r:id="rId24"/>
    <p:sldId id="315" r:id="rId25"/>
    <p:sldId id="316" r:id="rId26"/>
    <p:sldId id="317" r:id="rId27"/>
    <p:sldId id="273" r:id="rId28"/>
    <p:sldId id="320" r:id="rId29"/>
    <p:sldId id="318" r:id="rId30"/>
    <p:sldId id="321" r:id="rId31"/>
    <p:sldId id="276" r:id="rId32"/>
    <p:sldId id="272" r:id="rId33"/>
    <p:sldId id="322" r:id="rId34"/>
    <p:sldId id="323" r:id="rId35"/>
    <p:sldId id="325" r:id="rId36"/>
    <p:sldId id="324" r:id="rId37"/>
    <p:sldId id="275" r:id="rId38"/>
    <p:sldId id="326" r:id="rId39"/>
    <p:sldId id="327" r:id="rId40"/>
    <p:sldId id="291" r:id="rId41"/>
    <p:sldId id="329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86" r:id="rId50"/>
    <p:sldId id="287" r:id="rId51"/>
    <p:sldId id="330" r:id="rId52"/>
    <p:sldId id="331" r:id="rId53"/>
    <p:sldId id="288" r:id="rId54"/>
    <p:sldId id="332" r:id="rId55"/>
    <p:sldId id="333" r:id="rId56"/>
    <p:sldId id="289" r:id="rId57"/>
    <p:sldId id="300" r:id="rId58"/>
    <p:sldId id="299" r:id="rId59"/>
    <p:sldId id="301" r:id="rId60"/>
    <p:sldId id="303" r:id="rId61"/>
    <p:sldId id="302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B1F539F-96C1-41FB-83D9-B4F96D827D2D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9823CB-9785-4E05-A0B0-F4CCE4B32F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539F-96C1-41FB-83D9-B4F96D827D2D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23CB-9785-4E05-A0B0-F4CCE4B32F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B1F539F-96C1-41FB-83D9-B4F96D827D2D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29823CB-9785-4E05-A0B0-F4CCE4B32F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539F-96C1-41FB-83D9-B4F96D827D2D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9823CB-9785-4E05-A0B0-F4CCE4B32F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539F-96C1-41FB-83D9-B4F96D827D2D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29823CB-9785-4E05-A0B0-F4CCE4B32F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B1F539F-96C1-41FB-83D9-B4F96D827D2D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9823CB-9785-4E05-A0B0-F4CCE4B32F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B1F539F-96C1-41FB-83D9-B4F96D827D2D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9823CB-9785-4E05-A0B0-F4CCE4B32F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539F-96C1-41FB-83D9-B4F96D827D2D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9823CB-9785-4E05-A0B0-F4CCE4B32F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539F-96C1-41FB-83D9-B4F96D827D2D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9823CB-9785-4E05-A0B0-F4CCE4B32F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539F-96C1-41FB-83D9-B4F96D827D2D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9823CB-9785-4E05-A0B0-F4CCE4B32F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B1F539F-96C1-41FB-83D9-B4F96D827D2D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29823CB-9785-4E05-A0B0-F4CCE4B32F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1F539F-96C1-41FB-83D9-B4F96D827D2D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9823CB-9785-4E05-A0B0-F4CCE4B32F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/upload.wikimedia.org/wikipedia/commons/2/22/Theodore_Roosevelt_by_John_Singer_Sargent,_1903.jpg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5/57/Whistler_James_Portrait_of_Whistler_with_Hat_(1858).jpg" TargetMode="External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1/1b/Whistlers_Mother_high_res.jpg" TargetMode="External"/><Relationship Id="rId3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d/d9/Cassat_CupOfTea.jpg" TargetMode="External"/><Relationship Id="rId3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b/b0/Cassatt_the_bath.jpg" TargetMode="External"/><Relationship Id="rId3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en/1/1c/Margot_in_Blue_Cassatt.jpg" TargetMode="External"/><Relationship Id="rId3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1/1b/Winslow_Homer_-_The_Bathers.jpg" TargetMode="External"/><Relationship Id="rId3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6/6f/Gloucester_Harbor_Winslow_Homer_1873.jpeg" TargetMode="External"/><Relationship Id="rId3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b/b7/The_Red_Canoe_Winslow_Homer_1889.jpeg" TargetMode="External"/><Relationship Id="rId3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3/39/Albert_Pinkham_Ryder.jpg" TargetMode="External"/><Relationship Id="rId3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a/a9/Albert_Pinkham_Ryder_004.jpg" TargetMode="External"/><Relationship Id="rId3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0/08/Albert_Pinkham_Ryder_001.jpg" TargetMode="External"/><Relationship Id="rId3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4/4c/Albert_Pinkham_Ryder_002.jpg" TargetMode="External"/><Relationship Id="rId3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d/dd/Bellows_CliffDwellers.jpg" TargetMode="External"/><Relationship Id="rId3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1/12/Steaming_Streets_George_Bellows_1908.jpeg" TargetMode="External"/><Relationship Id="rId3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b/b4/Both_Members_of_This_Club_George_Bellows.jpeg" TargetMode="External"/><Relationship Id="rId3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a/a1/McSorley's_Bar_1912_John_Sloan.jpg" TargetMode="External"/><Relationship Id="rId3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giam.typepad.com/.a/6a00d8341c10fd53ef011168cc41ab970c-pi" TargetMode="External"/><Relationship Id="rId3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file://localhost//upload.wikimedia.org/wikipedia/commons/e/e3/Queen_Victoria_by_Bassano.jpg" TargetMode="External"/><Relationship Id="rId3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file://localhost//upload.wikimedia.org/wikipedia/en/4/42/Saitta_House_Dyker_Heights.JPG" TargetMode="External"/><Relationship Id="rId3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b/b6/SteinbeckHouse.jpg" TargetMode="External"/><Relationship Id="rId3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7/73/Carson_Mansion_Eureka_California.jpg" TargetMode="External"/><Relationship Id="rId3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0/02/Emlen-physick-estate.jpg" TargetMode="External"/><Relationship Id="rId3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7/76/Winchester_House_910px.jpg" TargetMode="External"/><Relationship Id="rId3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tleby.com/142/193.html" TargetMode="External"/><Relationship Id="rId4" Type="http://schemas.openxmlformats.org/officeDocument/2006/relationships/hyperlink" Target="http://www.bartleby.com/142/19.html" TargetMode="External"/><Relationship Id="rId5" Type="http://schemas.openxmlformats.org/officeDocument/2006/relationships/hyperlink" Target="http://www.bartleby.com/142/14.html" TargetMode="External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bartleby.com/229/20021.html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b/b7/The_Breakers_Richard_Morris_Hunt.jpg" TargetMode="External"/><Relationship Id="rId3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f/f6/Marquand_Chapel_Yale_College_Richard_Morris_Hunt.jpg" TargetMode="External"/><Relationship Id="rId3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5/57/H._H._Richardson_in_National_Portrait_Gallery_IMG_4424.JPG" TargetMode="External"/><Relationship Id="rId3" Type="http://schemas.openxmlformats.org/officeDocument/2006/relationships/image" Target="../media/image5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5/5b/H.H._Richardson_complex.jpg" TargetMode="External"/><Relationship Id="rId3" Type="http://schemas.openxmlformats.org/officeDocument/2006/relationships/image" Target="../media/image5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0/08/Sidney-ohio-pfsl.jpg" TargetMode="External"/><Relationship Id="rId3" Type="http://schemas.openxmlformats.org/officeDocument/2006/relationships/image" Target="../media/image5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/upload.wikimedia.org/wikipedia/commons/1/16/Wainright_6.jpg" TargetMode="External"/><Relationship Id="rId3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otes.com/red-badge-of-courage-text/" TargetMode="External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fullbooks.com/Maggie-A-Girl-of-the-Streets.html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xroads.virginia.edu/~hyper/bellamy/toc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eldritchpress.org/wdh/rsl.html" TargetMode="Externa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  </a:t>
            </a:r>
            <a:br>
              <a:rPr lang="en-US" sz="3200" dirty="0" smtClean="0"/>
            </a:br>
            <a:r>
              <a:rPr lang="en-US" sz="7200" dirty="0" smtClean="0"/>
              <a:t>Arts </a:t>
            </a:r>
            <a:br>
              <a:rPr lang="en-US" sz="7200" dirty="0" smtClean="0"/>
            </a:br>
            <a:r>
              <a:rPr lang="en-US" sz="3200" dirty="0" smtClean="0"/>
              <a:t>of the </a:t>
            </a:r>
            <a:br>
              <a:rPr lang="en-US" sz="3200" dirty="0" smtClean="0"/>
            </a:br>
            <a:r>
              <a:rPr lang="en-US" sz="7200" dirty="0" smtClean="0"/>
              <a:t>Gilded Age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Johnson					APUSH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Visual Artists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3352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John Singer </a:t>
            </a:r>
            <a:r>
              <a:rPr lang="en-US" dirty="0" err="1" smtClean="0"/>
              <a:t>Sargent</a:t>
            </a:r>
            <a:endParaRPr lang="en-US" dirty="0"/>
          </a:p>
        </p:txBody>
      </p:sp>
      <p:pic>
        <p:nvPicPr>
          <p:cNvPr id="33794" name="Picture 2" descr="http://upload.wikimedia.org/wikipedia/commons/6/6b/John_Singer_Sargent_-_autoportrait_1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0500"/>
            <a:ext cx="4676775" cy="645708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648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Portraits</a:t>
            </a:r>
            <a:endParaRPr lang="en-US" dirty="0"/>
          </a:p>
        </p:txBody>
      </p:sp>
      <p:pic>
        <p:nvPicPr>
          <p:cNvPr id="80898" name="Picture 2" descr="http://upload.wikimedia.org/wikipedia/commons/6/65/Frederick_Law_Olms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1"/>
            <a:ext cx="3981450" cy="6584706"/>
          </a:xfrm>
          <a:prstGeom prst="rect">
            <a:avLst/>
          </a:prstGeom>
          <a:noFill/>
        </p:spPr>
      </p:pic>
      <p:pic>
        <p:nvPicPr>
          <p:cNvPr id="80900" name="Picture 4" descr="File:Theodore Roosevelt by John Singer Sargent, 190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143000"/>
            <a:ext cx="3657600" cy="549098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Portraits</a:t>
            </a:r>
            <a:endParaRPr lang="en-US" dirty="0"/>
          </a:p>
        </p:txBody>
      </p:sp>
      <p:pic>
        <p:nvPicPr>
          <p:cNvPr id="81922" name="Picture 2" descr="Mrs. Waldorf Astor (Nancy Langhorne) - John Singer Sargent - www.johnsingersargent.org"/>
          <p:cNvPicPr>
            <a:picLocks noChangeAspect="1" noChangeArrowheads="1"/>
          </p:cNvPicPr>
          <p:nvPr/>
        </p:nvPicPr>
        <p:blipFill>
          <a:blip r:embed="rId2" cstate="print"/>
          <a:srcRect r="8481" b="5520"/>
          <a:stretch>
            <a:fillRect/>
          </a:stretch>
        </p:blipFill>
        <p:spPr bwMode="auto">
          <a:xfrm>
            <a:off x="4928152" y="304800"/>
            <a:ext cx="3987248" cy="6324600"/>
          </a:xfrm>
          <a:prstGeom prst="rect">
            <a:avLst/>
          </a:prstGeom>
          <a:noFill/>
        </p:spPr>
      </p:pic>
      <p:pic>
        <p:nvPicPr>
          <p:cNvPr id="81924" name="Picture 4" descr="Madame X (or Madame Pierre Gautreau) - John Singer Sargent - www.johnsingersargent.org"/>
          <p:cNvPicPr>
            <a:picLocks noChangeAspect="1" noChangeArrowheads="1"/>
          </p:cNvPicPr>
          <p:nvPr/>
        </p:nvPicPr>
        <p:blipFill>
          <a:blip r:embed="rId3" cstate="print"/>
          <a:srcRect l="6015" r="9774" b="4493"/>
          <a:stretch>
            <a:fillRect/>
          </a:stretch>
        </p:blipFill>
        <p:spPr bwMode="auto">
          <a:xfrm>
            <a:off x="1981200" y="1137558"/>
            <a:ext cx="2514600" cy="556804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Dinner Table at Night</a:t>
            </a:r>
            <a:endParaRPr lang="en-US" dirty="0"/>
          </a:p>
        </p:txBody>
      </p:sp>
      <p:pic>
        <p:nvPicPr>
          <p:cNvPr id="78850" name="Picture 2" descr="A Dinner Table At Night - John Singer Sargent - www.johnsingersargent.org"/>
          <p:cNvPicPr>
            <a:picLocks noChangeAspect="1" noChangeArrowheads="1"/>
          </p:cNvPicPr>
          <p:nvPr/>
        </p:nvPicPr>
        <p:blipFill>
          <a:blip r:embed="rId2" cstate="print"/>
          <a:srcRect r="3750" b="6863"/>
          <a:stretch>
            <a:fillRect/>
          </a:stretch>
        </p:blipFill>
        <p:spPr bwMode="auto">
          <a:xfrm>
            <a:off x="762000" y="1142999"/>
            <a:ext cx="7543800" cy="558437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3657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Street in Venice</a:t>
            </a:r>
            <a:endParaRPr lang="en-US" dirty="0"/>
          </a:p>
        </p:txBody>
      </p:sp>
      <p:pic>
        <p:nvPicPr>
          <p:cNvPr id="79874" name="Picture 2" descr="A Street In Venice - John Singer Sargent - www.johnsingersargent.org"/>
          <p:cNvPicPr>
            <a:picLocks noChangeAspect="1" noChangeArrowheads="1"/>
          </p:cNvPicPr>
          <p:nvPr/>
        </p:nvPicPr>
        <p:blipFill>
          <a:blip r:embed="rId2" cstate="print"/>
          <a:srcRect l="6987" b="5112"/>
          <a:stretch>
            <a:fillRect/>
          </a:stretch>
        </p:blipFill>
        <p:spPr bwMode="auto">
          <a:xfrm>
            <a:off x="4343400" y="210184"/>
            <a:ext cx="4591050" cy="640088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3886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James McNeill Whistler</a:t>
            </a:r>
            <a:endParaRPr lang="en-US" dirty="0"/>
          </a:p>
        </p:txBody>
      </p:sp>
      <p:pic>
        <p:nvPicPr>
          <p:cNvPr id="32770" name="Picture 2" descr="File:Whistler James Portrait of Whistler with Hat (1858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"/>
            <a:ext cx="4886325" cy="629442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Arrangement in Grey &amp; Black No. 1</a:t>
            </a:r>
            <a:endParaRPr lang="en-US" dirty="0"/>
          </a:p>
        </p:txBody>
      </p:sp>
      <p:pic>
        <p:nvPicPr>
          <p:cNvPr id="87042" name="Picture 2" descr="File:Whistlers Mother high 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066800"/>
            <a:ext cx="6419850" cy="5715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“Peacock Room”</a:t>
            </a:r>
            <a:endParaRPr lang="en-US" dirty="0"/>
          </a:p>
        </p:txBody>
      </p:sp>
      <p:pic>
        <p:nvPicPr>
          <p:cNvPr id="84996" name="Picture 4" descr="http://www.ginacolliasuzuki.com/japanese-prints/peacock-room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11" y="1143000"/>
            <a:ext cx="8046289" cy="546735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Cassatt</a:t>
            </a:r>
            <a:endParaRPr lang="en-US" dirty="0"/>
          </a:p>
        </p:txBody>
      </p:sp>
      <p:pic>
        <p:nvPicPr>
          <p:cNvPr id="31746" name="Picture 2" descr="http://upload.wikimedia.org/wikipedia/commons/a/af/Mary_Cassatt-Self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"/>
            <a:ext cx="4448175" cy="640947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Gilded 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581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Mark Twain</a:t>
            </a:r>
          </a:p>
        </p:txBody>
      </p:sp>
      <p:pic>
        <p:nvPicPr>
          <p:cNvPr id="1026" name="Picture 2" descr="http://www.marktwainhouse.org/admin/assets/images/photo_gallery/1289926514-Mark%20Tw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2200"/>
            <a:ext cx="2589321" cy="3733800"/>
          </a:xfrm>
          <a:prstGeom prst="rect">
            <a:avLst/>
          </a:prstGeom>
          <a:noFill/>
        </p:spPr>
      </p:pic>
      <p:pic>
        <p:nvPicPr>
          <p:cNvPr id="1028" name="Picture 4" descr="http://www.pbs.org/marktwain/scrapbook/05_gilded_age/images/05_cov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3338" y="1600200"/>
            <a:ext cx="5314462" cy="5181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</a:t>
            </a:r>
            <a:endParaRPr lang="en-US" dirty="0"/>
          </a:p>
        </p:txBody>
      </p:sp>
      <p:pic>
        <p:nvPicPr>
          <p:cNvPr id="82946" name="Picture 2" descr="File:Cassat CupOfTe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199"/>
            <a:ext cx="7620000" cy="533400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Bath</a:t>
            </a:r>
            <a:endParaRPr lang="en-US" dirty="0"/>
          </a:p>
        </p:txBody>
      </p:sp>
      <p:pic>
        <p:nvPicPr>
          <p:cNvPr id="89090" name="Picture 2" descr="File:Cassatt the bat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"/>
            <a:ext cx="4200525" cy="640232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3048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Margot in Blue</a:t>
            </a:r>
            <a:endParaRPr lang="en-US" dirty="0"/>
          </a:p>
        </p:txBody>
      </p:sp>
      <p:pic>
        <p:nvPicPr>
          <p:cNvPr id="88066" name="Picture 2" descr="File:Margot in Blue Cassat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1" y="228600"/>
            <a:ext cx="5181600" cy="643677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Winslow Homer</a:t>
            </a:r>
            <a:endParaRPr lang="en-US" dirty="0"/>
          </a:p>
        </p:txBody>
      </p:sp>
      <p:pic>
        <p:nvPicPr>
          <p:cNvPr id="30722" name="Picture 2" descr="http://upload.wikimedia.org/wikipedia/commons/8/8a/Winslow_Homer_by_Saron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343400" cy="642823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Bathers</a:t>
            </a:r>
            <a:endParaRPr lang="en-US" dirty="0"/>
          </a:p>
        </p:txBody>
      </p:sp>
      <p:pic>
        <p:nvPicPr>
          <p:cNvPr id="93186" name="Picture 2" descr="File:Winslow Homer - The Bath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8124"/>
            <a:ext cx="4219575" cy="63988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Gloucester Harbor</a:t>
            </a:r>
            <a:endParaRPr lang="en-US" dirty="0"/>
          </a:p>
        </p:txBody>
      </p:sp>
      <p:pic>
        <p:nvPicPr>
          <p:cNvPr id="92162" name="Picture 2" descr="File:Gloucester Harbor Winslow Homer 1873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52574"/>
            <a:ext cx="7620000" cy="522922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 Canoe</a:t>
            </a:r>
            <a:endParaRPr lang="en-US" dirty="0"/>
          </a:p>
        </p:txBody>
      </p:sp>
      <p:pic>
        <p:nvPicPr>
          <p:cNvPr id="91138" name="Picture 2" descr="File:The Red Canoe Winslow Homer 1889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030" y="1066800"/>
            <a:ext cx="7989370" cy="5562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114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Albert Pinkham Ryder</a:t>
            </a:r>
            <a:endParaRPr lang="en-US" dirty="0"/>
          </a:p>
        </p:txBody>
      </p:sp>
      <p:pic>
        <p:nvPicPr>
          <p:cNvPr id="28674" name="Picture 2" descr="File:Albert Pinkham Ryd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6908" y="228600"/>
            <a:ext cx="4736592" cy="64008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Siegfried and the Rhine Maidens</a:t>
            </a:r>
            <a:endParaRPr lang="en-US" dirty="0"/>
          </a:p>
        </p:txBody>
      </p:sp>
      <p:pic>
        <p:nvPicPr>
          <p:cNvPr id="95234" name="Picture 2" descr="File:Albert Pinkham Ryder 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5591175" cy="549051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Dead Bird</a:t>
            </a:r>
            <a:endParaRPr lang="en-US" dirty="0"/>
          </a:p>
        </p:txBody>
      </p:sp>
      <p:pic>
        <p:nvPicPr>
          <p:cNvPr id="97282" name="Picture 2" descr="File:Albert Pinkham Ryder 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09800"/>
            <a:ext cx="8199298" cy="3505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Gilded Age</a:t>
            </a:r>
            <a:endParaRPr lang="en-US" dirty="0"/>
          </a:p>
        </p:txBody>
      </p:sp>
      <p:pic>
        <p:nvPicPr>
          <p:cNvPr id="84994" name="Picture 2" descr="http://www.societyofgilders.org/uploadfiles/member_works/1252797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6553200" cy="49149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on a Pale Horse</a:t>
            </a:r>
            <a:endParaRPr lang="en-US" dirty="0"/>
          </a:p>
        </p:txBody>
      </p:sp>
      <p:pic>
        <p:nvPicPr>
          <p:cNvPr id="94210" name="Picture 2" descr="File:Albert Pinkham Ryder 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143000"/>
            <a:ext cx="6934200" cy="547436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The Ashcan School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Bellows</a:t>
            </a:r>
            <a:endParaRPr lang="en-US" dirty="0"/>
          </a:p>
        </p:txBody>
      </p:sp>
      <p:pic>
        <p:nvPicPr>
          <p:cNvPr id="29698" name="Picture 2" descr="http://upload.wikimedia.org/wikipedia/commons/3/39/George_bello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"/>
            <a:ext cx="4391025" cy="644017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Cliff Dwellers</a:t>
            </a:r>
            <a:endParaRPr lang="en-US" dirty="0"/>
          </a:p>
        </p:txBody>
      </p:sp>
      <p:pic>
        <p:nvPicPr>
          <p:cNvPr id="100354" name="Picture 2" descr="File:Bellows CliffDwell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094612"/>
            <a:ext cx="5791200" cy="548716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2590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Steaming Street</a:t>
            </a:r>
            <a:endParaRPr lang="en-US" dirty="0"/>
          </a:p>
        </p:txBody>
      </p:sp>
      <p:pic>
        <p:nvPicPr>
          <p:cNvPr id="99330" name="Picture 2" descr="File:Steaming Streets George Bellows 1908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8600"/>
            <a:ext cx="5181600" cy="6477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Stag at Sharkey’s</a:t>
            </a:r>
            <a:endParaRPr lang="en-US" dirty="0"/>
          </a:p>
        </p:txBody>
      </p:sp>
      <p:pic>
        <p:nvPicPr>
          <p:cNvPr id="101378" name="Picture 2" descr="http://www.amberas.com/blog/wp-content/uploads/2008/12/stag-at-sharke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7301372" cy="548027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Members of This Club</a:t>
            </a:r>
            <a:endParaRPr lang="en-US" dirty="0"/>
          </a:p>
        </p:txBody>
      </p:sp>
      <p:pic>
        <p:nvPicPr>
          <p:cNvPr id="98306" name="Picture 2" descr="File:Both Members of This Club George Bellows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23949"/>
            <a:ext cx="7620000" cy="550545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3352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John French Sloan</a:t>
            </a:r>
            <a:endParaRPr lang="en-US" dirty="0"/>
          </a:p>
        </p:txBody>
      </p:sp>
      <p:pic>
        <p:nvPicPr>
          <p:cNvPr id="35842" name="Picture 2" descr="http://upload.wikimedia.org/wikipedia/commons/7/72/John_French_Slo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599"/>
            <a:ext cx="4814681" cy="651883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McSorley’s</a:t>
            </a:r>
            <a:r>
              <a:rPr lang="en-US" dirty="0" smtClean="0"/>
              <a:t> Bar</a:t>
            </a:r>
            <a:endParaRPr lang="en-US" dirty="0"/>
          </a:p>
        </p:txBody>
      </p:sp>
      <p:pic>
        <p:nvPicPr>
          <p:cNvPr id="105474" name="Picture 2" descr="File:McSorley's Bar 1912 John Slo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990600"/>
            <a:ext cx="6972300" cy="5715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Century Magazine</a:t>
            </a:r>
            <a:endParaRPr lang="en-US" dirty="0"/>
          </a:p>
        </p:txBody>
      </p:sp>
      <p:pic>
        <p:nvPicPr>
          <p:cNvPr id="104450" name="Picture 2" descr="Sloan_0705_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179196"/>
            <a:ext cx="6400800" cy="544068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Poets &amp; Writers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Victorian Homes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 Victoria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1819-1901</a:t>
            </a:r>
          </a:p>
          <a:p>
            <a:r>
              <a:rPr lang="en-US" dirty="0" smtClean="0"/>
              <a:t>Queen of England</a:t>
            </a:r>
          </a:p>
          <a:p>
            <a:pPr lvl="1"/>
            <a:r>
              <a:rPr lang="en-US" dirty="0" smtClean="0"/>
              <a:t>Opulence</a:t>
            </a:r>
          </a:p>
          <a:p>
            <a:pPr lvl="1"/>
            <a:r>
              <a:rPr lang="en-US" dirty="0" smtClean="0"/>
              <a:t>Public morality</a:t>
            </a:r>
            <a:endParaRPr lang="en-US" dirty="0"/>
          </a:p>
        </p:txBody>
      </p:sp>
      <p:pic>
        <p:nvPicPr>
          <p:cNvPr id="106498" name="Picture 2" descr="File:Queen Victoria by Bassan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1" y="228600"/>
            <a:ext cx="4495800" cy="634701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Saitta</a:t>
            </a:r>
            <a:r>
              <a:rPr lang="en-US" dirty="0" smtClean="0"/>
              <a:t> House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Brooklyn, NY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File:Saitta House Dyker Height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03200"/>
            <a:ext cx="4819650" cy="6426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Steinbeck House, Salinas, CA</a:t>
            </a:r>
            <a:endParaRPr lang="en-US" dirty="0"/>
          </a:p>
        </p:txBody>
      </p:sp>
      <p:pic>
        <p:nvPicPr>
          <p:cNvPr id="53250" name="Picture 2" descr="File:SteinbeckHou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8155119" cy="542315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Carson Mansion, Eureka, CA</a:t>
            </a:r>
            <a:endParaRPr lang="en-US" dirty="0"/>
          </a:p>
        </p:txBody>
      </p:sp>
      <p:pic>
        <p:nvPicPr>
          <p:cNvPr id="40962" name="Picture 2" descr="File:Carson Mansion Eureka Californ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8229600" cy="556526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Physick</a:t>
            </a:r>
            <a:r>
              <a:rPr lang="en-US" dirty="0" smtClean="0"/>
              <a:t> Estate, Cape May, NJ</a:t>
            </a:r>
            <a:endParaRPr lang="en-US" dirty="0"/>
          </a:p>
        </p:txBody>
      </p:sp>
      <p:pic>
        <p:nvPicPr>
          <p:cNvPr id="51202" name="Picture 2" descr="File:Emlen-physick-esta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52524"/>
            <a:ext cx="7620000" cy="555307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Winchester “Mystery” House, San Jose, CA</a:t>
            </a:r>
            <a:endParaRPr lang="en-US" sz="3800" dirty="0"/>
          </a:p>
        </p:txBody>
      </p:sp>
      <p:pic>
        <p:nvPicPr>
          <p:cNvPr id="54274" name="Picture 2" descr="File:Winchester House 910p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90600"/>
            <a:ext cx="7200900" cy="5715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267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Winchester “Mystery” House</a:t>
            </a:r>
            <a:endParaRPr lang="en-US" dirty="0"/>
          </a:p>
        </p:txBody>
      </p:sp>
      <p:pic>
        <p:nvPicPr>
          <p:cNvPr id="56322" name="Picture 2" descr="http://www.lostdestinations.com/winchestr/winch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228600"/>
            <a:ext cx="4819650" cy="6426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038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Winchester “Mystery” House</a:t>
            </a:r>
            <a:endParaRPr lang="en-US" dirty="0"/>
          </a:p>
        </p:txBody>
      </p:sp>
      <p:pic>
        <p:nvPicPr>
          <p:cNvPr id="55298" name="Picture 2" descr="http://fredericsdurbin.files.wordpress.com/2009/12/100_0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52400"/>
            <a:ext cx="4884187" cy="657973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Architects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Walt Whitman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581400" cy="4572000"/>
          </a:xfrm>
        </p:spPr>
        <p:txBody>
          <a:bodyPr>
            <a:normAutofit/>
          </a:bodyPr>
          <a:lstStyle/>
          <a:p>
            <a:r>
              <a:rPr lang="en-US" i="1" dirty="0" smtClean="0">
                <a:hlinkClick r:id="rId2"/>
              </a:rPr>
              <a:t>Democratic Vistas</a:t>
            </a:r>
            <a:endParaRPr lang="en-US" i="1" dirty="0" smtClean="0"/>
          </a:p>
          <a:p>
            <a:r>
              <a:rPr lang="en-US" i="1" dirty="0" smtClean="0"/>
              <a:t>Leaves of Grass</a:t>
            </a:r>
          </a:p>
          <a:p>
            <a:pPr lvl="2"/>
            <a:r>
              <a:rPr lang="en-US" dirty="0" smtClean="0">
                <a:hlinkClick r:id="rId3"/>
              </a:rPr>
              <a:t>O Captain, My Captain</a:t>
            </a:r>
            <a:endParaRPr lang="en-US" dirty="0" smtClean="0"/>
          </a:p>
          <a:p>
            <a:pPr lvl="2"/>
            <a:r>
              <a:rPr lang="en-US" dirty="0" smtClean="0">
                <a:hlinkClick r:id="rId4"/>
              </a:rPr>
              <a:t>I Sing the Body Electric</a:t>
            </a:r>
            <a:endParaRPr lang="en-US" dirty="0" smtClean="0"/>
          </a:p>
          <a:p>
            <a:pPr lvl="2"/>
            <a:r>
              <a:rPr lang="en-US" dirty="0" smtClean="0">
                <a:hlinkClick r:id="rId5"/>
              </a:rPr>
              <a:t>Song of Myself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9218" name="Picture 2" descr="http://www.sorrythatusernameistaken.com/wp-content/uploads/2010/04/walt-whitman1.jpg"/>
          <p:cNvPicPr>
            <a:picLocks noChangeAspect="1" noChangeArrowheads="1"/>
          </p:cNvPicPr>
          <p:nvPr/>
        </p:nvPicPr>
        <p:blipFill>
          <a:blip r:embed="rId6" cstate="print"/>
          <a:srcRect l="8868" r="2848"/>
          <a:stretch>
            <a:fillRect/>
          </a:stretch>
        </p:blipFill>
        <p:spPr bwMode="auto">
          <a:xfrm>
            <a:off x="4267200" y="152400"/>
            <a:ext cx="4724400" cy="6553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3733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Richard Morris Hunt</a:t>
            </a:r>
            <a:endParaRPr lang="en-US" dirty="0"/>
          </a:p>
        </p:txBody>
      </p:sp>
      <p:pic>
        <p:nvPicPr>
          <p:cNvPr id="25602" name="Picture 2" descr="http://upload.wikimedia.org/wikipedia/commons/c/c0/Richard_Morris_Hu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7270" y="228600"/>
            <a:ext cx="4406705" cy="64008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Vanderbilt House, Newport, RI</a:t>
            </a:r>
            <a:endParaRPr lang="en-US" dirty="0"/>
          </a:p>
        </p:txBody>
      </p:sp>
      <p:pic>
        <p:nvPicPr>
          <p:cNvPr id="109570" name="Picture 2" descr="File:The Breakers Richard Morris Hu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8001000" cy="562070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Marquand Chapel, New Haven, CT</a:t>
            </a:r>
            <a:endParaRPr lang="en-US" dirty="0"/>
          </a:p>
        </p:txBody>
      </p:sp>
      <p:pic>
        <p:nvPicPr>
          <p:cNvPr id="108546" name="Picture 2" descr="File:Marquand Chapel Yale College Richard Morris Hu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7886700" cy="545759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34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Henry Hobson Richardson</a:t>
            </a:r>
            <a:endParaRPr lang="en-US" dirty="0"/>
          </a:p>
        </p:txBody>
      </p:sp>
      <p:pic>
        <p:nvPicPr>
          <p:cNvPr id="24578" name="Picture 2" descr="File:H. H. Richardson in National Portrait Gallery IMG 44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3823" r="24118"/>
          <a:stretch>
            <a:fillRect/>
          </a:stretch>
        </p:blipFill>
        <p:spPr bwMode="auto">
          <a:xfrm>
            <a:off x="4419600" y="228600"/>
            <a:ext cx="4495800" cy="6477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05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State Asylum, Buffalo, NY</a:t>
            </a:r>
            <a:endParaRPr lang="en-US" dirty="0"/>
          </a:p>
        </p:txBody>
      </p:sp>
      <p:pic>
        <p:nvPicPr>
          <p:cNvPr id="111618" name="Picture 2" descr="File:H.H. Richardson comple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22000"/>
          <a:stretch>
            <a:fillRect/>
          </a:stretch>
        </p:blipFill>
        <p:spPr bwMode="auto">
          <a:xfrm>
            <a:off x="3505200" y="1354014"/>
            <a:ext cx="5486400" cy="527538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038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Trinity Church, Boston, MA</a:t>
            </a:r>
            <a:endParaRPr lang="en-US" dirty="0"/>
          </a:p>
        </p:txBody>
      </p:sp>
      <p:pic>
        <p:nvPicPr>
          <p:cNvPr id="110594" name="Picture 2" descr="http://upload.wikimedia.org/wikipedia/commons/f/ff/RichardsonTrinityBos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"/>
            <a:ext cx="4257675" cy="642466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Sullivan</a:t>
            </a:r>
            <a:endParaRPr lang="en-US" dirty="0"/>
          </a:p>
        </p:txBody>
      </p:sp>
      <p:pic>
        <p:nvPicPr>
          <p:cNvPr id="3" name="Picture 5" descr="Louis Sullivan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6572" r="5143" b="28261"/>
          <a:stretch>
            <a:fillRect/>
          </a:stretch>
        </p:blipFill>
        <p:spPr bwMode="auto">
          <a:xfrm>
            <a:off x="4876800" y="228600"/>
            <a:ext cx="3962400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People’s Federal S&amp;L, Sidney, OH</a:t>
            </a:r>
            <a:endParaRPr lang="en-US" dirty="0"/>
          </a:p>
        </p:txBody>
      </p:sp>
      <p:pic>
        <p:nvPicPr>
          <p:cNvPr id="74754" name="Picture 2" descr="File:Sidney-ohio-pfs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43000"/>
            <a:ext cx="7543800" cy="550697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3733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Jewel Box, Grinnell, Iowa</a:t>
            </a:r>
            <a:endParaRPr lang="en-US" dirty="0"/>
          </a:p>
        </p:txBody>
      </p:sp>
      <p:pic>
        <p:nvPicPr>
          <p:cNvPr id="60418" name="Picture 2" descr="http://upload.wikimedia.org/wikipedia/commons/8/8e/Louis_Sullivan_Jewel_Box%2C_Grinnell%2C_Io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1" y="152400"/>
            <a:ext cx="5334000" cy="653336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Wainwright Building, Chicago, IL</a:t>
            </a:r>
            <a:endParaRPr lang="en-US" dirty="0"/>
          </a:p>
        </p:txBody>
      </p:sp>
      <p:pic>
        <p:nvPicPr>
          <p:cNvPr id="75778" name="Picture 2" descr="File:Wainright 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060" y="1143000"/>
            <a:ext cx="8166340" cy="5410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Stephen Crane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>
                <a:hlinkClick r:id="rId2"/>
              </a:rPr>
              <a:t>Maggie: A Girl of the Streets</a:t>
            </a:r>
            <a:endParaRPr lang="en-US" i="1" dirty="0" smtClean="0"/>
          </a:p>
          <a:p>
            <a:pPr lvl="1"/>
            <a:r>
              <a:rPr lang="en-US" dirty="0" smtClean="0"/>
              <a:t>Naturalism</a:t>
            </a:r>
          </a:p>
          <a:p>
            <a:pPr lvl="1"/>
            <a:r>
              <a:rPr lang="en-US" dirty="0" smtClean="0"/>
              <a:t>Women, slum life</a:t>
            </a:r>
          </a:p>
          <a:p>
            <a:r>
              <a:rPr lang="en-US" i="1" dirty="0" smtClean="0">
                <a:hlinkClick r:id="rId3"/>
              </a:rPr>
              <a:t>The Red Badge of Courage</a:t>
            </a:r>
            <a:endParaRPr lang="en-US" i="1" dirty="0" smtClean="0"/>
          </a:p>
          <a:p>
            <a:pPr lvl="1"/>
            <a:r>
              <a:rPr lang="en-US" dirty="0" smtClean="0"/>
              <a:t>Civil War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upload.wikimedia.org/wikipedia/commons/3/3d/CraneinGreece189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52399"/>
            <a:ext cx="4572000" cy="651052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82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Transportation Building, Chicago, IL</a:t>
            </a:r>
            <a:endParaRPr lang="en-US" dirty="0"/>
          </a:p>
        </p:txBody>
      </p:sp>
      <p:pic>
        <p:nvPicPr>
          <p:cNvPr id="4" name="Picture 5" descr="LSTransportati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077912"/>
            <a:ext cx="7734300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2514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Chandelier</a:t>
            </a:r>
            <a:endParaRPr lang="en-US" dirty="0"/>
          </a:p>
        </p:txBody>
      </p:sp>
      <p:pic>
        <p:nvPicPr>
          <p:cNvPr id="3" name="Picture 9" descr="Image:Louis Sullivan's National Farmers Bank electrolier.jpg"/>
          <p:cNvPicPr>
            <a:picLocks noChangeAspect="1" noChangeArrowheads="1"/>
          </p:cNvPicPr>
          <p:nvPr/>
        </p:nvPicPr>
        <p:blipFill>
          <a:blip r:embed="rId2" cstate="print"/>
          <a:srcRect l="3571" r="3571"/>
          <a:stretch>
            <a:fillRect/>
          </a:stretch>
        </p:blipFill>
        <p:spPr bwMode="auto">
          <a:xfrm>
            <a:off x="2971800" y="228600"/>
            <a:ext cx="5943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Edward Bellamy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>
                <a:hlinkClick r:id="rId2"/>
              </a:rPr>
              <a:t>Looking Backward</a:t>
            </a:r>
            <a:endParaRPr lang="en-US" i="1" dirty="0" smtClean="0"/>
          </a:p>
          <a:p>
            <a:pPr lvl="1"/>
            <a:r>
              <a:rPr lang="en-US" dirty="0" smtClean="0"/>
              <a:t>Utopian socialism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upload.wikimedia.org/wikipedia/commons/0/0b/Edward_Bellamy_-_photograph_c.1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0060" y="152400"/>
            <a:ext cx="4502046" cy="6477000"/>
          </a:xfrm>
          <a:prstGeom prst="rect">
            <a:avLst/>
          </a:prstGeom>
          <a:noFill/>
        </p:spPr>
      </p:pic>
      <p:pic>
        <p:nvPicPr>
          <p:cNvPr id="6" name="Picture 5" descr="http://www.sffaudio.com/images09/LIBRIVOXLookingBackward5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696508"/>
            <a:ext cx="3048000" cy="380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3886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William Dean  Howells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The Rise of Silas </a:t>
            </a:r>
            <a:r>
              <a:rPr lang="en-US" dirty="0" err="1" smtClean="0">
                <a:hlinkClick r:id="rId2"/>
              </a:rPr>
              <a:t>Lapham</a:t>
            </a:r>
            <a:endParaRPr lang="en-US" dirty="0" smtClean="0"/>
          </a:p>
          <a:p>
            <a:pPr lvl="1"/>
            <a:r>
              <a:rPr lang="en-US" dirty="0" smtClean="0"/>
              <a:t>Rags to riches</a:t>
            </a:r>
          </a:p>
          <a:p>
            <a:pPr lvl="1"/>
            <a:r>
              <a:rPr lang="en-US" dirty="0" smtClean="0"/>
              <a:t>Materialism vs. morality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1/1b/William_Dean_Howells_%28ca1870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6543" y="152400"/>
            <a:ext cx="4155057" cy="6477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Twain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The Gilded Age</a:t>
            </a:r>
          </a:p>
          <a:p>
            <a:pPr lvl="1"/>
            <a:r>
              <a:rPr lang="en-US" dirty="0" smtClean="0"/>
              <a:t>Economics &amp; politics</a:t>
            </a:r>
          </a:p>
          <a:p>
            <a:r>
              <a:rPr lang="en-US" i="1" dirty="0" smtClean="0"/>
              <a:t>The Mysterious Stranger</a:t>
            </a:r>
          </a:p>
          <a:p>
            <a:pPr lvl="1"/>
            <a:r>
              <a:rPr lang="en-US" dirty="0" smtClean="0"/>
              <a:t>Religious satire</a:t>
            </a:r>
          </a:p>
          <a:p>
            <a:r>
              <a:rPr lang="en-US" dirty="0" smtClean="0"/>
              <a:t>Anti-Imperialist League</a:t>
            </a:r>
          </a:p>
          <a:p>
            <a:pPr lvl="1"/>
            <a:r>
              <a:rPr lang="en-US" dirty="0" smtClean="0"/>
              <a:t>U.S. foreign policy</a:t>
            </a:r>
          </a:p>
          <a:p>
            <a:r>
              <a:rPr lang="en-US" i="1" dirty="0" smtClean="0"/>
              <a:t>Huck Finn/Tom Sawyer</a:t>
            </a:r>
          </a:p>
          <a:p>
            <a:pPr lvl="1"/>
            <a:r>
              <a:rPr lang="en-US" dirty="0" smtClean="0"/>
              <a:t>Popular works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lh5.ggpht.com/_qXHgpvE01sw/SwfaS4_ix9I/AAAAAAAAGj8/p1vHLXHiIkQ/Mark_Twai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"/>
            <a:ext cx="4381500" cy="659802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446</TotalTime>
  <Words>324</Words>
  <Application>Microsoft Macintosh PowerPoint</Application>
  <PresentationFormat>On-screen Show (4:3)</PresentationFormat>
  <Paragraphs>91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Median</vt:lpstr>
      <vt:lpstr>The    Arts  of the  Gilded Age</vt:lpstr>
      <vt:lpstr>The Gilded Age</vt:lpstr>
      <vt:lpstr>The Gilded Age</vt:lpstr>
      <vt:lpstr>I. Poets &amp; Writers</vt:lpstr>
      <vt:lpstr>Walt Whitman</vt:lpstr>
      <vt:lpstr>Stephen Crane</vt:lpstr>
      <vt:lpstr>Edward Bellamy</vt:lpstr>
      <vt:lpstr>William Dean  Howells</vt:lpstr>
      <vt:lpstr>Mark Twain</vt:lpstr>
      <vt:lpstr>II. Visual Artists</vt:lpstr>
      <vt:lpstr>John Singer Sargent</vt:lpstr>
      <vt:lpstr>Portraits</vt:lpstr>
      <vt:lpstr>Portraits</vt:lpstr>
      <vt:lpstr>A Dinner Table at Night</vt:lpstr>
      <vt:lpstr>A Street in Venice</vt:lpstr>
      <vt:lpstr>James McNeill Whistler</vt:lpstr>
      <vt:lpstr>Arrangement in Grey &amp; Black No. 1</vt:lpstr>
      <vt:lpstr>“Peacock Room”</vt:lpstr>
      <vt:lpstr>Mary Cassatt</vt:lpstr>
      <vt:lpstr>Tea</vt:lpstr>
      <vt:lpstr>The Bath</vt:lpstr>
      <vt:lpstr>Margot in Blue</vt:lpstr>
      <vt:lpstr>Winslow Homer</vt:lpstr>
      <vt:lpstr>The Bathers</vt:lpstr>
      <vt:lpstr>Gloucester Harbor</vt:lpstr>
      <vt:lpstr>The Red Canoe</vt:lpstr>
      <vt:lpstr>Albert Pinkham Ryder</vt:lpstr>
      <vt:lpstr>Siegfried and the Rhine Maidens</vt:lpstr>
      <vt:lpstr>The Dead Bird</vt:lpstr>
      <vt:lpstr>Death on a Pale Horse</vt:lpstr>
      <vt:lpstr>III. The Ashcan School</vt:lpstr>
      <vt:lpstr>George Bellows</vt:lpstr>
      <vt:lpstr>The Cliff Dwellers</vt:lpstr>
      <vt:lpstr>Steaming Street</vt:lpstr>
      <vt:lpstr>A Stag at Sharkey’s</vt:lpstr>
      <vt:lpstr>Both Members of This Club</vt:lpstr>
      <vt:lpstr>John French Sloan</vt:lpstr>
      <vt:lpstr>McSorley’s Bar</vt:lpstr>
      <vt:lpstr>Century Magazine</vt:lpstr>
      <vt:lpstr>IV. Victorian Homes</vt:lpstr>
      <vt:lpstr>Queen Victoria</vt:lpstr>
      <vt:lpstr>Saitta House</vt:lpstr>
      <vt:lpstr>Steinbeck House, Salinas, CA</vt:lpstr>
      <vt:lpstr>Carson Mansion, Eureka, CA</vt:lpstr>
      <vt:lpstr>Physick Estate, Cape May, NJ</vt:lpstr>
      <vt:lpstr>Winchester “Mystery” House, San Jose, CA</vt:lpstr>
      <vt:lpstr>Winchester “Mystery” House</vt:lpstr>
      <vt:lpstr>Winchester “Mystery” House</vt:lpstr>
      <vt:lpstr>V. Architects</vt:lpstr>
      <vt:lpstr>Richard Morris Hunt</vt:lpstr>
      <vt:lpstr>Vanderbilt House, Newport, RI</vt:lpstr>
      <vt:lpstr>Marquand Chapel, New Haven, CT</vt:lpstr>
      <vt:lpstr>Henry Hobson Richardson</vt:lpstr>
      <vt:lpstr>State Asylum, Buffalo, NY</vt:lpstr>
      <vt:lpstr>Trinity Church, Boston, MA</vt:lpstr>
      <vt:lpstr>Louis Sullivan</vt:lpstr>
      <vt:lpstr>People’s Federal S&amp;L, Sidney, OH</vt:lpstr>
      <vt:lpstr>Jewel Box, Grinnell, Iowa</vt:lpstr>
      <vt:lpstr>Wainwright Building, Chicago, IL</vt:lpstr>
      <vt:lpstr>Transportation Building, Chicago, IL</vt:lpstr>
      <vt:lpstr>Chandelier</vt:lpstr>
    </vt:vector>
  </TitlesOfParts>
  <Company>Hertford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Arts of the Gilded Age</dc:title>
  <dc:creator>jjohnson</dc:creator>
  <cp:lastModifiedBy>Ramirez, Marcia P.</cp:lastModifiedBy>
  <cp:revision>24</cp:revision>
  <dcterms:created xsi:type="dcterms:W3CDTF">2012-02-02T13:13:23Z</dcterms:created>
  <dcterms:modified xsi:type="dcterms:W3CDTF">2015-01-01T21:09:13Z</dcterms:modified>
</cp:coreProperties>
</file>