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9" r:id="rId7"/>
    <p:sldId id="260" r:id="rId8"/>
    <p:sldId id="261" r:id="rId9"/>
    <p:sldId id="25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62" d="100"/>
          <a:sy n="62" d="100"/>
        </p:scale>
        <p:origin x="-80" y="-8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3729558-32A9-4BB8-A0CB-1FEFC70C54F4}" type="datetimeFigureOut">
              <a:rPr lang="en-US" smtClean="0"/>
              <a:t>9/23/14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743C2-601E-4BB3-A895-BC72E1E1E771}" type="slidenum">
              <a:rPr lang="en-US" smtClean="0"/>
              <a:t>‹#›</a:t>
            </a:fld>
            <a:endParaRPr lang="en-US"/>
          </a:p>
        </p:txBody>
      </p:sp>
    </p:spTree>
    <p:extLst>
      <p:ext uri="{BB962C8B-B14F-4D97-AF65-F5344CB8AC3E}">
        <p14:creationId xmlns:p14="http://schemas.microsoft.com/office/powerpoint/2010/main" val="560344150"/>
      </p:ext>
    </p:extLst>
  </p:cSld>
  <p:clrMapOvr>
    <a:masterClrMapping/>
  </p:clrMapOvr>
  <mc:AlternateContent xmlns:mc="http://schemas.openxmlformats.org/markup-compatibility/2006" xmlns:p14="http://schemas.microsoft.com/office/powerpoint/2010/main">
    <mc:Choice Requires="p14">
      <p:transition spd="slow" p14:dur="5000">
        <p14:honeycomb/>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729558-32A9-4BB8-A0CB-1FEFC70C54F4}" type="datetimeFigureOut">
              <a:rPr lang="en-US" smtClean="0"/>
              <a:t>9/23/14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F743C2-601E-4BB3-A895-BC72E1E1E771}" type="slidenum">
              <a:rPr lang="en-US" smtClean="0"/>
              <a:t>‹#›</a:t>
            </a:fld>
            <a:endParaRPr lang="en-US"/>
          </a:p>
        </p:txBody>
      </p:sp>
    </p:spTree>
    <p:extLst>
      <p:ext uri="{BB962C8B-B14F-4D97-AF65-F5344CB8AC3E}">
        <p14:creationId xmlns:p14="http://schemas.microsoft.com/office/powerpoint/2010/main" val="2957069876"/>
      </p:ext>
    </p:extLst>
  </p:cSld>
  <p:clrMapOvr>
    <a:masterClrMapping/>
  </p:clrMapOvr>
  <mc:AlternateContent xmlns:mc="http://schemas.openxmlformats.org/markup-compatibility/2006" xmlns:p14="http://schemas.microsoft.com/office/powerpoint/2010/main">
    <mc:Choice Requires="p14">
      <p:transition spd="slow" p14:dur="5000">
        <p14:honeycomb/>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729558-32A9-4BB8-A0CB-1FEFC70C54F4}" type="datetimeFigureOut">
              <a:rPr lang="en-US" smtClean="0"/>
              <a:t>9/23/14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743C2-601E-4BB3-A895-BC72E1E1E771}" type="slidenum">
              <a:rPr lang="en-US" smtClean="0"/>
              <a:t>‹#›</a:t>
            </a:fld>
            <a:endParaRPr lang="en-US"/>
          </a:p>
        </p:txBody>
      </p:sp>
    </p:spTree>
    <p:extLst>
      <p:ext uri="{BB962C8B-B14F-4D97-AF65-F5344CB8AC3E}">
        <p14:creationId xmlns:p14="http://schemas.microsoft.com/office/powerpoint/2010/main" val="3235417127"/>
      </p:ext>
    </p:extLst>
  </p:cSld>
  <p:clrMapOvr>
    <a:masterClrMapping/>
  </p:clrMapOvr>
  <mc:AlternateContent xmlns:mc="http://schemas.openxmlformats.org/markup-compatibility/2006" xmlns:p14="http://schemas.microsoft.com/office/powerpoint/2010/main">
    <mc:Choice Requires="p14">
      <p:transition spd="slow" p14:dur="5000">
        <p14:honeycomb/>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729558-32A9-4BB8-A0CB-1FEFC70C54F4}" type="datetimeFigureOut">
              <a:rPr lang="en-US" smtClean="0"/>
              <a:t>9/23/14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743C2-601E-4BB3-A895-BC72E1E1E771}"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635865874"/>
      </p:ext>
    </p:extLst>
  </p:cSld>
  <p:clrMapOvr>
    <a:masterClrMapping/>
  </p:clrMapOvr>
  <mc:AlternateContent xmlns:mc="http://schemas.openxmlformats.org/markup-compatibility/2006" xmlns:p14="http://schemas.microsoft.com/office/powerpoint/2010/main">
    <mc:Choice Requires="p14">
      <p:transition spd="slow" p14:dur="5000">
        <p14:honeycomb/>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729558-32A9-4BB8-A0CB-1FEFC70C54F4}" type="datetimeFigureOut">
              <a:rPr lang="en-US" smtClean="0"/>
              <a:t>9/23/14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743C2-601E-4BB3-A895-BC72E1E1E771}" type="slidenum">
              <a:rPr lang="en-US" smtClean="0"/>
              <a:t>‹#›</a:t>
            </a:fld>
            <a:endParaRPr lang="en-US"/>
          </a:p>
        </p:txBody>
      </p:sp>
    </p:spTree>
    <p:extLst>
      <p:ext uri="{BB962C8B-B14F-4D97-AF65-F5344CB8AC3E}">
        <p14:creationId xmlns:p14="http://schemas.microsoft.com/office/powerpoint/2010/main" val="414731278"/>
      </p:ext>
    </p:extLst>
  </p:cSld>
  <p:clrMapOvr>
    <a:masterClrMapping/>
  </p:clrMapOvr>
  <mc:AlternateContent xmlns:mc="http://schemas.openxmlformats.org/markup-compatibility/2006" xmlns:p14="http://schemas.microsoft.com/office/powerpoint/2010/main">
    <mc:Choice Requires="p14">
      <p:transition spd="slow" p14:dur="5000">
        <p14:honeycomb/>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3729558-32A9-4BB8-A0CB-1FEFC70C54F4}" type="datetimeFigureOut">
              <a:rPr lang="en-US" smtClean="0"/>
              <a:t>9/23/14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743C2-601E-4BB3-A895-BC72E1E1E771}" type="slidenum">
              <a:rPr lang="en-US" smtClean="0"/>
              <a:t>‹#›</a:t>
            </a:fld>
            <a:endParaRPr lang="en-US"/>
          </a:p>
        </p:txBody>
      </p:sp>
    </p:spTree>
    <p:extLst>
      <p:ext uri="{BB962C8B-B14F-4D97-AF65-F5344CB8AC3E}">
        <p14:creationId xmlns:p14="http://schemas.microsoft.com/office/powerpoint/2010/main" val="2837524734"/>
      </p:ext>
    </p:extLst>
  </p:cSld>
  <p:clrMapOvr>
    <a:masterClrMapping/>
  </p:clrMapOvr>
  <mc:AlternateContent xmlns:mc="http://schemas.openxmlformats.org/markup-compatibility/2006" xmlns:p14="http://schemas.microsoft.com/office/powerpoint/2010/main">
    <mc:Choice Requires="p14">
      <p:transition spd="slow" p14:dur="5000">
        <p14:honeycomb/>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3729558-32A9-4BB8-A0CB-1FEFC70C54F4}" type="datetimeFigureOut">
              <a:rPr lang="en-US" smtClean="0"/>
              <a:t>9/23/14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743C2-601E-4BB3-A895-BC72E1E1E771}" type="slidenum">
              <a:rPr lang="en-US" smtClean="0"/>
              <a:t>‹#›</a:t>
            </a:fld>
            <a:endParaRPr lang="en-US"/>
          </a:p>
        </p:txBody>
      </p:sp>
    </p:spTree>
    <p:extLst>
      <p:ext uri="{BB962C8B-B14F-4D97-AF65-F5344CB8AC3E}">
        <p14:creationId xmlns:p14="http://schemas.microsoft.com/office/powerpoint/2010/main" val="3102005044"/>
      </p:ext>
    </p:extLst>
  </p:cSld>
  <p:clrMapOvr>
    <a:masterClrMapping/>
  </p:clrMapOvr>
  <mc:AlternateContent xmlns:mc="http://schemas.openxmlformats.org/markup-compatibility/2006" xmlns:p14="http://schemas.microsoft.com/office/powerpoint/2010/main">
    <mc:Choice Requires="p14">
      <p:transition spd="slow" p14:dur="5000">
        <p14:honeycomb/>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729558-32A9-4BB8-A0CB-1FEFC70C54F4}" type="datetimeFigureOut">
              <a:rPr lang="en-US" smtClean="0"/>
              <a:t>9/23/14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743C2-601E-4BB3-A895-BC72E1E1E771}" type="slidenum">
              <a:rPr lang="en-US" smtClean="0"/>
              <a:t>‹#›</a:t>
            </a:fld>
            <a:endParaRPr lang="en-US"/>
          </a:p>
        </p:txBody>
      </p:sp>
    </p:spTree>
    <p:extLst>
      <p:ext uri="{BB962C8B-B14F-4D97-AF65-F5344CB8AC3E}">
        <p14:creationId xmlns:p14="http://schemas.microsoft.com/office/powerpoint/2010/main" val="4259000331"/>
      </p:ext>
    </p:extLst>
  </p:cSld>
  <p:clrMapOvr>
    <a:masterClrMapping/>
  </p:clrMapOvr>
  <mc:AlternateContent xmlns:mc="http://schemas.openxmlformats.org/markup-compatibility/2006" xmlns:p14="http://schemas.microsoft.com/office/powerpoint/2010/main">
    <mc:Choice Requires="p14">
      <p:transition spd="slow" p14:dur="5000">
        <p14:honeycomb/>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729558-32A9-4BB8-A0CB-1FEFC70C54F4}" type="datetimeFigureOut">
              <a:rPr lang="en-US" smtClean="0"/>
              <a:t>9/23/14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743C2-601E-4BB3-A895-BC72E1E1E771}" type="slidenum">
              <a:rPr lang="en-US" smtClean="0"/>
              <a:t>‹#›</a:t>
            </a:fld>
            <a:endParaRPr lang="en-US"/>
          </a:p>
        </p:txBody>
      </p:sp>
    </p:spTree>
    <p:extLst>
      <p:ext uri="{BB962C8B-B14F-4D97-AF65-F5344CB8AC3E}">
        <p14:creationId xmlns:p14="http://schemas.microsoft.com/office/powerpoint/2010/main" val="4107749803"/>
      </p:ext>
    </p:extLst>
  </p:cSld>
  <p:clrMapOvr>
    <a:masterClrMapping/>
  </p:clrMapOvr>
  <mc:AlternateContent xmlns:mc="http://schemas.openxmlformats.org/markup-compatibility/2006" xmlns:p14="http://schemas.microsoft.com/office/powerpoint/2010/main">
    <mc:Choice Requires="p14">
      <p:transition spd="slow" p14:dur="5000">
        <p14:honeycomb/>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23729558-32A9-4BB8-A0CB-1FEFC70C54F4}" type="datetimeFigureOut">
              <a:rPr lang="en-US" smtClean="0"/>
              <a:t>9/23/14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743C2-601E-4BB3-A895-BC72E1E1E771}" type="slidenum">
              <a:rPr lang="en-US" smtClean="0"/>
              <a:t>‹#›</a:t>
            </a:fld>
            <a:endParaRPr lang="en-US"/>
          </a:p>
        </p:txBody>
      </p:sp>
    </p:spTree>
    <p:extLst>
      <p:ext uri="{BB962C8B-B14F-4D97-AF65-F5344CB8AC3E}">
        <p14:creationId xmlns:p14="http://schemas.microsoft.com/office/powerpoint/2010/main" val="1630334828"/>
      </p:ext>
    </p:extLst>
  </p:cSld>
  <p:clrMapOvr>
    <a:masterClrMapping/>
  </p:clrMapOvr>
  <mc:AlternateContent xmlns:mc="http://schemas.openxmlformats.org/markup-compatibility/2006" xmlns:p14="http://schemas.microsoft.com/office/powerpoint/2010/main">
    <mc:Choice Requires="p14">
      <p:transition spd="slow" p14:dur="5000">
        <p14:honeycomb/>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729558-32A9-4BB8-A0CB-1FEFC70C54F4}" type="datetimeFigureOut">
              <a:rPr lang="en-US" smtClean="0"/>
              <a:t>9/23/14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F743C2-601E-4BB3-A895-BC72E1E1E771}" type="slidenum">
              <a:rPr lang="en-US" smtClean="0"/>
              <a:t>‹#›</a:t>
            </a:fld>
            <a:endParaRPr lang="en-US"/>
          </a:p>
        </p:txBody>
      </p:sp>
    </p:spTree>
    <p:extLst>
      <p:ext uri="{BB962C8B-B14F-4D97-AF65-F5344CB8AC3E}">
        <p14:creationId xmlns:p14="http://schemas.microsoft.com/office/powerpoint/2010/main" val="1571770862"/>
      </p:ext>
    </p:extLst>
  </p:cSld>
  <p:clrMapOvr>
    <a:masterClrMapping/>
  </p:clrMapOvr>
  <mc:AlternateContent xmlns:mc="http://schemas.openxmlformats.org/markup-compatibility/2006" xmlns:p14="http://schemas.microsoft.com/office/powerpoint/2010/main">
    <mc:Choice Requires="p14">
      <p:transition spd="slow" p14:dur="5000">
        <p14:honeycomb/>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3729558-32A9-4BB8-A0CB-1FEFC70C54F4}" type="datetimeFigureOut">
              <a:rPr lang="en-US" smtClean="0"/>
              <a:t>9/23/14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F743C2-601E-4BB3-A895-BC72E1E1E771}" type="slidenum">
              <a:rPr lang="en-US" smtClean="0"/>
              <a:t>‹#›</a:t>
            </a:fld>
            <a:endParaRPr lang="en-US"/>
          </a:p>
        </p:txBody>
      </p:sp>
    </p:spTree>
    <p:extLst>
      <p:ext uri="{BB962C8B-B14F-4D97-AF65-F5344CB8AC3E}">
        <p14:creationId xmlns:p14="http://schemas.microsoft.com/office/powerpoint/2010/main" val="3455209848"/>
      </p:ext>
    </p:extLst>
  </p:cSld>
  <p:clrMapOvr>
    <a:masterClrMapping/>
  </p:clrMapOvr>
  <mc:AlternateContent xmlns:mc="http://schemas.openxmlformats.org/markup-compatibility/2006" xmlns:p14="http://schemas.microsoft.com/office/powerpoint/2010/main">
    <mc:Choice Requires="p14">
      <p:transition spd="slow" p14:dur="5000">
        <p14:honeycomb/>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3729558-32A9-4BB8-A0CB-1FEFC70C54F4}" type="datetimeFigureOut">
              <a:rPr lang="en-US" smtClean="0"/>
              <a:t>9/23/14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F743C2-601E-4BB3-A895-BC72E1E1E771}" type="slidenum">
              <a:rPr lang="en-US" smtClean="0"/>
              <a:t>‹#›</a:t>
            </a:fld>
            <a:endParaRPr lang="en-US"/>
          </a:p>
        </p:txBody>
      </p:sp>
    </p:spTree>
    <p:extLst>
      <p:ext uri="{BB962C8B-B14F-4D97-AF65-F5344CB8AC3E}">
        <p14:creationId xmlns:p14="http://schemas.microsoft.com/office/powerpoint/2010/main" val="2346532801"/>
      </p:ext>
    </p:extLst>
  </p:cSld>
  <p:clrMapOvr>
    <a:masterClrMapping/>
  </p:clrMapOvr>
  <mc:AlternateContent xmlns:mc="http://schemas.openxmlformats.org/markup-compatibility/2006" xmlns:p14="http://schemas.microsoft.com/office/powerpoint/2010/main">
    <mc:Choice Requires="p14">
      <p:transition spd="slow" p14:dur="5000">
        <p14:honeycomb/>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23729558-32A9-4BB8-A0CB-1FEFC70C54F4}" type="datetimeFigureOut">
              <a:rPr lang="en-US" smtClean="0"/>
              <a:t>9/23/14</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7FF743C2-601E-4BB3-A895-BC72E1E1E771}" type="slidenum">
              <a:rPr lang="en-US" smtClean="0"/>
              <a:t>‹#›</a:t>
            </a:fld>
            <a:endParaRPr lang="en-US"/>
          </a:p>
        </p:txBody>
      </p:sp>
    </p:spTree>
    <p:extLst>
      <p:ext uri="{BB962C8B-B14F-4D97-AF65-F5344CB8AC3E}">
        <p14:creationId xmlns:p14="http://schemas.microsoft.com/office/powerpoint/2010/main" val="1000755110"/>
      </p:ext>
    </p:extLst>
  </p:cSld>
  <p:clrMapOvr>
    <a:masterClrMapping/>
  </p:clrMapOvr>
  <mc:AlternateContent xmlns:mc="http://schemas.openxmlformats.org/markup-compatibility/2006" xmlns:p14="http://schemas.microsoft.com/office/powerpoint/2010/main">
    <mc:Choice Requires="p14">
      <p:transition spd="slow" p14:dur="5000">
        <p14:honeycomb/>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3729558-32A9-4BB8-A0CB-1FEFC70C54F4}" type="datetimeFigureOut">
              <a:rPr lang="en-US" smtClean="0"/>
              <a:t>9/23/14</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7FF743C2-601E-4BB3-A895-BC72E1E1E771}" type="slidenum">
              <a:rPr lang="en-US" smtClean="0"/>
              <a:t>‹#›</a:t>
            </a:fld>
            <a:endParaRPr lang="en-US"/>
          </a:p>
        </p:txBody>
      </p:sp>
    </p:spTree>
    <p:extLst>
      <p:ext uri="{BB962C8B-B14F-4D97-AF65-F5344CB8AC3E}">
        <p14:creationId xmlns:p14="http://schemas.microsoft.com/office/powerpoint/2010/main" val="1700663380"/>
      </p:ext>
    </p:extLst>
  </p:cSld>
  <p:clrMapOvr>
    <a:masterClrMapping/>
  </p:clrMapOvr>
  <mc:AlternateContent xmlns:mc="http://schemas.openxmlformats.org/markup-compatibility/2006" xmlns:p14="http://schemas.microsoft.com/office/powerpoint/2010/main">
    <mc:Choice Requires="p14">
      <p:transition spd="slow" p14:dur="5000">
        <p14:honeycomb/>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23729558-32A9-4BB8-A0CB-1FEFC70C54F4}" type="datetimeFigureOut">
              <a:rPr lang="en-US" smtClean="0"/>
              <a:t>9/23/14</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7FF743C2-601E-4BB3-A895-BC72E1E1E771}" type="slidenum">
              <a:rPr lang="en-US" smtClean="0"/>
              <a:t>‹#›</a:t>
            </a:fld>
            <a:endParaRPr lang="en-US"/>
          </a:p>
        </p:txBody>
      </p:sp>
    </p:spTree>
    <p:extLst>
      <p:ext uri="{BB962C8B-B14F-4D97-AF65-F5344CB8AC3E}">
        <p14:creationId xmlns:p14="http://schemas.microsoft.com/office/powerpoint/2010/main" val="544558937"/>
      </p:ext>
    </p:extLst>
  </p:cSld>
  <p:clrMapOvr>
    <a:masterClrMapping/>
  </p:clrMapOvr>
  <mc:AlternateContent xmlns:mc="http://schemas.openxmlformats.org/markup-compatibility/2006" xmlns:p14="http://schemas.microsoft.com/office/powerpoint/2010/main">
    <mc:Choice Requires="p14">
      <p:transition spd="slow" p14:dur="5000">
        <p14:honeycomb/>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729558-32A9-4BB8-A0CB-1FEFC70C54F4}" type="datetimeFigureOut">
              <a:rPr lang="en-US" smtClean="0"/>
              <a:t>9/23/14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F743C2-601E-4BB3-A895-BC72E1E1E771}" type="slidenum">
              <a:rPr lang="en-US" smtClean="0"/>
              <a:t>‹#›</a:t>
            </a:fld>
            <a:endParaRPr lang="en-US"/>
          </a:p>
        </p:txBody>
      </p:sp>
    </p:spTree>
    <p:extLst>
      <p:ext uri="{BB962C8B-B14F-4D97-AF65-F5344CB8AC3E}">
        <p14:creationId xmlns:p14="http://schemas.microsoft.com/office/powerpoint/2010/main" val="516594906"/>
      </p:ext>
    </p:extLst>
  </p:cSld>
  <p:clrMapOvr>
    <a:masterClrMapping/>
  </p:clrMapOvr>
  <mc:AlternateContent xmlns:mc="http://schemas.openxmlformats.org/markup-compatibility/2006" xmlns:p14="http://schemas.microsoft.com/office/powerpoint/2010/main">
    <mc:Choice Requires="p14">
      <p:transition spd="slow" p14:dur="5000">
        <p14:honeycomb/>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image" Target="../media/image3.png"/><Relationship Id="rId21" Type="http://schemas.openxmlformats.org/officeDocument/2006/relationships/image" Target="../media/image4.png"/><Relationship Id="rId22" Type="http://schemas.openxmlformats.org/officeDocument/2006/relationships/image" Target="../media/image5.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3729558-32A9-4BB8-A0CB-1FEFC70C54F4}" type="datetimeFigureOut">
              <a:rPr lang="en-US" smtClean="0"/>
              <a:t>9/23/14</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FF743C2-601E-4BB3-A895-BC72E1E1E771}" type="slidenum">
              <a:rPr lang="en-US" smtClean="0"/>
              <a:t>‹#›</a:t>
            </a:fld>
            <a:endParaRPr lang="en-US"/>
          </a:p>
        </p:txBody>
      </p:sp>
    </p:spTree>
    <p:extLst>
      <p:ext uri="{BB962C8B-B14F-4D97-AF65-F5344CB8AC3E}">
        <p14:creationId xmlns:p14="http://schemas.microsoft.com/office/powerpoint/2010/main" val="102673245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mc:AlternateContent xmlns:mc="http://schemas.openxmlformats.org/markup-compatibility/2006" xmlns:p14="http://schemas.microsoft.com/office/powerpoint/2010/main">
    <mc:Choice Requires="p14">
      <p:transition spd="slow" p14:dur="5000">
        <p14:honeycomb/>
      </p:transition>
    </mc:Choice>
    <mc:Fallback xmlns="">
      <p:transition spd="slow">
        <p:fade/>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png"/><Relationship Id="rId3" Type="http://schemas.openxmlformats.org/officeDocument/2006/relationships/image" Target="../media/image7.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7777" y="248844"/>
            <a:ext cx="9354065" cy="2395506"/>
          </a:xfrm>
          <a:prstGeom prst="rect">
            <a:avLst/>
          </a:prstGeom>
          <a:noFill/>
        </p:spPr>
        <p:txBody>
          <a:bodyPr wrap="none" lIns="91440" tIns="45720" rIns="91440" bIns="45720">
            <a:prstTxWarp prst="textPlain">
              <a:avLst/>
            </a:prstTxWarp>
            <a:spAutoFit/>
          </a:bodyPr>
          <a:lstStyle/>
          <a:p>
            <a:pPr algn="ctr"/>
            <a:r>
              <a:rPr lang="en-US" sz="9600" b="1" dirty="0" smtClean="0">
                <a:ln w="12700">
                  <a:solidFill>
                    <a:sysClr val="windowText" lastClr="000000"/>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High Tower Text" panose="02040502050506030303" pitchFamily="18" charset="0"/>
              </a:rPr>
              <a:t>APUSH </a:t>
            </a:r>
          </a:p>
          <a:p>
            <a:pPr algn="ctr"/>
            <a:r>
              <a:rPr lang="en-US" sz="9600" b="1" dirty="0" smtClean="0">
                <a:ln w="12700">
                  <a:solidFill>
                    <a:sysClr val="windowText" lastClr="000000"/>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High Tower Text" panose="02040502050506030303" pitchFamily="18" charset="0"/>
              </a:rPr>
              <a:t>Writing</a:t>
            </a:r>
            <a:endParaRPr lang="en-US" sz="9600" b="1" cap="none" spc="0" dirty="0" smtClean="0">
              <a:ln w="12700">
                <a:solidFill>
                  <a:sysClr val="windowText" lastClr="000000"/>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High Tower Text" panose="02040502050506030303"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6626" y="3051379"/>
            <a:ext cx="7302039" cy="2224956"/>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7777" y="3051379"/>
            <a:ext cx="2025779" cy="2133179"/>
          </a:xfrm>
          <a:prstGeom prst="rect">
            <a:avLst/>
          </a:prstGeom>
        </p:spPr>
      </p:pic>
      <p:sp>
        <p:nvSpPr>
          <p:cNvPr id="7" name="TextBox 6"/>
          <p:cNvSpPr txBox="1"/>
          <p:nvPr/>
        </p:nvSpPr>
        <p:spPr>
          <a:xfrm>
            <a:off x="8377886" y="6487297"/>
            <a:ext cx="4258962" cy="370703"/>
          </a:xfrm>
          <a:prstGeom prst="rect">
            <a:avLst/>
          </a:prstGeom>
          <a:noFill/>
        </p:spPr>
        <p:txBody>
          <a:bodyPr wrap="square" rtlCol="0">
            <a:spAutoFit/>
          </a:bodyPr>
          <a:lstStyle/>
          <a:p>
            <a:r>
              <a:rPr lang="en-US" dirty="0" smtClean="0"/>
              <a:t>Mr. Raines, The King’s Academy</a:t>
            </a:r>
            <a:endParaRPr lang="en-US" dirty="0"/>
          </a:p>
        </p:txBody>
      </p:sp>
    </p:spTree>
    <p:extLst>
      <p:ext uri="{BB962C8B-B14F-4D97-AF65-F5344CB8AC3E}">
        <p14:creationId xmlns:p14="http://schemas.microsoft.com/office/powerpoint/2010/main" val="1611863322"/>
      </p:ext>
    </p:extLst>
  </p:cSld>
  <p:clrMapOvr>
    <a:masterClrMapping/>
  </p:clrMapOvr>
  <mc:AlternateContent xmlns:mc="http://schemas.openxmlformats.org/markup-compatibility/2006" xmlns:p14="http://schemas.microsoft.com/office/powerpoint/2010/main">
    <mc:Choice Requires="p14">
      <p:transition spd="slow" p14:dur="5000">
        <p14:honeycomb/>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4843" y="2052918"/>
            <a:ext cx="9605010" cy="4195481"/>
          </a:xfrm>
        </p:spPr>
        <p:txBody>
          <a:bodyPr>
            <a:normAutofit/>
          </a:bodyPr>
          <a:lstStyle/>
          <a:p>
            <a:r>
              <a:rPr lang="en-US" sz="2800" dirty="0" smtClean="0"/>
              <a:t>This is a NEW section added to the APUSH Exam</a:t>
            </a:r>
          </a:p>
          <a:p>
            <a:r>
              <a:rPr lang="en-US" sz="2800" dirty="0" smtClean="0"/>
              <a:t>On the exam there will be 4 short answer questions</a:t>
            </a:r>
          </a:p>
          <a:p>
            <a:pPr lvl="1"/>
            <a:r>
              <a:rPr lang="en-US" sz="2200" dirty="0" smtClean="0"/>
              <a:t>Approx. 11 minutes per question</a:t>
            </a:r>
          </a:p>
          <a:p>
            <a:pPr lvl="1"/>
            <a:r>
              <a:rPr lang="en-US" sz="2200" dirty="0" smtClean="0"/>
              <a:t>20% of your AP score</a:t>
            </a:r>
          </a:p>
          <a:p>
            <a:r>
              <a:rPr lang="en-US" sz="2800" dirty="0" smtClean="0"/>
              <a:t>Each question will contain 3 parts – (A), (B) and (C) </a:t>
            </a:r>
          </a:p>
          <a:p>
            <a:pPr lvl="1"/>
            <a:r>
              <a:rPr lang="en-US" sz="2200" dirty="0" smtClean="0"/>
              <a:t>You can earn a maximum of 1 point for each.</a:t>
            </a:r>
          </a:p>
          <a:p>
            <a:pPr marL="457200" lvl="1" indent="0">
              <a:buNone/>
            </a:pPr>
            <a:endParaRPr lang="en-US" sz="2200"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6042" y="0"/>
            <a:ext cx="6590369" cy="2008108"/>
          </a:xfrm>
          <a:prstGeom prst="rect">
            <a:avLst/>
          </a:prstGeom>
        </p:spPr>
      </p:pic>
    </p:spTree>
    <p:extLst>
      <p:ext uri="{BB962C8B-B14F-4D97-AF65-F5344CB8AC3E}">
        <p14:creationId xmlns:p14="http://schemas.microsoft.com/office/powerpoint/2010/main" val="4085554354"/>
      </p:ext>
    </p:extLst>
  </p:cSld>
  <p:clrMapOvr>
    <a:masterClrMapping/>
  </p:clrMapOvr>
  <mc:AlternateContent xmlns:mc="http://schemas.openxmlformats.org/markup-compatibility/2006" xmlns:p14="http://schemas.microsoft.com/office/powerpoint/2010/main">
    <mc:Choice Requires="p14">
      <p:transition spd="slow" p14:dur="4750">
        <p14:honeycomb/>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421" y="3039128"/>
            <a:ext cx="11714206" cy="3617044"/>
          </a:xfrm>
        </p:spPr>
        <p:txBody>
          <a:bodyPr/>
          <a:lstStyle/>
          <a:p>
            <a:pPr marL="457200" indent="-457200">
              <a:buFont typeface="+mj-lt"/>
              <a:buAutoNum type="arabicPeriod"/>
            </a:pPr>
            <a:r>
              <a:rPr lang="en-US" dirty="0" smtClean="0"/>
              <a:t>Limit your response to 2-3 </a:t>
            </a:r>
            <a:r>
              <a:rPr lang="en-US" u="sng" dirty="0" smtClean="0"/>
              <a:t>content rich</a:t>
            </a:r>
            <a:r>
              <a:rPr lang="en-US" dirty="0" smtClean="0"/>
              <a:t> sentences</a:t>
            </a:r>
          </a:p>
          <a:p>
            <a:pPr marL="457200" indent="-457200">
              <a:buFont typeface="+mj-lt"/>
              <a:buAutoNum type="arabicPeriod"/>
            </a:pPr>
            <a:r>
              <a:rPr lang="en-US" dirty="0" smtClean="0"/>
              <a:t>You </a:t>
            </a:r>
            <a:r>
              <a:rPr lang="en-US" u="sng" dirty="0" smtClean="0"/>
              <a:t>MUST</a:t>
            </a:r>
            <a:r>
              <a:rPr lang="en-US" dirty="0" smtClean="0"/>
              <a:t> directly answer the question</a:t>
            </a:r>
          </a:p>
          <a:p>
            <a:pPr marL="457200" indent="-457200">
              <a:buFont typeface="+mj-lt"/>
              <a:buAutoNum type="arabicPeriod"/>
            </a:pPr>
            <a:r>
              <a:rPr lang="en-US" dirty="0" smtClean="0"/>
              <a:t>Label each part </a:t>
            </a:r>
          </a:p>
          <a:p>
            <a:pPr marL="857250" lvl="1" indent="-457200"/>
            <a:r>
              <a:rPr lang="en-US" dirty="0" smtClean="0"/>
              <a:t>(A) – Your Response</a:t>
            </a:r>
          </a:p>
          <a:p>
            <a:pPr marL="857250" lvl="1" indent="-457200"/>
            <a:r>
              <a:rPr lang="en-US" dirty="0" smtClean="0"/>
              <a:t>(B) – Your Response</a:t>
            </a:r>
          </a:p>
          <a:p>
            <a:pPr marL="857250" lvl="1" indent="-457200"/>
            <a:r>
              <a:rPr lang="en-US" dirty="0" smtClean="0"/>
              <a:t>(C) – Your Response</a:t>
            </a:r>
          </a:p>
          <a:p>
            <a:pPr marL="457200" indent="-457200">
              <a:buFont typeface="+mj-lt"/>
              <a:buAutoNum type="arabicPeriod"/>
            </a:pPr>
            <a:r>
              <a:rPr lang="en-US" dirty="0" smtClean="0"/>
              <a:t>You </a:t>
            </a:r>
            <a:r>
              <a:rPr lang="en-US" u="sng" dirty="0" smtClean="0"/>
              <a:t>MUST</a:t>
            </a:r>
            <a:r>
              <a:rPr lang="en-US" dirty="0" smtClean="0"/>
              <a:t> include a specific historical term, event or detail in your answer.</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6042" y="0"/>
            <a:ext cx="6590369" cy="2008108"/>
          </a:xfrm>
          <a:prstGeom prst="rect">
            <a:avLst/>
          </a:prstGeom>
        </p:spPr>
      </p:pic>
      <p:sp>
        <p:nvSpPr>
          <p:cNvPr id="2" name="Rectangle 1"/>
          <p:cNvSpPr/>
          <p:nvPr/>
        </p:nvSpPr>
        <p:spPr>
          <a:xfrm>
            <a:off x="645855" y="1773428"/>
            <a:ext cx="6649577" cy="1092607"/>
          </a:xfrm>
          <a:prstGeom prst="rect">
            <a:avLst/>
          </a:prstGeom>
          <a:noFill/>
        </p:spPr>
        <p:txBody>
          <a:bodyPr wrap="none" lIns="91440" tIns="45720" rIns="91440" bIns="45720">
            <a:spAutoFit/>
          </a:bodyPr>
          <a:lstStyle/>
          <a:p>
            <a:pPr algn="ctr"/>
            <a:r>
              <a:rPr lang="en-US" sz="6500" b="1" i="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Tips for Success:</a:t>
            </a:r>
            <a:endParaRPr lang="en-US" sz="6500" b="1" i="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4012431780"/>
      </p:ext>
    </p:extLst>
  </p:cSld>
  <p:clrMapOvr>
    <a:masterClrMapping/>
  </p:clrMapOvr>
  <mc:AlternateContent xmlns:mc="http://schemas.openxmlformats.org/markup-compatibility/2006" xmlns:p14="http://schemas.microsoft.com/office/powerpoint/2010/main">
    <mc:Choice Requires="p14">
      <p:transition spd="slow" p14:dur="5000">
        <p14:honeycomb/>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421" y="3039128"/>
            <a:ext cx="11714206" cy="3617044"/>
          </a:xfrm>
        </p:spPr>
        <p:txBody>
          <a:bodyPr/>
          <a:lstStyle/>
          <a:p>
            <a:pPr marL="457200" indent="-457200">
              <a:buFont typeface="+mj-lt"/>
              <a:buAutoNum type="arabicPeriod"/>
            </a:pPr>
            <a:r>
              <a:rPr lang="en-US" dirty="0" smtClean="0"/>
              <a:t>Do NOT write a short essay!</a:t>
            </a:r>
          </a:p>
          <a:p>
            <a:pPr marL="457200" indent="-457200">
              <a:buFont typeface="+mj-lt"/>
              <a:buAutoNum type="arabicPeriod"/>
            </a:pPr>
            <a:r>
              <a:rPr lang="en-US" dirty="0" smtClean="0"/>
              <a:t>Do </a:t>
            </a:r>
            <a:r>
              <a:rPr lang="en-US" dirty="0" smtClean="0"/>
              <a:t>NOT write a thesis statement!</a:t>
            </a:r>
          </a:p>
          <a:p>
            <a:pPr marL="457200" indent="-457200">
              <a:buFont typeface="+mj-lt"/>
              <a:buAutoNum type="arabicPeriod"/>
            </a:pPr>
            <a:r>
              <a:rPr lang="en-US" dirty="0" smtClean="0"/>
              <a:t>Do NOT write in bullet points! </a:t>
            </a:r>
          </a:p>
          <a:p>
            <a:pPr marL="457200" indent="-457200">
              <a:buFont typeface="+mj-lt"/>
              <a:buAutoNum type="arabicPeriod"/>
            </a:pPr>
            <a:r>
              <a:rPr lang="en-US" dirty="0" smtClean="0"/>
              <a:t>Do NOT write in sentence fragments!</a:t>
            </a:r>
          </a:p>
          <a:p>
            <a:pPr marL="457200" indent="-457200">
              <a:buFont typeface="+mj-lt"/>
              <a:buAutoNum type="arabicPeriod"/>
            </a:pPr>
            <a:r>
              <a:rPr lang="en-US" dirty="0" smtClean="0"/>
              <a:t>Do NOT quote from the excerpt provided!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6042" y="0"/>
            <a:ext cx="6590369" cy="2008108"/>
          </a:xfrm>
          <a:prstGeom prst="rect">
            <a:avLst/>
          </a:prstGeom>
        </p:spPr>
      </p:pic>
      <p:sp>
        <p:nvSpPr>
          <p:cNvPr id="2" name="Rectangle 1"/>
          <p:cNvSpPr/>
          <p:nvPr/>
        </p:nvSpPr>
        <p:spPr>
          <a:xfrm>
            <a:off x="545670" y="1773428"/>
            <a:ext cx="6849953" cy="1092607"/>
          </a:xfrm>
          <a:prstGeom prst="rect">
            <a:avLst/>
          </a:prstGeom>
          <a:noFill/>
        </p:spPr>
        <p:txBody>
          <a:bodyPr wrap="none" lIns="91440" tIns="45720" rIns="91440" bIns="45720">
            <a:spAutoFit/>
          </a:bodyPr>
          <a:lstStyle/>
          <a:p>
            <a:pPr algn="ctr"/>
            <a:r>
              <a:rPr lang="en-US" sz="6500" b="1" i="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Things to AVOID:</a:t>
            </a:r>
            <a:endParaRPr lang="en-US" sz="6500" b="1" i="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628692427"/>
      </p:ext>
    </p:extLst>
  </p:cSld>
  <p:clrMapOvr>
    <a:masterClrMapping/>
  </p:clrMapOvr>
  <mc:AlternateContent xmlns:mc="http://schemas.openxmlformats.org/markup-compatibility/2006" xmlns:p14="http://schemas.microsoft.com/office/powerpoint/2010/main">
    <mc:Choice Requires="p14">
      <p:transition spd="slow" p14:dur="5000">
        <p14:honeycomb/>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Response to yesterday’s questions</a:t>
            </a:r>
            <a:endParaRPr lang="en-US" dirty="0"/>
          </a:p>
        </p:txBody>
      </p:sp>
      <p:sp>
        <p:nvSpPr>
          <p:cNvPr id="3" name="Content Placeholder 2"/>
          <p:cNvSpPr>
            <a:spLocks noGrp="1"/>
          </p:cNvSpPr>
          <p:nvPr>
            <p:ph idx="1"/>
          </p:nvPr>
        </p:nvSpPr>
        <p:spPr/>
        <p:txBody>
          <a:bodyPr>
            <a:normAutofit lnSpcReduction="10000"/>
          </a:bodyPr>
          <a:lstStyle/>
          <a:p>
            <a:r>
              <a:rPr lang="en-US" dirty="0" smtClean="0"/>
              <a:t>The labor system illustrated in this passage is the indentured servitude system. This system required workers to work long hard days for no pay, under contract for 5-7 years in order to pay their voyage to America. </a:t>
            </a:r>
          </a:p>
          <a:p>
            <a:r>
              <a:rPr lang="en-US" dirty="0" smtClean="0"/>
              <a:t>The indentured servitude system demonstrates the peopling of the colonies because this system made it possible for  young single men to come to the Chesapeake area in the 1600s. This created the make up of the Chesapeake colonies to be an area largely settled by indentured servants. </a:t>
            </a:r>
          </a:p>
          <a:p>
            <a:r>
              <a:rPr lang="en-US" dirty="0" smtClean="0"/>
              <a:t> Indentured servants were the dominant labor system of the 1600s in the Chesapeake and Southern colonies. This system created an unbalance of men and women because it was mostly men who came under these contracts. </a:t>
            </a:r>
          </a:p>
          <a:p>
            <a:endParaRPr lang="en-US" dirty="0"/>
          </a:p>
        </p:txBody>
      </p:sp>
    </p:spTree>
    <p:extLst>
      <p:ext uri="{BB962C8B-B14F-4D97-AF65-F5344CB8AC3E}">
        <p14:creationId xmlns:p14="http://schemas.microsoft.com/office/powerpoint/2010/main" val="262657053"/>
      </p:ext>
    </p:extLst>
  </p:cSld>
  <p:clrMapOvr>
    <a:masterClrMapping/>
  </p:clrMapOvr>
  <mc:AlternateContent xmlns:mc="http://schemas.openxmlformats.org/markup-compatibility/2006" xmlns:p14="http://schemas.microsoft.com/office/powerpoint/2010/main">
    <mc:Choice Requires="p14">
      <p:transition spd="slow" p14:dur="5000">
        <p14:honeycomb/>
      </p:transition>
    </mc:Choice>
    <mc:Fallback xmlns="">
      <p:transition spd="slow">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0066" y="172996"/>
            <a:ext cx="10107826" cy="6685004"/>
          </a:xfrm>
        </p:spPr>
        <p:txBody>
          <a:bodyPr>
            <a:normAutofit fontScale="92500" lnSpcReduction="20000"/>
          </a:bodyPr>
          <a:lstStyle/>
          <a:p>
            <a:pPr marL="0" indent="0" algn="ctr">
              <a:spcBef>
                <a:spcPts val="0"/>
              </a:spcBef>
              <a:buNone/>
            </a:pPr>
            <a:r>
              <a:rPr lang="en-US" sz="3200" b="1" u="sng" dirty="0">
                <a:solidFill>
                  <a:srgbClr val="FFFF00"/>
                </a:solidFill>
                <a:latin typeface="Times New Roman" panose="02020603050405020304" pitchFamily="18" charset="0"/>
                <a:ea typeface="MS Mincho" panose="02020609040205080304" pitchFamily="49" charset="-128"/>
              </a:rPr>
              <a:t>Period 1 Short-Answer Question (Practice)</a:t>
            </a:r>
            <a:endParaRPr lang="en-US" sz="1600" dirty="0">
              <a:solidFill>
                <a:srgbClr val="FFFF00"/>
              </a:solidFill>
              <a:latin typeface="Times New Roman" panose="02020603050405020304" pitchFamily="18" charset="0"/>
              <a:ea typeface="MS Mincho" panose="02020609040205080304" pitchFamily="49" charset="-128"/>
            </a:endParaRPr>
          </a:p>
          <a:p>
            <a:pPr marL="0" indent="0">
              <a:spcBef>
                <a:spcPts val="0"/>
              </a:spcBef>
              <a:buNone/>
            </a:pPr>
            <a:r>
              <a:rPr lang="en-US" sz="1600" dirty="0">
                <a:latin typeface="Times New Roman" panose="02020603050405020304" pitchFamily="18" charset="0"/>
                <a:ea typeface="MS Mincho" panose="02020609040205080304" pitchFamily="49" charset="-128"/>
              </a:rPr>
              <a:t> </a:t>
            </a:r>
          </a:p>
          <a:p>
            <a:pPr marL="0" indent="0">
              <a:spcBef>
                <a:spcPts val="0"/>
              </a:spcBef>
              <a:buNone/>
            </a:pPr>
            <a:r>
              <a:rPr lang="en-US" sz="3000" dirty="0">
                <a:latin typeface="Times New Roman" panose="02020603050405020304" pitchFamily="18" charset="0"/>
                <a:ea typeface="MS Mincho" panose="02020609040205080304" pitchFamily="49" charset="-128"/>
              </a:rPr>
              <a:t>“I want the natives to develop a friendly attitude toward us because I know that they are a people who can be made free and converted to our Holy Faith more by love than by force. I therefore gave red caps to some and glass beads to others. They hung the beads around their necks, along with some other things of slight value that I gave them…I warned my men to take nothing from the people without giving something in exchange.”</a:t>
            </a:r>
          </a:p>
          <a:p>
            <a:pPr marL="0" indent="0">
              <a:spcBef>
                <a:spcPts val="0"/>
              </a:spcBef>
              <a:buNone/>
            </a:pPr>
            <a:r>
              <a:rPr lang="en-US" dirty="0">
                <a:latin typeface="Times New Roman" panose="02020603050405020304" pitchFamily="18" charset="0"/>
                <a:ea typeface="MS Mincho" panose="02020609040205080304" pitchFamily="49" charset="-128"/>
              </a:rPr>
              <a:t> </a:t>
            </a:r>
            <a:endParaRPr lang="en-US" sz="1600" dirty="0">
              <a:latin typeface="Times New Roman" panose="02020603050405020304" pitchFamily="18" charset="0"/>
              <a:ea typeface="MS Mincho" panose="02020609040205080304" pitchFamily="49" charset="-128"/>
            </a:endParaRPr>
          </a:p>
          <a:p>
            <a:pPr marL="0" indent="0">
              <a:spcBef>
                <a:spcPts val="0"/>
              </a:spcBef>
              <a:buNone/>
            </a:pPr>
            <a:r>
              <a:rPr lang="en-US" dirty="0">
                <a:latin typeface="Times New Roman" panose="02020603050405020304" pitchFamily="18" charset="0"/>
                <a:ea typeface="MS Mincho" panose="02020609040205080304" pitchFamily="49" charset="-128"/>
              </a:rPr>
              <a:t>		--Christopher Columbus, </a:t>
            </a:r>
            <a:r>
              <a:rPr lang="en-US" i="1" dirty="0">
                <a:latin typeface="Times New Roman" panose="02020603050405020304" pitchFamily="18" charset="0"/>
                <a:ea typeface="MS Mincho" panose="02020609040205080304" pitchFamily="49" charset="-128"/>
              </a:rPr>
              <a:t>Log</a:t>
            </a:r>
            <a:r>
              <a:rPr lang="en-US" dirty="0">
                <a:latin typeface="Times New Roman" panose="02020603050405020304" pitchFamily="18" charset="0"/>
                <a:ea typeface="MS Mincho" panose="02020609040205080304" pitchFamily="49" charset="-128"/>
              </a:rPr>
              <a:t>, October 12, 1492</a:t>
            </a:r>
            <a:endParaRPr lang="en-US" sz="1600" dirty="0">
              <a:latin typeface="Times New Roman" panose="02020603050405020304" pitchFamily="18" charset="0"/>
              <a:ea typeface="MS Mincho" panose="02020609040205080304" pitchFamily="49" charset="-128"/>
            </a:endParaRPr>
          </a:p>
          <a:p>
            <a:pPr marL="0" indent="0">
              <a:spcBef>
                <a:spcPts val="0"/>
              </a:spcBef>
              <a:buNone/>
            </a:pPr>
            <a:r>
              <a:rPr lang="en-US" sz="1600" dirty="0">
                <a:latin typeface="Times New Roman" panose="02020603050405020304" pitchFamily="18" charset="0"/>
                <a:ea typeface="MS Mincho" panose="02020609040205080304" pitchFamily="49" charset="-128"/>
              </a:rPr>
              <a:t> </a:t>
            </a:r>
          </a:p>
          <a:p>
            <a:pPr marL="0" indent="0">
              <a:spcBef>
                <a:spcPts val="0"/>
              </a:spcBef>
              <a:buNone/>
            </a:pPr>
            <a:r>
              <a:rPr lang="en-US" sz="1600" b="1" dirty="0">
                <a:latin typeface="Times New Roman" panose="02020603050405020304" pitchFamily="18" charset="0"/>
                <a:ea typeface="MS Mincho" panose="02020609040205080304" pitchFamily="49" charset="-128"/>
              </a:rPr>
              <a:t> </a:t>
            </a:r>
            <a:endParaRPr lang="en-US" sz="1600" dirty="0">
              <a:latin typeface="Times New Roman" panose="02020603050405020304" pitchFamily="18" charset="0"/>
              <a:ea typeface="MS Mincho" panose="02020609040205080304" pitchFamily="49" charset="-128"/>
            </a:endParaRPr>
          </a:p>
          <a:p>
            <a:pPr marL="0" indent="0">
              <a:spcBef>
                <a:spcPts val="0"/>
              </a:spcBef>
              <a:buNone/>
            </a:pPr>
            <a:r>
              <a:rPr lang="en-US" sz="1600" b="1" dirty="0">
                <a:latin typeface="Times New Roman" panose="02020603050405020304" pitchFamily="18" charset="0"/>
                <a:ea typeface="MS Mincho" panose="02020609040205080304" pitchFamily="49" charset="-128"/>
              </a:rPr>
              <a:t> </a:t>
            </a:r>
            <a:endParaRPr lang="en-US" sz="1600" dirty="0">
              <a:latin typeface="Times New Roman" panose="02020603050405020304" pitchFamily="18" charset="0"/>
              <a:ea typeface="MS Mincho" panose="02020609040205080304" pitchFamily="49" charset="-128"/>
            </a:endParaRPr>
          </a:p>
          <a:p>
            <a:pPr marL="0" indent="0">
              <a:spcBef>
                <a:spcPts val="0"/>
              </a:spcBef>
              <a:buNone/>
            </a:pPr>
            <a:r>
              <a:rPr lang="en-US" b="1" dirty="0">
                <a:effectLst>
                  <a:glow rad="101600">
                    <a:schemeClr val="bg1">
                      <a:alpha val="60000"/>
                    </a:schemeClr>
                  </a:glow>
                </a:effectLst>
                <a:latin typeface="Times New Roman" panose="02020603050405020304" pitchFamily="18" charset="0"/>
                <a:ea typeface="MS Mincho" panose="02020609040205080304" pitchFamily="49" charset="-128"/>
              </a:rPr>
              <a:t>Using the excerpt, answer a, b, and c.</a:t>
            </a:r>
            <a:endParaRPr lang="en-US" sz="1600" dirty="0">
              <a:effectLst>
                <a:glow rad="101600">
                  <a:schemeClr val="bg1">
                    <a:alpha val="60000"/>
                  </a:schemeClr>
                </a:glow>
              </a:effectLst>
              <a:latin typeface="Times New Roman" panose="02020603050405020304" pitchFamily="18" charset="0"/>
              <a:ea typeface="MS Mincho" panose="02020609040205080304" pitchFamily="49" charset="-128"/>
            </a:endParaRPr>
          </a:p>
          <a:p>
            <a:pPr marL="0" indent="0">
              <a:spcBef>
                <a:spcPts val="0"/>
              </a:spcBef>
              <a:buNone/>
            </a:pPr>
            <a:r>
              <a:rPr lang="en-US" b="1" dirty="0">
                <a:effectLst>
                  <a:glow rad="101600">
                    <a:schemeClr val="bg1">
                      <a:alpha val="60000"/>
                    </a:schemeClr>
                  </a:glow>
                </a:effectLst>
                <a:latin typeface="Times New Roman" panose="02020603050405020304" pitchFamily="18" charset="0"/>
                <a:ea typeface="MS Mincho" panose="02020609040205080304" pitchFamily="49" charset="-128"/>
              </a:rPr>
              <a:t> </a:t>
            </a:r>
            <a:endParaRPr lang="en-US" sz="1600" dirty="0">
              <a:effectLst>
                <a:glow rad="101600">
                  <a:schemeClr val="bg1">
                    <a:alpha val="60000"/>
                  </a:schemeClr>
                </a:glow>
              </a:effectLst>
              <a:latin typeface="Times New Roman" panose="02020603050405020304" pitchFamily="18" charset="0"/>
              <a:ea typeface="MS Mincho" panose="02020609040205080304" pitchFamily="49" charset="-128"/>
            </a:endParaRPr>
          </a:p>
          <a:p>
            <a:pPr marL="0" indent="0">
              <a:spcBef>
                <a:spcPts val="0"/>
              </a:spcBef>
              <a:buNone/>
            </a:pPr>
            <a:r>
              <a:rPr lang="en-US" b="1" dirty="0" smtClean="0">
                <a:effectLst>
                  <a:glow rad="101600">
                    <a:schemeClr val="bg1">
                      <a:alpha val="60000"/>
                    </a:schemeClr>
                  </a:glow>
                </a:effectLst>
                <a:latin typeface="Times New Roman" panose="02020603050405020304" pitchFamily="18" charset="0"/>
                <a:ea typeface="MS Mincho" panose="02020609040205080304" pitchFamily="49" charset="-128"/>
              </a:rPr>
              <a:t>a) Briefly </a:t>
            </a:r>
            <a:r>
              <a:rPr lang="en-US" b="1" dirty="0">
                <a:effectLst>
                  <a:glow rad="101600">
                    <a:schemeClr val="bg1">
                      <a:alpha val="60000"/>
                    </a:schemeClr>
                  </a:glow>
                </a:effectLst>
                <a:latin typeface="Times New Roman" panose="02020603050405020304" pitchFamily="18" charset="0"/>
                <a:ea typeface="MS Mincho" panose="02020609040205080304" pitchFamily="49" charset="-128"/>
              </a:rPr>
              <a:t>explain the point of view expressed by Columbus in the excerpt.</a:t>
            </a:r>
            <a:endParaRPr lang="en-US" sz="1600" dirty="0">
              <a:effectLst>
                <a:glow rad="101600">
                  <a:schemeClr val="bg1">
                    <a:alpha val="60000"/>
                  </a:schemeClr>
                </a:glow>
              </a:effectLst>
              <a:latin typeface="Times New Roman" panose="02020603050405020304" pitchFamily="18" charset="0"/>
              <a:ea typeface="MS Mincho" panose="02020609040205080304" pitchFamily="49" charset="-128"/>
            </a:endParaRPr>
          </a:p>
          <a:p>
            <a:pPr marL="114300" indent="0">
              <a:spcBef>
                <a:spcPts val="0"/>
              </a:spcBef>
              <a:buNone/>
            </a:pPr>
            <a:r>
              <a:rPr lang="en-US" b="1" dirty="0">
                <a:effectLst>
                  <a:glow rad="101600">
                    <a:schemeClr val="bg1">
                      <a:alpha val="60000"/>
                    </a:schemeClr>
                  </a:glow>
                </a:effectLst>
                <a:latin typeface="Times New Roman" panose="02020603050405020304" pitchFamily="18" charset="0"/>
                <a:ea typeface="MS Mincho" panose="02020609040205080304" pitchFamily="49" charset="-128"/>
              </a:rPr>
              <a:t> </a:t>
            </a:r>
            <a:endParaRPr lang="en-US" sz="1600" dirty="0">
              <a:effectLst>
                <a:glow rad="101600">
                  <a:schemeClr val="bg1">
                    <a:alpha val="60000"/>
                  </a:schemeClr>
                </a:glow>
              </a:effectLst>
              <a:latin typeface="Times New Roman" panose="02020603050405020304" pitchFamily="18" charset="0"/>
              <a:ea typeface="MS Mincho" panose="02020609040205080304" pitchFamily="49" charset="-128"/>
            </a:endParaRPr>
          </a:p>
          <a:p>
            <a:pPr marL="0" indent="0">
              <a:spcBef>
                <a:spcPts val="0"/>
              </a:spcBef>
              <a:buNone/>
            </a:pPr>
            <a:r>
              <a:rPr lang="en-US" b="1" dirty="0" smtClean="0">
                <a:effectLst>
                  <a:glow rad="101600">
                    <a:schemeClr val="bg1">
                      <a:alpha val="60000"/>
                    </a:schemeClr>
                  </a:glow>
                </a:effectLst>
                <a:latin typeface="Times New Roman" panose="02020603050405020304" pitchFamily="18" charset="0"/>
                <a:ea typeface="MS Mincho" panose="02020609040205080304" pitchFamily="49" charset="-128"/>
              </a:rPr>
              <a:t>b) Briefly </a:t>
            </a:r>
            <a:r>
              <a:rPr lang="en-US" b="1" dirty="0">
                <a:effectLst>
                  <a:glow rad="101600">
                    <a:schemeClr val="bg1">
                      <a:alpha val="60000"/>
                    </a:schemeClr>
                  </a:glow>
                </a:effectLst>
                <a:latin typeface="Times New Roman" panose="02020603050405020304" pitchFamily="18" charset="0"/>
                <a:ea typeface="MS Mincho" panose="02020609040205080304" pitchFamily="49" charset="-128"/>
              </a:rPr>
              <a:t>explain what powerful group in Spain, other than the monarchy, Columbus would be appealing to in the above passage.</a:t>
            </a:r>
            <a:endParaRPr lang="en-US" sz="1600" dirty="0">
              <a:effectLst>
                <a:glow rad="101600">
                  <a:schemeClr val="bg1">
                    <a:alpha val="60000"/>
                  </a:schemeClr>
                </a:glow>
              </a:effectLst>
              <a:latin typeface="Times New Roman" panose="02020603050405020304" pitchFamily="18" charset="0"/>
              <a:ea typeface="MS Mincho" panose="02020609040205080304" pitchFamily="49" charset="-128"/>
            </a:endParaRPr>
          </a:p>
          <a:p>
            <a:pPr marL="0" indent="0">
              <a:spcBef>
                <a:spcPts val="0"/>
              </a:spcBef>
              <a:buNone/>
            </a:pPr>
            <a:r>
              <a:rPr lang="en-US" b="1" dirty="0">
                <a:effectLst>
                  <a:glow rad="101600">
                    <a:schemeClr val="bg1">
                      <a:alpha val="60000"/>
                    </a:schemeClr>
                  </a:glow>
                </a:effectLst>
                <a:latin typeface="Times New Roman" panose="02020603050405020304" pitchFamily="18" charset="0"/>
                <a:ea typeface="MS Mincho" panose="02020609040205080304" pitchFamily="49" charset="-128"/>
              </a:rPr>
              <a:t> </a:t>
            </a:r>
            <a:endParaRPr lang="en-US" sz="1600" dirty="0">
              <a:effectLst>
                <a:glow rad="101600">
                  <a:schemeClr val="bg1">
                    <a:alpha val="60000"/>
                  </a:schemeClr>
                </a:glow>
              </a:effectLst>
              <a:latin typeface="Times New Roman" panose="02020603050405020304" pitchFamily="18" charset="0"/>
              <a:ea typeface="MS Mincho" panose="02020609040205080304" pitchFamily="49" charset="-128"/>
            </a:endParaRPr>
          </a:p>
          <a:p>
            <a:pPr marL="0" indent="0">
              <a:spcBef>
                <a:spcPts val="0"/>
              </a:spcBef>
              <a:buNone/>
            </a:pPr>
            <a:r>
              <a:rPr lang="en-US" b="1" dirty="0" smtClean="0">
                <a:effectLst>
                  <a:glow rad="101600">
                    <a:schemeClr val="bg1">
                      <a:alpha val="60000"/>
                    </a:schemeClr>
                  </a:glow>
                </a:effectLst>
                <a:latin typeface="Times New Roman" panose="02020603050405020304" pitchFamily="18" charset="0"/>
                <a:ea typeface="MS Mincho" panose="02020609040205080304" pitchFamily="49" charset="-128"/>
              </a:rPr>
              <a:t>c) Provide </a:t>
            </a:r>
            <a:r>
              <a:rPr lang="en-US" b="1" dirty="0">
                <a:effectLst>
                  <a:glow rad="101600">
                    <a:schemeClr val="bg1">
                      <a:alpha val="60000"/>
                    </a:schemeClr>
                  </a:glow>
                </a:effectLst>
                <a:latin typeface="Times New Roman" panose="02020603050405020304" pitchFamily="18" charset="0"/>
                <a:ea typeface="MS Mincho" panose="02020609040205080304" pitchFamily="49" charset="-128"/>
              </a:rPr>
              <a:t>an example of contact between Europeans and the first inhabitants of America that is not consistent with the above passage.</a:t>
            </a:r>
            <a:endParaRPr lang="en-US" sz="1600" dirty="0">
              <a:effectLst>
                <a:glow rad="101600">
                  <a:schemeClr val="bg1">
                    <a:alpha val="60000"/>
                  </a:schemeClr>
                </a:glow>
              </a:effectLst>
              <a:latin typeface="Times New Roman" panose="02020603050405020304" pitchFamily="18" charset="0"/>
              <a:ea typeface="MS Mincho" panose="02020609040205080304" pitchFamily="49" charset="-128"/>
            </a:endParaRPr>
          </a:p>
          <a:p>
            <a:pPr marL="0" indent="0">
              <a:buNone/>
            </a:pPr>
            <a:endParaRPr lang="en-US" dirty="0"/>
          </a:p>
        </p:txBody>
      </p:sp>
    </p:spTree>
    <p:extLst>
      <p:ext uri="{BB962C8B-B14F-4D97-AF65-F5344CB8AC3E}">
        <p14:creationId xmlns:p14="http://schemas.microsoft.com/office/powerpoint/2010/main" val="3315838662"/>
      </p:ext>
    </p:extLst>
  </p:cSld>
  <p:clrMapOvr>
    <a:masterClrMapping/>
  </p:clrMapOvr>
  <mc:AlternateContent xmlns:mc="http://schemas.openxmlformats.org/markup-compatibility/2006" xmlns:p14="http://schemas.microsoft.com/office/powerpoint/2010/main">
    <mc:Choice Requires="p14">
      <p:transition spd="slow" p14:dur="5000">
        <p14:honeycomb/>
      </p:transition>
    </mc:Choice>
    <mc:Fallback xmlns="">
      <p:transition spd="slow">
        <p:fade/>
      </p:transition>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 xmlns:thm15="http://schemas.microsoft.com/office/thememl/2012/main" name="Ion" id="{B8441ADB-2E43-4AF7-B97A-BD870242C6A8}" vid="{292E63A9-BB86-4E3D-B92A-7223C6510D2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04B73E74B78134F81EC4191B2B517E7" ma:contentTypeVersion="0" ma:contentTypeDescription="Create a new document." ma:contentTypeScope="" ma:versionID="823a6c5fef07621532574d9d78547cac">
  <xsd:schema xmlns:xsd="http://www.w3.org/2001/XMLSchema" xmlns:xs="http://www.w3.org/2001/XMLSchema" xmlns:p="http://schemas.microsoft.com/office/2006/metadata/properties" targetNamespace="http://schemas.microsoft.com/office/2006/metadata/properties" ma:root="true" ma:fieldsID="d57cd7209f4cf8ee5092f34d222e0afc">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7C2208D-2E32-4EC5-810E-70FD13E283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0CD0CD95-5F58-48DE-B083-F4A513297E98}">
  <ds:schemaRefs>
    <ds:schemaRef ds:uri="http://schemas.microsoft.com/sharepoint/v3/contenttype/forms"/>
  </ds:schemaRefs>
</ds:datastoreItem>
</file>

<file path=customXml/itemProps3.xml><?xml version="1.0" encoding="utf-8"?>
<ds:datastoreItem xmlns:ds="http://schemas.openxmlformats.org/officeDocument/2006/customXml" ds:itemID="{9C2C32C2-624F-41B7-9AE2-6DA8DB1DE9A7}">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Ion</Template>
  <TotalTime>1566</TotalTime>
  <Words>309</Words>
  <Application>Microsoft Macintosh PowerPoint</Application>
  <PresentationFormat>Custom</PresentationFormat>
  <Paragraphs>42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Ion</vt:lpstr>
      <vt:lpstr>PowerPoint Presentation</vt:lpstr>
      <vt:lpstr>PowerPoint Presentation</vt:lpstr>
      <vt:lpstr>PowerPoint Presentation</vt:lpstr>
      <vt:lpstr>PowerPoint Presentation</vt:lpstr>
      <vt:lpstr>Sample Response to yesterday’s questions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Raines, John</dc:creator>
  <cp:lastModifiedBy>Ramirez, Marcia P.</cp:lastModifiedBy>
  <cp:revision>9</cp:revision>
  <dcterms:created xsi:type="dcterms:W3CDTF">2014-09-03T23:48:31Z</dcterms:created>
  <dcterms:modified xsi:type="dcterms:W3CDTF">2014-09-24T18:03:49Z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0x010100104B73E74B78134F81EC4191B2B517E7</vt:lpwstr>
  </property>
</Properties>
</file>