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71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9C77E-ADD0-EE4E-9173-83184BBB13B4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8C9DB-B611-DF46-9B7A-6FC49B67F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7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1850’s saw the nation becoming more </a:t>
            </a:r>
            <a:endParaRPr lang="en-US" dirty="0" smtClean="0">
              <a:effectLst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more polarized.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C9DB-B611-DF46-9B7A-6FC49B67F1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81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C9DB-B611-DF46-9B7A-6FC49B67F1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41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C9DB-B611-DF46-9B7A-6FC49B67F1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91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C9DB-B611-DF46-9B7A-6FC49B67F1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84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EE61-4126-CF4A-BD15-2DDBE15F8F7B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3D383-5AAC-C348-81AE-9D184CE7F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9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EE61-4126-CF4A-BD15-2DDBE15F8F7B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3D383-5AAC-C348-81AE-9D184CE7F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76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EE61-4126-CF4A-BD15-2DDBE15F8F7B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3D383-5AAC-C348-81AE-9D184CE7F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7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EE61-4126-CF4A-BD15-2DDBE15F8F7B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3D383-5AAC-C348-81AE-9D184CE7F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67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EE61-4126-CF4A-BD15-2DDBE15F8F7B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3D383-5AAC-C348-81AE-9D184CE7F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7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EE61-4126-CF4A-BD15-2DDBE15F8F7B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3D383-5AAC-C348-81AE-9D184CE7F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EE61-4126-CF4A-BD15-2DDBE15F8F7B}" type="datetimeFigureOut">
              <a:rPr lang="en-US" smtClean="0"/>
              <a:t>12/8/15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3D383-5AAC-C348-81AE-9D184CE7F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1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EE61-4126-CF4A-BD15-2DDBE15F8F7B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3D383-5AAC-C348-81AE-9D184CE7F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22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EE61-4126-CF4A-BD15-2DDBE15F8F7B}" type="datetimeFigureOut">
              <a:rPr lang="en-US" smtClean="0"/>
              <a:t>12/8/15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3D383-5AAC-C348-81AE-9D184CE7F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5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EE61-4126-CF4A-BD15-2DDBE15F8F7B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3D383-5AAC-C348-81AE-9D184CE7F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6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EE61-4126-CF4A-BD15-2DDBE15F8F7B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3D383-5AAC-C348-81AE-9D184CE7F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AEE61-4126-CF4A-BD15-2DDBE15F8F7B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3D383-5AAC-C348-81AE-9D184CE7F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1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Road to Civil War</a:t>
            </a:r>
            <a:br>
              <a:rPr lang="en-US" dirty="0" smtClean="0"/>
            </a:br>
            <a:r>
              <a:rPr lang="en-US" dirty="0" smtClean="0"/>
              <a:t>Part 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Henretta</a:t>
            </a:r>
            <a:r>
              <a:rPr lang="en-US" dirty="0" smtClean="0"/>
              <a:t> Chapter 13 (pages 428-440)</a:t>
            </a:r>
          </a:p>
          <a:p>
            <a:r>
              <a:rPr lang="en-US" dirty="0" smtClean="0"/>
              <a:t>Pageant Chapter 19</a:t>
            </a:r>
          </a:p>
          <a:p>
            <a:r>
              <a:rPr lang="en-US" dirty="0" smtClean="0"/>
              <a:t>AMSCO Ch. 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104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425"/>
            <a:ext cx="8229600" cy="1143000"/>
          </a:xfrm>
        </p:spPr>
        <p:txBody>
          <a:bodyPr/>
          <a:lstStyle/>
          <a:p>
            <a:r>
              <a:rPr lang="en-US" dirty="0" smtClean="0"/>
              <a:t>Northern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4037"/>
            <a:ext cx="9144000" cy="5803963"/>
          </a:xfrm>
        </p:spPr>
        <p:txBody>
          <a:bodyPr>
            <a:normAutofit/>
          </a:bodyPr>
          <a:lstStyle/>
          <a:p>
            <a:r>
              <a:rPr lang="en-US" b="1" dirty="0" smtClean="0"/>
              <a:t>Moderate northerners are suddenly </a:t>
            </a:r>
            <a:r>
              <a:rPr lang="en-US" b="1" dirty="0">
                <a:solidFill>
                  <a:srgbClr val="FF0000"/>
                </a:solidFill>
              </a:rPr>
              <a:t>sympathetic to the abolitionist movement </a:t>
            </a:r>
            <a:endParaRPr lang="en-US" dirty="0" smtClean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r>
              <a:rPr lang="en-US" b="1" dirty="0"/>
              <a:t>•</a:t>
            </a:r>
            <a:r>
              <a:rPr lang="en-US" dirty="0"/>
              <a:t> </a:t>
            </a:r>
            <a:r>
              <a:rPr lang="en-US" b="1" dirty="0" smtClean="0"/>
              <a:t>Growth in the abolitionist </a:t>
            </a:r>
            <a:r>
              <a:rPr lang="en-US" b="1" dirty="0"/>
              <a:t>movement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b="1" dirty="0"/>
              <a:t>–</a:t>
            </a:r>
            <a:r>
              <a:rPr lang="en-US" dirty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Underground </a:t>
            </a:r>
            <a:r>
              <a:rPr lang="en-US" b="1" dirty="0" err="1" smtClean="0">
                <a:solidFill>
                  <a:srgbClr val="FF0000"/>
                </a:solidFill>
              </a:rPr>
              <a:t>Railroad:helped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/>
              <a:t>escaped slaves reach the north or to Canada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b="1" dirty="0"/>
              <a:t>•</a:t>
            </a:r>
            <a:r>
              <a:rPr lang="en-US" dirty="0"/>
              <a:t>  </a:t>
            </a:r>
            <a:r>
              <a:rPr lang="en-US" b="1" dirty="0" smtClean="0">
                <a:solidFill>
                  <a:srgbClr val="FF0000"/>
                </a:solidFill>
              </a:rPr>
              <a:t>Personal Liberty laws: </a:t>
            </a:r>
            <a:r>
              <a:rPr lang="en-US" b="1" dirty="0" smtClean="0"/>
              <a:t>Did not allow use of local jails for </a:t>
            </a:r>
            <a:r>
              <a:rPr lang="en-US" b="1" dirty="0"/>
              <a:t>housing fugitive slave </a:t>
            </a:r>
            <a:r>
              <a:rPr lang="en-US" b="1" dirty="0" smtClean="0"/>
              <a:t>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/>
              <a:t>•  </a:t>
            </a:r>
            <a:r>
              <a:rPr lang="en-US" b="1" dirty="0">
                <a:solidFill>
                  <a:srgbClr val="FF0000"/>
                </a:solidFill>
              </a:rPr>
              <a:t>Vigilance Committees: </a:t>
            </a:r>
            <a:r>
              <a:rPr lang="en-US" b="1" dirty="0"/>
              <a:t>goal to protect fugitive slaves from the slave catchers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/>
              <a:t>•  </a:t>
            </a:r>
            <a:r>
              <a:rPr lang="en-US" b="1" dirty="0" smtClean="0">
                <a:solidFill>
                  <a:srgbClr val="FF0000"/>
                </a:solidFill>
              </a:rPr>
              <a:t>Anthony Burns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b="1" dirty="0" smtClean="0"/>
              <a:t>1853 escaped from </a:t>
            </a:r>
            <a:r>
              <a:rPr lang="en-US" b="1" dirty="0"/>
              <a:t>slavery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973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Whigs divided over slavery issue</a:t>
            </a:r>
            <a:endParaRPr lang="en-US" dirty="0"/>
          </a:p>
        </p:txBody>
      </p:sp>
      <p:pic>
        <p:nvPicPr>
          <p:cNvPr id="4" name="Content Placeholder 3" descr="Screen Shot 2015-12-08 at 8.00.38 A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2" t="47675" r="34116" b="6508"/>
          <a:stretch/>
        </p:blipFill>
        <p:spPr>
          <a:xfrm>
            <a:off x="860370" y="1127988"/>
            <a:ext cx="7272181" cy="5730012"/>
          </a:xfrm>
        </p:spPr>
      </p:pic>
    </p:spTree>
    <p:extLst>
      <p:ext uri="{BB962C8B-B14F-4D97-AF65-F5344CB8AC3E}">
        <p14:creationId xmlns:p14="http://schemas.microsoft.com/office/powerpoint/2010/main" val="987392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expansion Challenged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4037"/>
            <a:ext cx="9144000" cy="5540453"/>
          </a:xfrm>
        </p:spPr>
        <p:txBody>
          <a:bodyPr>
            <a:normAutofit/>
          </a:bodyPr>
          <a:lstStyle/>
          <a:p>
            <a:r>
              <a:rPr lang="en-US" b="1" dirty="0" smtClean="0"/>
              <a:t>Debate over slavery slowed </a:t>
            </a:r>
            <a:r>
              <a:rPr lang="en-US" b="1" dirty="0"/>
              <a:t>any attempts at national expansion </a:t>
            </a:r>
            <a:r>
              <a:rPr lang="en-US" b="1" dirty="0">
                <a:solidFill>
                  <a:srgbClr val="FF0000"/>
                </a:solidFill>
              </a:rPr>
              <a:t>(Manifest Destiny) </a:t>
            </a:r>
            <a:endParaRPr lang="en-US" dirty="0" smtClean="0">
              <a:solidFill>
                <a:srgbClr val="FF0000"/>
              </a:solidFill>
              <a:effectLst/>
            </a:endParaRPr>
          </a:p>
          <a:p>
            <a:r>
              <a:rPr lang="en-US" dirty="0"/>
              <a:t> </a:t>
            </a:r>
            <a:r>
              <a:rPr lang="en-US" b="1" dirty="0" smtClean="0">
                <a:solidFill>
                  <a:srgbClr val="FF0000"/>
                </a:solidFill>
              </a:rPr>
              <a:t>Free Soil supporters </a:t>
            </a:r>
            <a:r>
              <a:rPr lang="en-US" b="1" dirty="0" smtClean="0"/>
              <a:t>had </a:t>
            </a:r>
            <a:r>
              <a:rPr lang="en-US" b="1" dirty="0"/>
              <a:t>suspicion of any expansion attempts under </a:t>
            </a:r>
            <a:r>
              <a:rPr lang="en-US" b="1" dirty="0">
                <a:solidFill>
                  <a:srgbClr val="FF0000"/>
                </a:solidFill>
              </a:rPr>
              <a:t>President Pierce </a:t>
            </a:r>
            <a:endParaRPr lang="en-US" dirty="0" smtClean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r>
              <a:rPr lang="en-US" b="1" dirty="0"/>
              <a:t>•</a:t>
            </a:r>
            <a:r>
              <a:rPr lang="en-US" dirty="0"/>
              <a:t>  </a:t>
            </a:r>
            <a:r>
              <a:rPr lang="en-US" b="1" dirty="0" smtClean="0">
                <a:solidFill>
                  <a:srgbClr val="FF0000"/>
                </a:solidFill>
              </a:rPr>
              <a:t>Ostend Manifesto</a:t>
            </a:r>
            <a:r>
              <a:rPr lang="en-US" b="1" dirty="0" smtClean="0"/>
              <a:t>: </a:t>
            </a:r>
            <a:r>
              <a:rPr lang="en-US" b="1" dirty="0" err="1" smtClean="0"/>
              <a:t>planforthe</a:t>
            </a:r>
            <a:r>
              <a:rPr lang="en-US" b="1" dirty="0" smtClean="0"/>
              <a:t> </a:t>
            </a:r>
            <a:r>
              <a:rPr lang="en-US" b="1" dirty="0"/>
              <a:t>U.S. to buy Cuba from Spain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b="1" dirty="0"/>
              <a:t>•</a:t>
            </a:r>
            <a:r>
              <a:rPr lang="en-US" dirty="0"/>
              <a:t>  </a:t>
            </a:r>
            <a:r>
              <a:rPr lang="en-US" b="1" dirty="0" smtClean="0"/>
              <a:t>Free </a:t>
            </a:r>
            <a:r>
              <a:rPr lang="en-US" b="1" dirty="0" err="1" smtClean="0"/>
              <a:t>Soilers</a:t>
            </a:r>
            <a:r>
              <a:rPr lang="en-US" b="1" dirty="0" smtClean="0"/>
              <a:t> denounced this </a:t>
            </a:r>
            <a:r>
              <a:rPr lang="en-US" b="1" dirty="0"/>
              <a:t>plan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b="1" dirty="0"/>
              <a:t>•</a:t>
            </a:r>
            <a:r>
              <a:rPr lang="en-US" dirty="0"/>
              <a:t>  </a:t>
            </a:r>
            <a:r>
              <a:rPr lang="en-US" b="1" dirty="0" smtClean="0"/>
              <a:t>Northerners increasingly fear </a:t>
            </a:r>
            <a:r>
              <a:rPr lang="en-US" b="1" dirty="0"/>
              <a:t>that the south was attempting to create a slave empire or </a:t>
            </a:r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en-US" b="1" dirty="0" err="1">
                <a:solidFill>
                  <a:srgbClr val="FF0000"/>
                </a:solidFill>
              </a:rPr>
              <a:t>slaveocracy</a:t>
            </a:r>
            <a:r>
              <a:rPr lang="en-US" dirty="0">
                <a:solidFill>
                  <a:srgbClr val="FF0000"/>
                </a:solidFill>
              </a:rPr>
              <a:t>” </a:t>
            </a:r>
            <a:endParaRPr lang="en-US" dirty="0" smtClean="0">
              <a:solidFill>
                <a:srgbClr val="FF000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27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Shot 2015-12-08 at 7.59.20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2" t="54464" r="57265" b="24571"/>
          <a:stretch/>
        </p:blipFill>
        <p:spPr>
          <a:xfrm>
            <a:off x="1044736" y="759745"/>
            <a:ext cx="6432296" cy="5526858"/>
          </a:xfrm>
        </p:spPr>
      </p:pic>
    </p:spTree>
    <p:extLst>
      <p:ext uri="{BB962C8B-B14F-4D97-AF65-F5344CB8AC3E}">
        <p14:creationId xmlns:p14="http://schemas.microsoft.com/office/powerpoint/2010/main" val="3059657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5-12-08 at 7.49.10 A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 t="41409" r="58759" b="13582"/>
          <a:stretch/>
        </p:blipFill>
        <p:spPr>
          <a:xfrm>
            <a:off x="211379" y="274638"/>
            <a:ext cx="8686800" cy="6014849"/>
          </a:xfrm>
        </p:spPr>
      </p:pic>
    </p:spTree>
    <p:extLst>
      <p:ext uri="{BB962C8B-B14F-4D97-AF65-F5344CB8AC3E}">
        <p14:creationId xmlns:p14="http://schemas.microsoft.com/office/powerpoint/2010/main" val="1727128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Kansas-Nebraska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7268"/>
            <a:ext cx="8686800" cy="5510984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Stephen Douglas </a:t>
            </a:r>
            <a:r>
              <a:rPr lang="en-US" b="1" dirty="0"/>
              <a:t>wants to secure a </a:t>
            </a:r>
            <a:r>
              <a:rPr lang="en-US" b="1" dirty="0">
                <a:solidFill>
                  <a:srgbClr val="FF0000"/>
                </a:solidFill>
              </a:rPr>
              <a:t>RR route </a:t>
            </a:r>
            <a:r>
              <a:rPr lang="en-US" b="1" dirty="0"/>
              <a:t>and encourage </a:t>
            </a:r>
            <a:r>
              <a:rPr lang="en-US" b="1" dirty="0">
                <a:solidFill>
                  <a:srgbClr val="FF0000"/>
                </a:solidFill>
              </a:rPr>
              <a:t>western settlement </a:t>
            </a:r>
            <a:endParaRPr lang="en-US" dirty="0" smtClean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r>
              <a:rPr lang="en-US" b="1" dirty="0"/>
              <a:t>•</a:t>
            </a:r>
            <a:r>
              <a:rPr lang="en-US" dirty="0"/>
              <a:t>  </a:t>
            </a:r>
            <a:r>
              <a:rPr lang="en-US" b="1" dirty="0"/>
              <a:t>To win southern approval: Set up two territories 1) Kansas 2) Nebraska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b="1" dirty="0"/>
              <a:t>•</a:t>
            </a:r>
            <a:r>
              <a:rPr lang="en-US" dirty="0"/>
              <a:t>  </a:t>
            </a:r>
            <a:r>
              <a:rPr lang="en-US" b="1" dirty="0"/>
              <a:t>Slavery would be decided by </a:t>
            </a:r>
            <a:r>
              <a:rPr lang="en-US" b="1" dirty="0">
                <a:solidFill>
                  <a:srgbClr val="FF0000"/>
                </a:solidFill>
              </a:rPr>
              <a:t>popular sovereignty </a:t>
            </a:r>
            <a:endParaRPr lang="en-US" dirty="0" smtClean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r>
              <a:rPr lang="en-US" b="1" dirty="0"/>
              <a:t>•</a:t>
            </a:r>
            <a:r>
              <a:rPr lang="en-US" dirty="0"/>
              <a:t>  </a:t>
            </a:r>
            <a:r>
              <a:rPr lang="en-US" b="1" dirty="0">
                <a:solidFill>
                  <a:srgbClr val="FF0000"/>
                </a:solidFill>
              </a:rPr>
              <a:t>Repeal’s</a:t>
            </a:r>
            <a:r>
              <a:rPr lang="en-US" b="1" dirty="0"/>
              <a:t> the Missouri Compromise of 1820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b="1" dirty="0" smtClean="0"/>
              <a:t>		•</a:t>
            </a:r>
            <a:r>
              <a:rPr lang="en-US" dirty="0" smtClean="0"/>
              <a:t> </a:t>
            </a:r>
            <a:r>
              <a:rPr lang="en-US" b="1" dirty="0"/>
              <a:t>Slavery can go north of 36°30′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b="1" dirty="0"/>
              <a:t>•</a:t>
            </a:r>
            <a:r>
              <a:rPr lang="en-US" dirty="0"/>
              <a:t> </a:t>
            </a:r>
            <a:r>
              <a:rPr lang="en-US" b="1" dirty="0"/>
              <a:t>Huge </a:t>
            </a:r>
            <a:r>
              <a:rPr lang="en-US" b="1" dirty="0">
                <a:solidFill>
                  <a:srgbClr val="FF0000"/>
                </a:solidFill>
              </a:rPr>
              <a:t>opposition in the north </a:t>
            </a:r>
            <a:r>
              <a:rPr lang="en-US" b="1" dirty="0"/>
              <a:t>– </a:t>
            </a:r>
            <a:r>
              <a:rPr lang="en-US" b="1" dirty="0">
                <a:solidFill>
                  <a:srgbClr val="FF0000"/>
                </a:solidFill>
              </a:rPr>
              <a:t>Republican party formed </a:t>
            </a:r>
            <a:endParaRPr lang="en-US" dirty="0" smtClean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r>
              <a:rPr lang="en-US" b="1" dirty="0"/>
              <a:t>•</a:t>
            </a:r>
            <a:r>
              <a:rPr lang="en-US" dirty="0"/>
              <a:t> </a:t>
            </a:r>
            <a:r>
              <a:rPr lang="en-US" b="1" dirty="0"/>
              <a:t>Gave south an opportunity to expand slavery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154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12-08 at 7.56.53 A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9" t="55749" r="61830" b="6390"/>
          <a:stretch/>
        </p:blipFill>
        <p:spPr>
          <a:xfrm>
            <a:off x="1454437" y="274638"/>
            <a:ext cx="6268416" cy="6583362"/>
          </a:xfrm>
        </p:spPr>
      </p:pic>
    </p:spTree>
    <p:extLst>
      <p:ext uri="{BB962C8B-B14F-4D97-AF65-F5344CB8AC3E}">
        <p14:creationId xmlns:p14="http://schemas.microsoft.com/office/powerpoint/2010/main" val="492346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Soil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5117"/>
            <a:ext cx="9144000" cy="572288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Following the Mexican American War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issue of slavery in the territories </a:t>
            </a:r>
            <a:r>
              <a:rPr lang="en-US" b="1" dirty="0"/>
              <a:t>becomes the key cause of sectional tension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b="1" dirty="0" smtClean="0">
                <a:solidFill>
                  <a:srgbClr val="FF0000"/>
                </a:solidFill>
              </a:rPr>
              <a:t>Free Soil Party </a:t>
            </a:r>
            <a:r>
              <a:rPr lang="en-US" b="1" dirty="0" smtClean="0"/>
              <a:t>formed in 1848</a:t>
            </a:r>
            <a:r>
              <a:rPr lang="en-US" b="1" dirty="0"/>
              <a:t>:“free soil, free labor, and free men”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b="1" dirty="0"/>
              <a:t>Wanted no slavery in new land to the west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b="1" dirty="0"/>
              <a:t>Keep West an opportunity for whites only </a:t>
            </a:r>
            <a:r>
              <a:rPr lang="en-US" dirty="0"/>
              <a:t>– </a:t>
            </a:r>
            <a:r>
              <a:rPr lang="en-US" b="1" dirty="0"/>
              <a:t>Not against slavery in the south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b="1" dirty="0"/>
              <a:t>Many southerners saw any attempt to restrict the expansion of slavery as a </a:t>
            </a:r>
            <a:r>
              <a:rPr lang="en-US" b="1" dirty="0">
                <a:solidFill>
                  <a:srgbClr val="FF0000"/>
                </a:solidFill>
              </a:rPr>
              <a:t>violation of their constitutional rights. </a:t>
            </a:r>
            <a:endParaRPr lang="en-US" dirty="0" smtClean="0">
              <a:solidFill>
                <a:srgbClr val="FF000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918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Presidential Candidates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8091"/>
            <a:ext cx="9144000" cy="574990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•</a:t>
            </a:r>
            <a:r>
              <a:rPr lang="en-US" dirty="0"/>
              <a:t> </a:t>
            </a:r>
            <a:r>
              <a:rPr lang="en-US" b="1" dirty="0"/>
              <a:t>Whigs took no position on slavery in the election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•</a:t>
            </a:r>
            <a:r>
              <a:rPr lang="en-US" dirty="0" smtClean="0"/>
              <a:t> </a:t>
            </a:r>
            <a:r>
              <a:rPr lang="en-US" b="1" dirty="0"/>
              <a:t>Cass supports </a:t>
            </a:r>
            <a:r>
              <a:rPr lang="en-US" b="1" dirty="0">
                <a:solidFill>
                  <a:srgbClr val="FF0000"/>
                </a:solidFill>
              </a:rPr>
              <a:t>popular sovereignty: </a:t>
            </a:r>
            <a:endParaRPr lang="en-US" dirty="0" smtClean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r>
              <a:rPr lang="en-US" b="1" dirty="0" smtClean="0"/>
              <a:t>	•</a:t>
            </a:r>
            <a:r>
              <a:rPr lang="en-US" dirty="0" smtClean="0"/>
              <a:t> </a:t>
            </a:r>
            <a:r>
              <a:rPr lang="en-US" b="1" dirty="0"/>
              <a:t>People in the </a:t>
            </a:r>
            <a:r>
              <a:rPr lang="en-US" b="1" dirty="0">
                <a:solidFill>
                  <a:srgbClr val="FF0000"/>
                </a:solidFill>
              </a:rPr>
              <a:t>territory should decide </a:t>
            </a:r>
            <a:r>
              <a:rPr lang="en-US" b="1" dirty="0"/>
              <a:t>whether or </a:t>
            </a:r>
            <a:r>
              <a:rPr lang="en-US" b="1" dirty="0" smtClean="0"/>
              <a:t>	not </a:t>
            </a:r>
            <a:r>
              <a:rPr lang="en-US" b="1" dirty="0"/>
              <a:t>to allow slavery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b="1" dirty="0"/>
              <a:t>•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Free Soil Party </a:t>
            </a:r>
            <a:r>
              <a:rPr lang="en-US" b="1" dirty="0"/>
              <a:t>opposed extension of slavery in the territories (Wilmot proviso position)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301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 Gold Rush, 1849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87" y="1189170"/>
            <a:ext cx="8674470" cy="5668830"/>
          </a:xfrm>
        </p:spPr>
        <p:txBody>
          <a:bodyPr/>
          <a:lstStyle/>
          <a:p>
            <a:r>
              <a:rPr lang="en-US" sz="4800" dirty="0" smtClean="0"/>
              <a:t>Sectional tension between the North and South.</a:t>
            </a:r>
          </a:p>
          <a:p>
            <a:endParaRPr lang="en-US" dirty="0"/>
          </a:p>
          <a:p>
            <a:r>
              <a:rPr lang="en-US" dirty="0" smtClean="0"/>
              <a:t>California creates a constitution </a:t>
            </a:r>
            <a:r>
              <a:rPr lang="en-US" u="sng" dirty="0" smtClean="0">
                <a:solidFill>
                  <a:srgbClr val="FF0000"/>
                </a:solidFill>
              </a:rPr>
              <a:t>banning slavery </a:t>
            </a:r>
            <a:r>
              <a:rPr lang="en-US" dirty="0" smtClean="0"/>
              <a:t>and asks Congress for admission as </a:t>
            </a:r>
            <a:r>
              <a:rPr lang="en-US" u="sng" dirty="0" smtClean="0">
                <a:solidFill>
                  <a:srgbClr val="FF0000"/>
                </a:solidFill>
              </a:rPr>
              <a:t>free state.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27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Crisis Over Mexican 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9170"/>
            <a:ext cx="9144000" cy="5668830"/>
          </a:xfrm>
        </p:spPr>
        <p:txBody>
          <a:bodyPr/>
          <a:lstStyle/>
          <a:p>
            <a:r>
              <a:rPr lang="en-US" b="1" dirty="0"/>
              <a:t>Until California tried to become a free state,</a:t>
            </a:r>
            <a:r>
              <a:rPr lang="en-US" b="1" dirty="0">
                <a:solidFill>
                  <a:srgbClr val="FF0000"/>
                </a:solidFill>
              </a:rPr>
              <a:t> equal balance of power </a:t>
            </a:r>
            <a:r>
              <a:rPr lang="en-US" b="1" dirty="0"/>
              <a:t>in the Senate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b="1" dirty="0"/>
              <a:t>15 free states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– </a:t>
            </a:r>
            <a:r>
              <a:rPr lang="en-US" b="1" dirty="0"/>
              <a:t>15 slave state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b="1" dirty="0" smtClean="0"/>
              <a:t>Southerners increasingly </a:t>
            </a:r>
            <a:r>
              <a:rPr lang="en-US" b="1" dirty="0"/>
              <a:t>defensive over the institution of slavery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b="1" dirty="0"/>
              <a:t>Tallmadge Amendment (1819)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b="1" dirty="0"/>
              <a:t>Wilmot Proviso (1846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dirty="0"/>
              <a:t>– </a:t>
            </a:r>
            <a:r>
              <a:rPr lang="en-US" b="1" dirty="0"/>
              <a:t>Underground Railroad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851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Threats of </a:t>
            </a:r>
            <a:r>
              <a:rPr lang="en-US" dirty="0" err="1" smtClean="0"/>
              <a:t>Secession..And</a:t>
            </a:r>
            <a:r>
              <a:rPr lang="en-US" dirty="0" smtClean="0"/>
              <a:t> then Compromise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b="1" dirty="0"/>
              <a:t>Radical southerners </a:t>
            </a:r>
            <a:r>
              <a:rPr lang="en-US" b="1" dirty="0">
                <a:solidFill>
                  <a:srgbClr val="FF0000"/>
                </a:solidFill>
              </a:rPr>
              <a:t>“Fire- eaters” </a:t>
            </a:r>
            <a:r>
              <a:rPr lang="en-US" b="1" dirty="0"/>
              <a:t>talk openly of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b="1" dirty="0"/>
              <a:t>secession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/>
              <a:t>•  </a:t>
            </a:r>
            <a:r>
              <a:rPr lang="en-US" b="1" dirty="0"/>
              <a:t>Could there be another compromise?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b="1" dirty="0">
                <a:solidFill>
                  <a:srgbClr val="FF0000"/>
                </a:solidFill>
              </a:rPr>
              <a:t>Missouri Compromise </a:t>
            </a:r>
            <a:r>
              <a:rPr lang="en-US" b="1" dirty="0"/>
              <a:t>(1820)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– </a:t>
            </a:r>
            <a:r>
              <a:rPr lang="en-US" b="1" dirty="0">
                <a:solidFill>
                  <a:srgbClr val="FF0000"/>
                </a:solidFill>
              </a:rPr>
              <a:t>Nullification crisis </a:t>
            </a:r>
            <a:r>
              <a:rPr lang="en-US" b="1" dirty="0" smtClean="0"/>
              <a:t>(</a:t>
            </a:r>
            <a:r>
              <a:rPr lang="en-US" b="1" dirty="0"/>
              <a:t>1828-1833)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/>
              <a:t>	• </a:t>
            </a:r>
            <a:r>
              <a:rPr lang="en-US" b="1" dirty="0"/>
              <a:t>Force Bill and Compromise Tariff of 1833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/>
              <a:t>•  </a:t>
            </a:r>
            <a:r>
              <a:rPr lang="en-US" b="1" dirty="0">
                <a:solidFill>
                  <a:srgbClr val="FF0000"/>
                </a:solidFill>
              </a:rPr>
              <a:t>Henry Clay </a:t>
            </a:r>
            <a:r>
              <a:rPr lang="en-US" b="1" dirty="0"/>
              <a:t>and </a:t>
            </a:r>
            <a:r>
              <a:rPr lang="en-US" b="1" dirty="0">
                <a:solidFill>
                  <a:srgbClr val="FF0000"/>
                </a:solidFill>
              </a:rPr>
              <a:t>Stephen Douglas </a:t>
            </a:r>
            <a:r>
              <a:rPr lang="en-US" b="1" dirty="0"/>
              <a:t>favor compromise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17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Compromise of 1850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2144"/>
            <a:ext cx="9144000" cy="5695856"/>
          </a:xfrm>
        </p:spPr>
        <p:txBody>
          <a:bodyPr/>
          <a:lstStyle/>
          <a:p>
            <a:r>
              <a:rPr lang="en-US" b="1" u="sng" dirty="0"/>
              <a:t>CA </a:t>
            </a:r>
            <a:r>
              <a:rPr lang="en-US" b="1" dirty="0"/>
              <a:t>admitted as free state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/>
              <a:t>•  </a:t>
            </a:r>
            <a:r>
              <a:rPr lang="en-US" b="1" dirty="0"/>
              <a:t>Mexican Cession land Utah and New Mexico setup as territories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/>
              <a:t>	– </a:t>
            </a:r>
            <a:r>
              <a:rPr lang="en-US" b="1" dirty="0"/>
              <a:t>Slavery determined by Popular sovereignty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/>
              <a:t>•  </a:t>
            </a:r>
            <a:r>
              <a:rPr lang="en-US" b="1" u="sng" dirty="0"/>
              <a:t>Ban slave trade </a:t>
            </a:r>
            <a:r>
              <a:rPr lang="en-US" b="1" dirty="0"/>
              <a:t>in Washington D.C.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/>
              <a:t>•  </a:t>
            </a:r>
            <a:r>
              <a:rPr lang="en-US" b="1" u="sng" dirty="0">
                <a:solidFill>
                  <a:srgbClr val="FF0000"/>
                </a:solidFill>
              </a:rPr>
              <a:t>New Fugitive Slave </a:t>
            </a:r>
            <a:r>
              <a:rPr lang="en-US" b="1" dirty="0"/>
              <a:t>Law for the South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/>
              <a:t>•  </a:t>
            </a:r>
            <a:r>
              <a:rPr lang="en-US" b="1" dirty="0"/>
              <a:t>Settled </a:t>
            </a:r>
            <a:r>
              <a:rPr lang="en-US" b="1" u="sng" dirty="0"/>
              <a:t>border dispute </a:t>
            </a:r>
            <a:r>
              <a:rPr lang="en-US" b="1" dirty="0"/>
              <a:t>between NM and TX in NM favor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3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623" b="6623"/>
          <a:stretch>
            <a:fillRect/>
          </a:stretch>
        </p:blipFill>
        <p:spPr>
          <a:xfrm>
            <a:off x="457200" y="942400"/>
            <a:ext cx="8474268" cy="5183764"/>
          </a:xfrm>
        </p:spPr>
      </p:pic>
    </p:spTree>
    <p:extLst>
      <p:ext uri="{BB962C8B-B14F-4D97-AF65-F5344CB8AC3E}">
        <p14:creationId xmlns:p14="http://schemas.microsoft.com/office/powerpoint/2010/main" val="2996743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Fugitive Slave Act of 1850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2144"/>
            <a:ext cx="9144000" cy="569585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Huge increase in </a:t>
            </a:r>
            <a:r>
              <a:rPr lang="en-US" b="1" dirty="0">
                <a:solidFill>
                  <a:srgbClr val="FF0000"/>
                </a:solidFill>
              </a:rPr>
              <a:t>sectional tension </a:t>
            </a:r>
            <a:r>
              <a:rPr lang="en-US" b="1" dirty="0"/>
              <a:t>in the 1850s as a result of the Fugitive Slave Act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err="1" smtClean="0">
                <a:effectLst/>
                <a:latin typeface="Wingdings"/>
              </a:rPr>
              <a:t>Ø</a:t>
            </a:r>
            <a:r>
              <a:rPr lang="en-US" dirty="0" smtClean="0">
                <a:effectLst/>
                <a:latin typeface="Wingdings"/>
              </a:rPr>
              <a:t></a:t>
            </a:r>
            <a:r>
              <a:rPr lang="en-US" dirty="0"/>
              <a:t> </a:t>
            </a:r>
            <a:r>
              <a:rPr lang="en-US" b="1" dirty="0"/>
              <a:t>Fugitive Slave Act turned the north into a </a:t>
            </a:r>
            <a:r>
              <a:rPr lang="en-US" b="1" dirty="0">
                <a:solidFill>
                  <a:srgbClr val="FF0000"/>
                </a:solidFill>
              </a:rPr>
              <a:t>hunting ground for fugitive slaves </a:t>
            </a:r>
            <a:endParaRPr lang="en-US" dirty="0" smtClean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r>
              <a:rPr lang="en-US" dirty="0" err="1" smtClean="0">
                <a:effectLst/>
                <a:latin typeface="Wingdings"/>
              </a:rPr>
              <a:t>Ø</a:t>
            </a:r>
            <a:r>
              <a:rPr lang="en-US" dirty="0" smtClean="0">
                <a:effectLst/>
                <a:latin typeface="Wingdings"/>
              </a:rPr>
              <a:t></a:t>
            </a:r>
            <a:r>
              <a:rPr lang="en-US" dirty="0"/>
              <a:t> </a:t>
            </a:r>
            <a:r>
              <a:rPr lang="en-US" b="1" dirty="0"/>
              <a:t>Northerners who assisted runaways could be arrested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err="1" smtClean="0">
                <a:effectLst/>
                <a:latin typeface="Wingdings"/>
              </a:rPr>
              <a:t>Ø</a:t>
            </a:r>
            <a:r>
              <a:rPr lang="en-US" dirty="0" smtClean="0">
                <a:effectLst/>
                <a:latin typeface="Wingdings"/>
              </a:rPr>
              <a:t></a:t>
            </a:r>
            <a:r>
              <a:rPr lang="en-US" dirty="0"/>
              <a:t> </a:t>
            </a:r>
            <a:r>
              <a:rPr lang="en-US" b="1" dirty="0"/>
              <a:t>Slaves could not testify in court, denied a jury trial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913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375</Words>
  <Application>Microsoft Macintosh PowerPoint</Application>
  <PresentationFormat>On-screen Show (4:3)</PresentationFormat>
  <Paragraphs>75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Road to Civil War Part One</vt:lpstr>
      <vt:lpstr>Free Soil Movement</vt:lpstr>
      <vt:lpstr>Presidential Candidates</vt:lpstr>
      <vt:lpstr>California Gold Rush, 1849</vt:lpstr>
      <vt:lpstr>Crisis Over Mexican Cession</vt:lpstr>
      <vt:lpstr>Threats of Secession..And then Compromise</vt:lpstr>
      <vt:lpstr>Compromise of 1850</vt:lpstr>
      <vt:lpstr>PowerPoint Presentation</vt:lpstr>
      <vt:lpstr>Fugitive Slave Act of 1850</vt:lpstr>
      <vt:lpstr>Northern Resistance</vt:lpstr>
      <vt:lpstr>Whigs divided over slavery issue</vt:lpstr>
      <vt:lpstr>National expansion Challenged</vt:lpstr>
      <vt:lpstr>PowerPoint Presentation</vt:lpstr>
      <vt:lpstr>PowerPoint Presentation</vt:lpstr>
      <vt:lpstr>Kansas-Nebraska Act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to Civil War</dc:title>
  <dc:creator>Ramirez, Marcia P.</dc:creator>
  <cp:lastModifiedBy>Ramirez, Marcia P.</cp:lastModifiedBy>
  <cp:revision>7</cp:revision>
  <dcterms:created xsi:type="dcterms:W3CDTF">2015-12-08T15:20:35Z</dcterms:created>
  <dcterms:modified xsi:type="dcterms:W3CDTF">2015-12-08T16:36:37Z</dcterms:modified>
</cp:coreProperties>
</file>