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4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7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8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7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8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04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8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7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0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74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2E02D-6923-C74C-87C0-E67BD964E510}" type="datetimeFigureOut">
              <a:rPr lang="en-US" smtClean="0"/>
              <a:t>12/16/15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5AEE-DD0B-924E-9AA9-FF65C87B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8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Road to Civil War Part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This is still  19&amp;20 </a:t>
            </a:r>
          </a:p>
          <a:p>
            <a:r>
              <a:rPr lang="en-US" dirty="0" err="1" smtClean="0"/>
              <a:t>Henretta</a:t>
            </a:r>
            <a:r>
              <a:rPr lang="en-US" dirty="0" smtClean="0"/>
              <a:t> 13B</a:t>
            </a:r>
          </a:p>
          <a:p>
            <a:r>
              <a:rPr lang="en-US" dirty="0" smtClean="0"/>
              <a:t>AMSCO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2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 SCOTT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203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Dred Scott </a:t>
            </a:r>
            <a:r>
              <a:rPr lang="en-US" b="1" dirty="0"/>
              <a:t>was a slave who </a:t>
            </a:r>
            <a:r>
              <a:rPr lang="en-US" b="1" dirty="0">
                <a:solidFill>
                  <a:srgbClr val="FF0000"/>
                </a:solidFill>
              </a:rPr>
              <a:t>sued for his freedom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Dred Scott case goes to </a:t>
            </a:r>
            <a:r>
              <a:rPr lang="en-US" b="1" dirty="0">
                <a:solidFill>
                  <a:srgbClr val="FF0000"/>
                </a:solidFill>
              </a:rPr>
              <a:t>Supreme Court in 1857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Roger Taney </a:t>
            </a:r>
            <a:r>
              <a:rPr lang="en-US" b="1" dirty="0"/>
              <a:t>was the Chief Justice (a Southern Democrat)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–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African Americans are not citizens </a:t>
            </a:r>
            <a:r>
              <a:rPr lang="en-US" b="1" dirty="0"/>
              <a:t>of the United </a:t>
            </a:r>
            <a:r>
              <a:rPr lang="en-US" b="1" dirty="0" smtClean="0"/>
              <a:t>	States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dirty="0" smtClean="0"/>
              <a:t> </a:t>
            </a:r>
            <a:r>
              <a:rPr lang="en-US" b="1" dirty="0"/>
              <a:t>Could not sue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–</a:t>
            </a: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b="1" dirty="0"/>
              <a:t>Since slaves are property, they </a:t>
            </a:r>
            <a:r>
              <a:rPr lang="en-US" b="1" dirty="0">
                <a:solidFill>
                  <a:srgbClr val="FF0000"/>
                </a:solidFill>
              </a:rPr>
              <a:t>could not be taken </a:t>
            </a:r>
            <a:r>
              <a:rPr lang="en-US" b="1" dirty="0" smtClean="0">
                <a:solidFill>
                  <a:srgbClr val="FF0000"/>
                </a:solidFill>
              </a:rPr>
              <a:t>	away </a:t>
            </a:r>
            <a:r>
              <a:rPr lang="en-US" b="1" dirty="0">
                <a:solidFill>
                  <a:srgbClr val="FF0000"/>
                </a:solidFill>
              </a:rPr>
              <a:t>(Constitution)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b="1" dirty="0"/>
              <a:t>–</a:t>
            </a:r>
            <a:r>
              <a:rPr lang="en-US" dirty="0"/>
              <a:t>  </a:t>
            </a:r>
            <a:r>
              <a:rPr lang="en-US" b="1" dirty="0"/>
              <a:t>Congress could not makes laws regarding slavery in the territories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Missouri Compromise unconstitutional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11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LINCOLN-DOUGLAS DEBATES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Abe Lincoln </a:t>
            </a:r>
            <a:r>
              <a:rPr lang="en-US" b="1" dirty="0"/>
              <a:t>(Republican) debates </a:t>
            </a:r>
            <a:r>
              <a:rPr lang="en-US" b="1" dirty="0">
                <a:solidFill>
                  <a:srgbClr val="FF0000"/>
                </a:solidFill>
              </a:rPr>
              <a:t>Stephen Douglas </a:t>
            </a:r>
            <a:r>
              <a:rPr lang="en-US" b="1" dirty="0"/>
              <a:t>(Democrat) for the </a:t>
            </a:r>
            <a:r>
              <a:rPr lang="en-US" b="1" dirty="0">
                <a:solidFill>
                  <a:srgbClr val="FF0000"/>
                </a:solidFill>
              </a:rPr>
              <a:t>Illinois Senate </a:t>
            </a:r>
            <a:r>
              <a:rPr lang="en-US" b="1" dirty="0"/>
              <a:t>in 1858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7 debates held</a:t>
            </a:r>
            <a:br>
              <a:rPr lang="en-US" b="1" dirty="0"/>
            </a:b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Lincoln challenges Douglas on Dred Scott decision: Could </a:t>
            </a:r>
            <a:endParaRPr lang="en-US" dirty="0" smtClean="0">
              <a:effectLst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slavery be prevented in the territories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Dred Scott decision said no</a:t>
            </a:r>
            <a:br>
              <a:rPr lang="en-US" b="1" dirty="0"/>
            </a:b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Douglas takes the position </a:t>
            </a:r>
            <a:r>
              <a:rPr lang="en-US" b="1" dirty="0">
                <a:solidFill>
                  <a:srgbClr val="FF0000"/>
                </a:solidFill>
              </a:rPr>
              <a:t>(Freeport Doctrine)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b="1" dirty="0"/>
              <a:t>that territories </a:t>
            </a:r>
            <a:r>
              <a:rPr lang="en-US" b="1" dirty="0">
                <a:solidFill>
                  <a:srgbClr val="FF0000"/>
                </a:solidFill>
              </a:rPr>
              <a:t>could limit slavery </a:t>
            </a:r>
            <a:r>
              <a:rPr lang="en-US" dirty="0" err="1" smtClean="0">
                <a:effectLst/>
                <a:latin typeface="Wingdings"/>
              </a:rPr>
              <a:t>Ø</a:t>
            </a: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/>
              <a:t> </a:t>
            </a:r>
            <a:r>
              <a:rPr lang="en-US" b="1" dirty="0"/>
              <a:t>Southerners are pissed </a:t>
            </a:r>
            <a:endParaRPr lang="en-US" dirty="0" smtClean="0">
              <a:effectLst/>
            </a:endParaRPr>
          </a:p>
          <a:p>
            <a:pPr>
              <a:buFont typeface="Wingdings" charset="0"/>
              <a:buChar char="Ø"/>
            </a:pPr>
            <a:r>
              <a:rPr lang="en-US" b="1" dirty="0" smtClean="0"/>
              <a:t>Results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Douglas keeps Senate seat </a:t>
            </a:r>
            <a:r>
              <a:rPr lang="en-US" dirty="0" err="1" smtClean="0">
                <a:effectLst/>
                <a:latin typeface="Wingdings"/>
              </a:rPr>
              <a:t>Ø</a:t>
            </a: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/>
              <a:t> </a:t>
            </a:r>
            <a:r>
              <a:rPr lang="en-US" b="1" dirty="0"/>
              <a:t>Lincoln becomes national figure </a:t>
            </a:r>
            <a:r>
              <a:rPr lang="en-US" dirty="0" err="1" smtClean="0">
                <a:effectLst/>
                <a:latin typeface="Wingdings"/>
              </a:rPr>
              <a:t>Ø</a:t>
            </a: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dirty="0"/>
              <a:t> </a:t>
            </a:r>
            <a:r>
              <a:rPr lang="en-US" b="1" dirty="0"/>
              <a:t>Southerners are angry-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effectLst/>
                <a:latin typeface="Wingdings"/>
              </a:rPr>
              <a:t></a:t>
            </a:r>
            <a:r>
              <a:rPr lang="en-US" b="1" dirty="0" smtClean="0"/>
              <a:t>Democrats </a:t>
            </a:r>
            <a:r>
              <a:rPr lang="en-US" b="1" dirty="0"/>
              <a:t>will be split in 1860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777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BROWN AT HARPERS FERRY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45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John Brown </a:t>
            </a:r>
            <a:r>
              <a:rPr lang="en-US" b="1" dirty="0" smtClean="0"/>
              <a:t>hopes to spark a </a:t>
            </a:r>
            <a:r>
              <a:rPr lang="en-US" b="1" dirty="0"/>
              <a:t>slave revolt in 1859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 smtClean="0"/>
              <a:t>Attempts to seize the federal </a:t>
            </a:r>
            <a:r>
              <a:rPr lang="en-US" b="1" dirty="0"/>
              <a:t>arsenal at </a:t>
            </a:r>
            <a:r>
              <a:rPr lang="en-US" b="1" dirty="0">
                <a:solidFill>
                  <a:srgbClr val="FF0000"/>
                </a:solidFill>
              </a:rPr>
              <a:t>Harper’s Ferry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dirty="0"/>
              <a:t> </a:t>
            </a:r>
            <a:r>
              <a:rPr lang="en-US" b="1" dirty="0" smtClean="0"/>
              <a:t>It does not go well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– </a:t>
            </a:r>
            <a:r>
              <a:rPr lang="en-US" b="1" dirty="0"/>
              <a:t>Charged with treason and </a:t>
            </a:r>
            <a:r>
              <a:rPr lang="en-US" b="1" dirty="0" smtClean="0"/>
              <a:t>hung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/>
              <a:t>Impact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/>
              <a:t>–  </a:t>
            </a:r>
            <a:r>
              <a:rPr lang="en-US" b="1" dirty="0"/>
              <a:t>South is outraged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/>
              <a:t>–  </a:t>
            </a:r>
            <a:r>
              <a:rPr lang="en-US" b="1" dirty="0"/>
              <a:t>Brown becomes a martyr </a:t>
            </a:r>
            <a:r>
              <a:rPr lang="en-US" b="1" dirty="0" smtClean="0"/>
              <a:t>to </a:t>
            </a:r>
            <a:r>
              <a:rPr lang="en-US" b="1" dirty="0"/>
              <a:t>abolitionist 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r>
              <a:rPr lang="en-US" dirty="0"/>
              <a:t>–  </a:t>
            </a:r>
            <a:r>
              <a:rPr lang="en-US" b="1" dirty="0"/>
              <a:t>Immediate cause of secession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98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DEMOCRATS SPLIT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424"/>
            <a:ext cx="8229600" cy="5703576"/>
          </a:xfrm>
        </p:spPr>
        <p:txBody>
          <a:bodyPr/>
          <a:lstStyle/>
          <a:p>
            <a:r>
              <a:rPr lang="en-US" b="1" dirty="0"/>
              <a:t>The issue of </a:t>
            </a:r>
            <a:r>
              <a:rPr lang="en-US" b="1" dirty="0">
                <a:solidFill>
                  <a:srgbClr val="FF0000"/>
                </a:solidFill>
              </a:rPr>
              <a:t>slavery</a:t>
            </a:r>
            <a:r>
              <a:rPr lang="en-US" b="1" dirty="0"/>
              <a:t> had divided the Democrats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–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Northern Democrats </a:t>
            </a:r>
            <a:r>
              <a:rPr lang="en-US" b="1" dirty="0"/>
              <a:t>favor </a:t>
            </a:r>
            <a:r>
              <a:rPr lang="en-US" b="1" dirty="0">
                <a:solidFill>
                  <a:srgbClr val="FF0000"/>
                </a:solidFill>
              </a:rPr>
              <a:t>Stephen </a:t>
            </a:r>
            <a:r>
              <a:rPr lang="en-US" b="1" dirty="0" smtClean="0">
                <a:solidFill>
                  <a:srgbClr val="FF0000"/>
                </a:solidFill>
              </a:rPr>
              <a:t>	Douglas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	•</a:t>
            </a:r>
            <a:r>
              <a:rPr lang="en-US" dirty="0" smtClean="0"/>
              <a:t> </a:t>
            </a:r>
            <a:r>
              <a:rPr lang="en-US" b="1" dirty="0"/>
              <a:t>Popular sovereignty &amp; enforce Fugitive </a:t>
            </a:r>
            <a:r>
              <a:rPr lang="en-US" b="1" dirty="0" smtClean="0"/>
              <a:t>		Slave </a:t>
            </a:r>
            <a:r>
              <a:rPr lang="en-US" b="1" dirty="0"/>
              <a:t>Act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–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Southern Democrats </a:t>
            </a:r>
            <a:r>
              <a:rPr lang="en-US" b="1" dirty="0"/>
              <a:t>favor </a:t>
            </a:r>
            <a:r>
              <a:rPr lang="en-US" b="1" dirty="0">
                <a:solidFill>
                  <a:srgbClr val="FF0000"/>
                </a:solidFill>
              </a:rPr>
              <a:t>John C. </a:t>
            </a:r>
            <a:r>
              <a:rPr lang="en-US" b="1" dirty="0" smtClean="0">
                <a:solidFill>
                  <a:srgbClr val="FF0000"/>
                </a:solidFill>
              </a:rPr>
              <a:t>	Breckinridge</a:t>
            </a:r>
            <a:r>
              <a:rPr lang="en-US" b="1" dirty="0" smtClean="0"/>
              <a:t>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		•</a:t>
            </a:r>
            <a:r>
              <a:rPr lang="en-US" dirty="0" smtClean="0"/>
              <a:t> </a:t>
            </a:r>
            <a:r>
              <a:rPr lang="en-US" b="1" dirty="0"/>
              <a:t>Allow slavery in the territories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		•</a:t>
            </a:r>
            <a:r>
              <a:rPr lang="en-US" dirty="0" smtClean="0"/>
              <a:t> </a:t>
            </a:r>
            <a:r>
              <a:rPr lang="en-US" b="1" dirty="0"/>
              <a:t>Annex Cuba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96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REPUBLICAN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77" y="1600200"/>
            <a:ext cx="8941923" cy="4951156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Lincoln </a:t>
            </a:r>
            <a:r>
              <a:rPr lang="en-US" b="1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Republican party platform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/>
              <a:t>For the free-</a:t>
            </a:r>
            <a:r>
              <a:rPr lang="en-US" b="1" dirty="0" err="1"/>
              <a:t>soilers</a:t>
            </a:r>
            <a:r>
              <a:rPr lang="en-US" b="1" dirty="0"/>
              <a:t>: </a:t>
            </a:r>
            <a:r>
              <a:rPr lang="en-US" b="1" dirty="0">
                <a:solidFill>
                  <a:srgbClr val="FF0000"/>
                </a:solidFill>
              </a:rPr>
              <a:t>no extension of slavery </a:t>
            </a:r>
            <a:r>
              <a:rPr lang="en-US" b="1" dirty="0"/>
              <a:t>in territories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/>
              <a:t>For the northern manufacturers: a </a:t>
            </a:r>
            <a:r>
              <a:rPr lang="en-US" b="1" dirty="0">
                <a:solidFill>
                  <a:srgbClr val="FF0000"/>
                </a:solidFill>
              </a:rPr>
              <a:t>protective tariff</a:t>
            </a:r>
            <a:r>
              <a:rPr lang="en-US" b="1" dirty="0"/>
              <a:t>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/>
              <a:t>For the Northwest: a Pacific </a:t>
            </a:r>
            <a:r>
              <a:rPr lang="en-US" b="1" dirty="0">
                <a:solidFill>
                  <a:srgbClr val="FF0000"/>
                </a:solidFill>
              </a:rPr>
              <a:t>railroad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/>
              <a:t>For the farmers: free homesteads (land)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Southern secessionist </a:t>
            </a:r>
            <a:r>
              <a:rPr lang="en-US" b="1" dirty="0"/>
              <a:t>threaten to </a:t>
            </a:r>
            <a:r>
              <a:rPr lang="en-US" b="1" dirty="0">
                <a:solidFill>
                  <a:srgbClr val="FF0000"/>
                </a:solidFill>
              </a:rPr>
              <a:t>leave Union </a:t>
            </a:r>
            <a:r>
              <a:rPr lang="en-US" b="1" dirty="0"/>
              <a:t>if Lincoln wins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6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1860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424"/>
            <a:ext cx="8229600" cy="53680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Republican party wins </a:t>
            </a:r>
            <a:r>
              <a:rPr lang="en-US" b="1" dirty="0"/>
              <a:t>the Presidency for the 1st time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But Lincoln is a </a:t>
            </a:r>
            <a:r>
              <a:rPr lang="en-US" b="1" dirty="0">
                <a:solidFill>
                  <a:srgbClr val="FF0000"/>
                </a:solidFill>
              </a:rPr>
              <a:t>“minority” President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/>
              <a:t>Southerners see him as a </a:t>
            </a:r>
            <a:r>
              <a:rPr lang="en-US" b="1" dirty="0">
                <a:solidFill>
                  <a:srgbClr val="FF0000"/>
                </a:solidFill>
              </a:rPr>
              <a:t>sectional President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Not on ballot in 10 southern states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ELECTION OF 1860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7" y="1289049"/>
            <a:ext cx="8967681" cy="4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South Carolina votes to secede in December 1860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/>
              <a:t>Eventually 7 southern states leave the union before Lincoln even takes office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–</a:t>
            </a:r>
            <a:r>
              <a:rPr lang="en-US" dirty="0" smtClean="0"/>
              <a:t> </a:t>
            </a:r>
            <a:r>
              <a:rPr lang="en-US" b="1" dirty="0"/>
              <a:t>See him as a sectional President hostile to slavery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/>
              <a:t>Confederate States of America is formed –</a:t>
            </a:r>
            <a:r>
              <a:rPr lang="en-US" dirty="0"/>
              <a:t> </a:t>
            </a:r>
            <a:r>
              <a:rPr lang="en-US" b="1" dirty="0"/>
              <a:t>Jefferson Davis chosen as President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 </a:t>
            </a:r>
            <a:r>
              <a:rPr lang="en-US" b="1" dirty="0"/>
              <a:t>Lame Duck President Buchanan does nothing to stop secession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–</a:t>
            </a:r>
            <a:r>
              <a:rPr lang="en-US" dirty="0" smtClean="0"/>
              <a:t> </a:t>
            </a:r>
            <a:r>
              <a:rPr lang="en-US" b="1" dirty="0"/>
              <a:t>From November 1860 to March 1861 –</a:t>
            </a:r>
            <a:r>
              <a:rPr lang="en-US" dirty="0"/>
              <a:t> </a:t>
            </a:r>
            <a:r>
              <a:rPr lang="en-US" b="1" dirty="0"/>
              <a:t>Does not </a:t>
            </a:r>
            <a:r>
              <a:rPr lang="en-US" b="1" dirty="0" smtClean="0"/>
              <a:t>	believe </a:t>
            </a:r>
            <a:r>
              <a:rPr lang="en-US" b="1" dirty="0"/>
              <a:t>secession is legal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56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Crittenden Compromise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4424"/>
            <a:ext cx="9144000" cy="5425793"/>
          </a:xfrm>
        </p:spPr>
        <p:txBody>
          <a:bodyPr>
            <a:normAutofit/>
          </a:bodyPr>
          <a:lstStyle/>
          <a:p>
            <a:r>
              <a:rPr lang="en-US" b="1" dirty="0"/>
              <a:t>Last ditch attempt to avoid a major crisis •</a:t>
            </a:r>
            <a:r>
              <a:rPr lang="en-US" dirty="0"/>
              <a:t> </a:t>
            </a:r>
            <a:r>
              <a:rPr lang="en-US" b="1" dirty="0"/>
              <a:t>Hope to </a:t>
            </a:r>
            <a:r>
              <a:rPr lang="en-US" b="1" dirty="0">
                <a:solidFill>
                  <a:srgbClr val="FF0000"/>
                </a:solidFill>
              </a:rPr>
              <a:t>calm southern fears: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b="1" dirty="0"/>
              <a:t>–</a:t>
            </a:r>
            <a:r>
              <a:rPr lang="en-US" dirty="0"/>
              <a:t> </a:t>
            </a:r>
            <a:r>
              <a:rPr lang="en-US" b="1" dirty="0"/>
              <a:t>The return of the </a:t>
            </a:r>
            <a:r>
              <a:rPr lang="en-US" b="1" dirty="0">
                <a:solidFill>
                  <a:srgbClr val="FF0000"/>
                </a:solidFill>
              </a:rPr>
              <a:t>Missouri Compromise idea 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Slavery prohibited </a:t>
            </a:r>
            <a:r>
              <a:rPr lang="en-US" b="1" dirty="0"/>
              <a:t>in territories north of 36°30′ •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Slavery allowed </a:t>
            </a:r>
            <a:r>
              <a:rPr lang="en-US" b="1" dirty="0"/>
              <a:t>in territories south of 36°30′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smtClean="0"/>
              <a:t>	–</a:t>
            </a:r>
            <a:r>
              <a:rPr lang="en-US" smtClean="0"/>
              <a:t> </a:t>
            </a:r>
            <a:r>
              <a:rPr lang="en-US" b="1" dirty="0"/>
              <a:t>Lincoln rejects this</a:t>
            </a:r>
            <a:br>
              <a:rPr lang="en-US" b="1" dirty="0"/>
            </a:b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Position of Republican party was no </a:t>
            </a:r>
            <a:r>
              <a:rPr lang="en-US" b="1"/>
              <a:t>extension </a:t>
            </a:r>
            <a:r>
              <a:rPr lang="en-US" b="1" smtClean="0">
                <a:solidFill>
                  <a:srgbClr val="FF0000"/>
                </a:solidFill>
              </a:rPr>
              <a:t>of </a:t>
            </a:r>
            <a:r>
              <a:rPr lang="en-US" b="1" dirty="0">
                <a:solidFill>
                  <a:srgbClr val="FF0000"/>
                </a:solidFill>
              </a:rPr>
              <a:t>slavery in the territories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•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Before Lincoln even takes office 7 southern states have left the union! 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1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Uncle Tom’s Cabin” </a:t>
            </a:r>
            <a:r>
              <a:rPr lang="en-US" b="1" dirty="0"/>
              <a:t>by Harriett Beecher Stowe (1852)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 </a:t>
            </a:r>
            <a:r>
              <a:rPr lang="en-US" b="1" dirty="0"/>
              <a:t>Inspire many northerners to </a:t>
            </a:r>
            <a:r>
              <a:rPr lang="en-US" b="1" dirty="0">
                <a:solidFill>
                  <a:srgbClr val="FF0000"/>
                </a:solidFill>
              </a:rPr>
              <a:t>resist the Fugitive </a:t>
            </a:r>
            <a:r>
              <a:rPr lang="en-US" b="1" dirty="0" smtClean="0">
                <a:solidFill>
                  <a:srgbClr val="FF0000"/>
                </a:solidFill>
              </a:rPr>
              <a:t>	Slave </a:t>
            </a:r>
            <a:r>
              <a:rPr lang="en-US" b="1" dirty="0">
                <a:solidFill>
                  <a:srgbClr val="FF0000"/>
                </a:solidFill>
              </a:rPr>
              <a:t>Act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/>
              <a:t> 	</a:t>
            </a:r>
            <a:r>
              <a:rPr lang="en-US" b="1" dirty="0" smtClean="0"/>
              <a:t>Brought </a:t>
            </a:r>
            <a:r>
              <a:rPr lang="en-US" b="1" dirty="0">
                <a:solidFill>
                  <a:srgbClr val="FF0000"/>
                </a:solidFill>
              </a:rPr>
              <a:t>morality argument </a:t>
            </a:r>
            <a:r>
              <a:rPr lang="en-US" b="1" dirty="0"/>
              <a:t>to the slavery </a:t>
            </a:r>
            <a:r>
              <a:rPr lang="en-US" b="1" dirty="0" smtClean="0"/>
              <a:t>	debate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Exposed </a:t>
            </a:r>
            <a:r>
              <a:rPr lang="en-US" b="1" dirty="0"/>
              <a:t>the horrors of slavery to a Northern &amp; </a:t>
            </a:r>
            <a:r>
              <a:rPr lang="en-US" b="1" dirty="0" smtClean="0"/>
              <a:t>	European </a:t>
            </a:r>
            <a:r>
              <a:rPr lang="en-US" b="1" dirty="0"/>
              <a:t>audiences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Lincoln</a:t>
            </a:r>
            <a:r>
              <a:rPr lang="en-US" b="1" dirty="0"/>
              <a:t>: </a:t>
            </a:r>
            <a:r>
              <a:rPr lang="en-US" dirty="0"/>
              <a:t>“</a:t>
            </a:r>
            <a:r>
              <a:rPr lang="en-US" b="1" dirty="0"/>
              <a:t>So you</a:t>
            </a:r>
            <a:r>
              <a:rPr lang="en-US" dirty="0"/>
              <a:t>’</a:t>
            </a:r>
            <a:r>
              <a:rPr lang="en-US" b="1" dirty="0"/>
              <a:t>re the little woman who wrote </a:t>
            </a:r>
            <a:r>
              <a:rPr lang="en-US" b="1" dirty="0" smtClean="0"/>
              <a:t>	the </a:t>
            </a:r>
            <a:r>
              <a:rPr lang="en-US" b="1" dirty="0"/>
              <a:t>book that made this great war.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7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Kansas-Nebraska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2145"/>
            <a:ext cx="9144000" cy="564585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It was assumed that Kansas would become a slave state and Nebraska would be a free state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 </a:t>
            </a:r>
            <a:r>
              <a:rPr lang="en-US" b="1" dirty="0" smtClean="0"/>
              <a:t>Pro slavery and anti</a:t>
            </a:r>
            <a:r>
              <a:rPr lang="en-US" b="1" dirty="0"/>
              <a:t>- slavery </a:t>
            </a:r>
            <a:r>
              <a:rPr lang="en-US" b="1" dirty="0">
                <a:solidFill>
                  <a:srgbClr val="FF0000"/>
                </a:solidFill>
              </a:rPr>
              <a:t>flood into Kansas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lvl="1"/>
            <a:r>
              <a:rPr lang="en-US" sz="3200" b="1" dirty="0" smtClean="0"/>
              <a:t>Company</a:t>
            </a:r>
            <a:r>
              <a:rPr lang="en-US" sz="3200" b="1" dirty="0"/>
              <a:t>: </a:t>
            </a:r>
            <a:r>
              <a:rPr lang="en-US" b="1" dirty="0"/>
              <a:t>sent free soil settlers to the area </a:t>
            </a:r>
            <a:endParaRPr lang="en-US" dirty="0" smtClean="0">
              <a:effectLst/>
            </a:endParaRPr>
          </a:p>
          <a:p>
            <a:pPr lvl="1"/>
            <a:r>
              <a:rPr lang="en-US" dirty="0"/>
              <a:t> </a:t>
            </a:r>
            <a:r>
              <a:rPr lang="en-US" b="1" dirty="0"/>
              <a:t>From Missouri pro slavery </a:t>
            </a:r>
            <a:r>
              <a:rPr lang="en-US" b="1" dirty="0">
                <a:solidFill>
                  <a:srgbClr val="FF0000"/>
                </a:solidFill>
              </a:rPr>
              <a:t>“border ruffians” </a:t>
            </a:r>
            <a:r>
              <a:rPr lang="en-US" b="1" dirty="0"/>
              <a:t>come into Kansas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 </a:t>
            </a:r>
            <a:r>
              <a:rPr lang="en-US" b="1" dirty="0" smtClean="0"/>
              <a:t>Two rival governments </a:t>
            </a:r>
            <a:r>
              <a:rPr lang="en-US" b="1" dirty="0"/>
              <a:t>set-up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	• </a:t>
            </a:r>
            <a:r>
              <a:rPr lang="en-US" b="1" dirty="0">
                <a:solidFill>
                  <a:srgbClr val="FF0000"/>
                </a:solidFill>
              </a:rPr>
              <a:t>Topeka</a:t>
            </a:r>
            <a:r>
              <a:rPr lang="en-US" b="1" dirty="0"/>
              <a:t>- free soil</a:t>
            </a:r>
            <a:br>
              <a:rPr lang="en-US" b="1" dirty="0"/>
            </a:br>
            <a:r>
              <a:rPr lang="en-US" b="1" dirty="0" smtClean="0"/>
              <a:t>	</a:t>
            </a:r>
            <a:r>
              <a:rPr lang="en-US" dirty="0" smtClean="0"/>
              <a:t>• </a:t>
            </a:r>
            <a:r>
              <a:rPr lang="en-US" b="1" dirty="0">
                <a:solidFill>
                  <a:srgbClr val="FF0000"/>
                </a:solidFill>
              </a:rPr>
              <a:t>Lecompton</a:t>
            </a:r>
            <a:r>
              <a:rPr lang="en-US" b="1" dirty="0"/>
              <a:t>- slave govt</a:t>
            </a:r>
            <a:r>
              <a:rPr lang="en-US" sz="2800" b="1" dirty="0"/>
              <a:t>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27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Republican Party </a:t>
            </a:r>
            <a:r>
              <a:rPr lang="en-US" sz="4800" dirty="0" smtClean="0"/>
              <a:t>is formed as a response to the Kansas-Nebraska Act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7512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BLEEDING 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77" y="1417638"/>
            <a:ext cx="8941923" cy="54403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Sack of Lawrence 1856</a:t>
            </a:r>
            <a:r>
              <a:rPr lang="en-US" b="1" dirty="0"/>
              <a:t>- Free Soil town attacked by pro- slavery forces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rgbClr val="FF0000"/>
                </a:solidFill>
              </a:rPr>
              <a:t>Pottawatomie Creek</a:t>
            </a:r>
            <a:r>
              <a:rPr lang="en-US" b="1" dirty="0"/>
              <a:t>- John Brown and his </a:t>
            </a:r>
            <a:r>
              <a:rPr lang="en-US" b="1" dirty="0" err="1"/>
              <a:t>homies</a:t>
            </a:r>
            <a:r>
              <a:rPr lang="en-US" b="1" dirty="0"/>
              <a:t> attack pro slavery forces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rgbClr val="FF0000"/>
                </a:solidFill>
              </a:rPr>
              <a:t>By 1856 Civil war in Kansas </a:t>
            </a:r>
            <a:r>
              <a:rPr lang="en-US" b="1" dirty="0"/>
              <a:t>between pro slavery and anti slavery forces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3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Beat Down!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3285"/>
            <a:ext cx="9144000" cy="539693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Charles Sumner </a:t>
            </a:r>
            <a:r>
              <a:rPr lang="en-US" b="1" dirty="0"/>
              <a:t>(Senator from Mass.) gives a speech condemning events in “Bleeding Kansas”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b="1" dirty="0"/>
              <a:t>Insults Senator from South Carolina</a:t>
            </a:r>
            <a:r>
              <a:rPr lang="en-US" b="1" dirty="0">
                <a:solidFill>
                  <a:srgbClr val="FF0000"/>
                </a:solidFill>
              </a:rPr>
              <a:t> Andrew Butler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r>
              <a:rPr lang="en-US" dirty="0"/>
              <a:t>•  </a:t>
            </a:r>
            <a:r>
              <a:rPr lang="en-US" b="1" dirty="0"/>
              <a:t>Congressman </a:t>
            </a:r>
            <a:r>
              <a:rPr lang="en-US" b="1" dirty="0">
                <a:solidFill>
                  <a:srgbClr val="FF0000"/>
                </a:solidFill>
              </a:rPr>
              <a:t>Preston Brooks </a:t>
            </a:r>
            <a:r>
              <a:rPr lang="en-US" b="1" dirty="0"/>
              <a:t>of South Carolina enters Congress and </a:t>
            </a:r>
            <a:r>
              <a:rPr lang="en-US" b="1" dirty="0">
                <a:solidFill>
                  <a:srgbClr val="FF0000"/>
                </a:solidFill>
              </a:rPr>
              <a:t>beats Sumner with a cane</a:t>
            </a:r>
            <a:r>
              <a:rPr lang="en-US" b="1" dirty="0"/>
              <a:t>. </a:t>
            </a:r>
            <a:endParaRPr lang="en-US" dirty="0" smtClean="0">
              <a:effectLst/>
            </a:endParaRPr>
          </a:p>
          <a:p>
            <a:r>
              <a:rPr lang="en-US" dirty="0"/>
              <a:t>•  </a:t>
            </a:r>
            <a:r>
              <a:rPr lang="en-US" b="1" dirty="0">
                <a:solidFill>
                  <a:srgbClr val="FF0000"/>
                </a:solidFill>
              </a:rPr>
              <a:t>Violence</a:t>
            </a:r>
            <a:r>
              <a:rPr lang="en-US" b="1" dirty="0"/>
              <a:t> over slavery in Kansas had spread to Congress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9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Drunk History - Preston Brooks Canes Charles Sumner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043" y="379846"/>
            <a:ext cx="8795332" cy="6374290"/>
          </a:xfrm>
        </p:spPr>
      </p:pic>
    </p:spTree>
    <p:extLst>
      <p:ext uri="{BB962C8B-B14F-4D97-AF65-F5344CB8AC3E}">
        <p14:creationId xmlns:p14="http://schemas.microsoft.com/office/powerpoint/2010/main" val="267731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5563"/>
            <a:ext cx="9144000" cy="5454653"/>
          </a:xfrm>
        </p:spPr>
        <p:txBody>
          <a:bodyPr>
            <a:normAutofit/>
          </a:bodyPr>
          <a:lstStyle/>
          <a:p>
            <a:r>
              <a:rPr lang="en-US" b="1" dirty="0"/>
              <a:t>1st time Republican party runs a candidate for the Presidency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John C. Fremont</a:t>
            </a:r>
            <a:br>
              <a:rPr lang="en-US" b="1" dirty="0"/>
            </a:br>
            <a:r>
              <a:rPr lang="en-US" dirty="0" smtClean="0"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Democrats pick James </a:t>
            </a:r>
            <a:r>
              <a:rPr lang="en-US" b="1" dirty="0" smtClean="0"/>
              <a:t>Buchanan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/>
              <a:t>•</a:t>
            </a:r>
            <a:r>
              <a:rPr lang="en-US" dirty="0"/>
              <a:t> </a:t>
            </a:r>
            <a:r>
              <a:rPr lang="en-US" b="1" dirty="0"/>
              <a:t>Picked because he had nothing to do with Kansas-Nebraska Act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latin typeface="Wingdings"/>
              </a:rPr>
              <a:t></a:t>
            </a:r>
            <a:r>
              <a:rPr lang="en-US" dirty="0" smtClean="0"/>
              <a:t> </a:t>
            </a:r>
            <a:r>
              <a:rPr lang="en-US" b="1" dirty="0"/>
              <a:t>Know Nothing Party picked Millard Fillmore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b="1" dirty="0" smtClean="0"/>
              <a:t>	•</a:t>
            </a:r>
            <a:r>
              <a:rPr lang="en-US" dirty="0" smtClean="0"/>
              <a:t> </a:t>
            </a:r>
            <a:r>
              <a:rPr lang="en-US" b="1" dirty="0"/>
              <a:t>Anti-immigrant and Anti Catholic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LECOMPTON 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1st </a:t>
            </a:r>
            <a:r>
              <a:rPr lang="en-US" b="1" dirty="0"/>
              <a:t>challenge for President Buchanan 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FF0000"/>
                </a:solidFill>
              </a:rPr>
              <a:t>Lecompton Constitution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Pro-slavery</a:t>
            </a:r>
            <a:br>
              <a:rPr lang="en-US" b="1" dirty="0"/>
            </a:br>
            <a:r>
              <a:rPr lang="en-US" b="1" dirty="0" smtClean="0"/>
              <a:t>	</a:t>
            </a:r>
            <a:r>
              <a:rPr lang="en-US" dirty="0" smtClean="0"/>
              <a:t>– </a:t>
            </a:r>
            <a:r>
              <a:rPr lang="en-US" b="1" dirty="0"/>
              <a:t>Free </a:t>
            </a:r>
            <a:r>
              <a:rPr lang="en-US" b="1" dirty="0" err="1"/>
              <a:t>Soilers</a:t>
            </a:r>
            <a:r>
              <a:rPr lang="en-US" b="1" dirty="0"/>
              <a:t> boycott </a:t>
            </a:r>
            <a:r>
              <a:rPr lang="en-US" b="1" dirty="0" smtClean="0"/>
              <a:t>the </a:t>
            </a:r>
            <a:r>
              <a:rPr lang="en-US" b="1" dirty="0"/>
              <a:t>election </a:t>
            </a:r>
            <a:r>
              <a:rPr lang="en-US" dirty="0" smtClean="0"/>
              <a:t>• 	</a:t>
            </a:r>
            <a:r>
              <a:rPr lang="en-US" b="1" dirty="0" smtClean="0"/>
              <a:t>Supported </a:t>
            </a:r>
            <a:r>
              <a:rPr lang="en-US" b="1" dirty="0"/>
              <a:t>by </a:t>
            </a:r>
            <a:r>
              <a:rPr lang="en-US" b="1" dirty="0">
                <a:solidFill>
                  <a:srgbClr val="FF0000"/>
                </a:solidFill>
              </a:rPr>
              <a:t>President Buchanan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r>
              <a:rPr lang="en-US" dirty="0" smtClean="0"/>
              <a:t>	– </a:t>
            </a:r>
            <a:r>
              <a:rPr lang="en-US" b="1" dirty="0"/>
              <a:t>Rejected by </a:t>
            </a:r>
            <a:r>
              <a:rPr lang="en-US" b="1" dirty="0">
                <a:solidFill>
                  <a:srgbClr val="FF0000"/>
                </a:solidFill>
              </a:rPr>
              <a:t>Congress </a:t>
            </a:r>
            <a:endParaRPr lang="en-US" dirty="0" smtClean="0">
              <a:solidFill>
                <a:srgbClr val="FF0000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4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412</Words>
  <Application>Microsoft Macintosh PowerPoint</Application>
  <PresentationFormat>On-screen Show (4:3)</PresentationFormat>
  <Paragraphs>95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Road to Civil War Part II</vt:lpstr>
      <vt:lpstr>Northern Resistance</vt:lpstr>
      <vt:lpstr>Result of the Kansas-Nebraska Act</vt:lpstr>
      <vt:lpstr>PowerPoint Presentation</vt:lpstr>
      <vt:lpstr>BLEEDING KANSAS</vt:lpstr>
      <vt:lpstr>The Beat Down!</vt:lpstr>
      <vt:lpstr>PowerPoint Presentation</vt:lpstr>
      <vt:lpstr>Election of 1856</vt:lpstr>
      <vt:lpstr>LECOMPTON CONSTITUTION</vt:lpstr>
      <vt:lpstr>DRED SCOTT CASE</vt:lpstr>
      <vt:lpstr>LINCOLN-DOUGLAS DEBATES</vt:lpstr>
      <vt:lpstr>JOHN BROWN AT HARPERS FERRY</vt:lpstr>
      <vt:lpstr>DEMOCRATS SPLIT </vt:lpstr>
      <vt:lpstr>REPUBLICAN PARTY</vt:lpstr>
      <vt:lpstr>ELECTION OF 1860 RESULTS</vt:lpstr>
      <vt:lpstr>THE ELECTION OF 1860 </vt:lpstr>
      <vt:lpstr>SECESSION</vt:lpstr>
      <vt:lpstr>Crittenden Compromise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to Civil War Part II</dc:title>
  <dc:creator>Ramirez, Marcia P.</dc:creator>
  <cp:lastModifiedBy>Ramirez, Marcia P.</cp:lastModifiedBy>
  <cp:revision>7</cp:revision>
  <dcterms:created xsi:type="dcterms:W3CDTF">2015-12-16T22:29:33Z</dcterms:created>
  <dcterms:modified xsi:type="dcterms:W3CDTF">2015-12-17T17:16:38Z</dcterms:modified>
</cp:coreProperties>
</file>