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83" r:id="rId3"/>
    <p:sldId id="259" r:id="rId4"/>
    <p:sldId id="258" r:id="rId5"/>
    <p:sldId id="284" r:id="rId6"/>
    <p:sldId id="285" r:id="rId7"/>
    <p:sldId id="286" r:id="rId8"/>
    <p:sldId id="265" r:id="rId9"/>
    <p:sldId id="263" r:id="rId10"/>
    <p:sldId id="264" r:id="rId11"/>
    <p:sldId id="287" r:id="rId12"/>
    <p:sldId id="292" r:id="rId13"/>
    <p:sldId id="293" r:id="rId14"/>
    <p:sldId id="266" r:id="rId15"/>
    <p:sldId id="267" r:id="rId16"/>
    <p:sldId id="268" r:id="rId17"/>
    <p:sldId id="269" r:id="rId18"/>
    <p:sldId id="270" r:id="rId19"/>
    <p:sldId id="271" r:id="rId20"/>
    <p:sldId id="290" r:id="rId21"/>
    <p:sldId id="291" r:id="rId22"/>
    <p:sldId id="288" r:id="rId23"/>
    <p:sldId id="272" r:id="rId24"/>
    <p:sldId id="273" r:id="rId25"/>
    <p:sldId id="274" r:id="rId26"/>
    <p:sldId id="289" r:id="rId27"/>
    <p:sldId id="275" r:id="rId28"/>
    <p:sldId id="276" r:id="rId29"/>
    <p:sldId id="277" r:id="rId30"/>
    <p:sldId id="260" r:id="rId31"/>
    <p:sldId id="261" r:id="rId32"/>
    <p:sldId id="262" r:id="rId33"/>
    <p:sldId id="278" r:id="rId34"/>
    <p:sldId id="279" r:id="rId35"/>
    <p:sldId id="280" r:id="rId36"/>
    <p:sldId id="281" r:id="rId37"/>
    <p:sldId id="282" r:id="rId38"/>
    <p:sldId id="294" r:id="rId39"/>
    <p:sldId id="257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EAABD-31AF-A544-AB5D-ACD3D3B4D06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73BC-4E31-B140-98E4-AF0F43B9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FDB0A9C-FE5A-6547-B3A2-3B4608782F5B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CECD42E-DA89-D941-8B4B-95B504E61800}" type="slidenum">
              <a:rPr lang="en-US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A12FE03-8A49-6F49-BD5A-BAACF22BAE9E}" type="slidenum">
              <a:rPr lang="en-US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2855DAA-D18A-5C42-B7D6-968CC2FE7784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C9FB475-F8A4-6F45-955F-943E160369B1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1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EBCD0-1D9E-0E44-BE5A-7737FC3B89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9241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FFC33-AE03-3A41-A691-86FC7ECF94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296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8E4BC-6E7A-6341-AD45-DE78A0A29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849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5B2A1-E50C-2B47-8B3C-FF8615EE2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697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AE9D-A5E5-D948-9A23-6596D6C59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319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2B25-0480-8840-9FEF-01FD02A40697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C776-AE31-764D-9E10-061A9AEF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Reform in the Antebellum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</a:rPr>
              <a:t>Asylum/Prison Reform</a:t>
            </a:r>
            <a:endParaRPr lang="en-US" dirty="0">
              <a:latin typeface="Comic Sans MS" charset="0"/>
            </a:endParaRPr>
          </a:p>
        </p:txBody>
      </p:sp>
      <p:pic>
        <p:nvPicPr>
          <p:cNvPr id="26627" name="Picture 6" descr="dorothea dix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43000"/>
            <a:ext cx="3771900" cy="4525963"/>
          </a:xfrm>
          <a:noFill/>
        </p:spPr>
      </p:pic>
      <p:pic>
        <p:nvPicPr>
          <p:cNvPr id="26628" name="Picture 7" descr="dorothea dix 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706813"/>
            <a:ext cx="5486400" cy="2989262"/>
          </a:xfrm>
          <a:noFill/>
        </p:spPr>
      </p:pic>
    </p:spTree>
    <p:extLst>
      <p:ext uri="{BB962C8B-B14F-4D97-AF65-F5344CB8AC3E}">
        <p14:creationId xmlns:p14="http://schemas.microsoft.com/office/powerpoint/2010/main" val="1761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372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Women’s Rights Reform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886"/>
      </p:ext>
    </p:extLst>
  </p:cSld>
  <p:clrMapOvr>
    <a:masterClrMapping/>
  </p:clrMapOvr>
  <p:transition xmlns:p14="http://schemas.microsoft.com/office/powerpoint/2010/main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8486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/>
                <a:latin typeface="BlackChancery" charset="0"/>
              </a:rPr>
              <a:t>“Separate Spheres” Concept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14400" y="1143000"/>
            <a:ext cx="7315200" cy="10987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Comic Sans MS" charset="0"/>
              </a:rPr>
              <a:t>Republican Motherhood evolved into the “Cult of Domesticity</a:t>
            </a:r>
            <a:r>
              <a:rPr lang="en-US" sz="3200" b="1" dirty="0">
                <a:solidFill>
                  <a:srgbClr val="FF0000"/>
                </a:solidFill>
                <a:effectLst/>
                <a:latin typeface="Comic Sans MS" charset="0"/>
              </a:rPr>
              <a:t>”</a:t>
            </a:r>
            <a:endParaRPr lang="en-US" sz="2800" b="1" dirty="0">
              <a:solidFill>
                <a:srgbClr val="FF0000"/>
              </a:solidFill>
              <a:effectLst/>
              <a:latin typeface="Comic Sans MS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2209800"/>
            <a:ext cx="80772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600" b="1" dirty="0" smtClean="0">
                <a:solidFill>
                  <a:schemeClr val="bg1"/>
                </a:solidFill>
                <a:effectLst/>
                <a:latin typeface="Comic Sans MS" charset="0"/>
              </a:rPr>
              <a:t>A </a:t>
            </a: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woman’s “sphere” was in the home (it was a</a:t>
            </a:r>
            <a:b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  refuge from the cruel world outside).</a:t>
            </a:r>
          </a:p>
          <a:p>
            <a:pPr>
              <a:buClr>
                <a:srgbClr val="FF0000"/>
              </a:buClr>
            </a:pP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 Her role was to “civilize” her husband and</a:t>
            </a:r>
            <a:b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  family.</a:t>
            </a:r>
          </a:p>
        </p:txBody>
      </p:sp>
      <p:sp>
        <p:nvSpPr>
          <p:cNvPr id="500741" name="Line 5"/>
          <p:cNvSpPr>
            <a:spLocks noChangeShapeType="1"/>
          </p:cNvSpPr>
          <p:nvPr/>
        </p:nvSpPr>
        <p:spPr bwMode="auto">
          <a:xfrm>
            <a:off x="4648200" y="762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81000" y="4038600"/>
            <a:ext cx="7010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600" b="1" dirty="0" smtClean="0">
                <a:solidFill>
                  <a:schemeClr val="bg1"/>
                </a:solidFill>
                <a:effectLst/>
                <a:latin typeface="Comic Sans MS" charset="0"/>
              </a:rPr>
              <a:t>An </a:t>
            </a: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1830s MA minister:</a:t>
            </a:r>
          </a:p>
        </p:txBody>
      </p:sp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685800" y="4495800"/>
            <a:ext cx="8153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PressWriter Symbols" charset="0"/>
              <a:buNone/>
            </a:pPr>
            <a:r>
              <a:rPr lang="en-US" sz="2500" b="1" i="1">
                <a:solidFill>
                  <a:srgbClr val="FFFF00"/>
                </a:solidFill>
                <a:effectLst/>
                <a:latin typeface="Comic Sans MS" charset="0"/>
              </a:rPr>
              <a:t>The power of woman is her dependence.  A woman who gives up that dependence on man to become a reformer yields the power God has given her for her protection, and her character becomes unnatural!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2250"/>
            <a:ext cx="104298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2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/>
                <a:latin typeface="BlackChancery" charset="0"/>
              </a:rPr>
              <a:t>Cult of Domesticity = Slavery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/>
                <a:latin typeface="Comic Sans MS" charset="0"/>
              </a:rPr>
              <a:t>The 2</a:t>
            </a:r>
            <a:r>
              <a:rPr lang="en-US" sz="2800" b="1" baseline="30000">
                <a:solidFill>
                  <a:schemeClr val="bg1"/>
                </a:solidFill>
                <a:effectLst/>
                <a:latin typeface="Comic Sans MS" charset="0"/>
              </a:rPr>
              <a:t>nd</a:t>
            </a:r>
            <a:r>
              <a:rPr lang="en-US" sz="2800" b="1">
                <a:solidFill>
                  <a:schemeClr val="bg1"/>
                </a:solidFill>
                <a:effectLst/>
                <a:latin typeface="Comic Sans MS" charset="0"/>
              </a:rPr>
              <a:t> Great Awakening inspired women to improve society.</a:t>
            </a:r>
          </a:p>
        </p:txBody>
      </p:sp>
      <p:pic>
        <p:nvPicPr>
          <p:cNvPr id="501764" name="Picture 4" descr="grimke.jpg (1421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03525"/>
            <a:ext cx="2216150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65" name="Rectangle 5"/>
          <p:cNvSpPr>
            <a:spLocks noChangeArrowheads="1"/>
          </p:cNvSpPr>
          <p:nvPr/>
        </p:nvSpPr>
        <p:spPr bwMode="auto">
          <a:xfrm>
            <a:off x="457200" y="5318125"/>
            <a:ext cx="220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Angelina Grimk</a:t>
            </a:r>
            <a:r>
              <a:rPr lang="en-US" sz="2000" b="1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é</a:t>
            </a:r>
          </a:p>
        </p:txBody>
      </p:sp>
      <p:pic>
        <p:nvPicPr>
          <p:cNvPr id="501766" name="Picture 6" descr="3a03340r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5838" r="3697" b="10934"/>
          <a:stretch>
            <a:fillRect/>
          </a:stretch>
        </p:blipFill>
        <p:spPr bwMode="auto">
          <a:xfrm>
            <a:off x="3171825" y="2727325"/>
            <a:ext cx="1847850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67" name="Rectangle 7"/>
          <p:cNvSpPr>
            <a:spLocks noChangeArrowheads="1"/>
          </p:cNvSpPr>
          <p:nvPr/>
        </p:nvSpPr>
        <p:spPr bwMode="auto">
          <a:xfrm>
            <a:off x="3205163" y="5318125"/>
            <a:ext cx="183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Sarah Grimk</a:t>
            </a:r>
            <a:r>
              <a:rPr lang="en-US" sz="2000" b="1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é</a:t>
            </a:r>
          </a:p>
        </p:txBody>
      </p:sp>
      <p:sp>
        <p:nvSpPr>
          <p:cNvPr id="501768" name="Rectangle 8"/>
          <p:cNvSpPr>
            <a:spLocks noChangeArrowheads="1"/>
          </p:cNvSpPr>
          <p:nvPr/>
        </p:nvSpPr>
        <p:spPr bwMode="auto">
          <a:xfrm>
            <a:off x="866775" y="5867400"/>
            <a:ext cx="331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charset="0"/>
              <a:buChar char="Ø"/>
            </a:pPr>
            <a:r>
              <a:rPr lang="en-US" b="1">
                <a:solidFill>
                  <a:schemeClr val="bg1"/>
                </a:solidFill>
                <a:effectLst/>
                <a:latin typeface="Arial" charset="0"/>
              </a:rPr>
              <a:t>  </a:t>
            </a:r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Southern Abolitionists</a:t>
            </a:r>
            <a:endParaRPr lang="en-US" sz="2000" b="1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01769" name="Picture 9" descr="10LucyStone18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619375" cy="285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70" name="Rectangle 10"/>
          <p:cNvSpPr>
            <a:spLocks noChangeArrowheads="1"/>
          </p:cNvSpPr>
          <p:nvPr/>
        </p:nvSpPr>
        <p:spPr bwMode="auto">
          <a:xfrm>
            <a:off x="6386513" y="5029200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Lucy Stone</a:t>
            </a:r>
            <a:endParaRPr lang="en-US" sz="2000" b="1"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1771" name="Rectangle 11"/>
          <p:cNvSpPr>
            <a:spLocks noChangeArrowheads="1"/>
          </p:cNvSpPr>
          <p:nvPr/>
        </p:nvSpPr>
        <p:spPr bwMode="auto">
          <a:xfrm>
            <a:off x="5410200" y="53340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charset="0"/>
              <a:buChar char="Ø"/>
            </a:pPr>
            <a:r>
              <a:rPr lang="en-US" b="1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American Women’s</a:t>
            </a:r>
            <a:b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</a:br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    Suffrage Assoc.</a:t>
            </a:r>
          </a:p>
          <a:p>
            <a:pPr>
              <a:buClr>
                <a:srgbClr val="FF0000"/>
              </a:buClr>
              <a:buFont typeface="Wingdings" charset="0"/>
              <a:buChar char="Ø"/>
            </a:pPr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  edited </a:t>
            </a:r>
            <a:r>
              <a:rPr lang="en-US" sz="2000" b="1" i="1">
                <a:solidFill>
                  <a:schemeClr val="bg1"/>
                </a:solidFill>
                <a:effectLst/>
                <a:latin typeface="Arial" charset="0"/>
              </a:rPr>
              <a:t>Woman’s Journal</a:t>
            </a:r>
            <a:endParaRPr lang="en-US" sz="2000" b="1" i="1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28600" y="64309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effectLst/>
                <a:latin typeface="Arial" charset="0"/>
              </a:rPr>
              <a:t>R2-9</a:t>
            </a:r>
          </a:p>
        </p:txBody>
      </p:sp>
    </p:spTree>
    <p:extLst>
      <p:ext uri="{BB962C8B-B14F-4D97-AF65-F5344CB8AC3E}">
        <p14:creationId xmlns:p14="http://schemas.microsoft.com/office/powerpoint/2010/main" val="425036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0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0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/>
      <p:bldP spid="501767" grpId="0"/>
      <p:bldP spid="501768" grpId="0"/>
      <p:bldP spid="501770" grpId="0"/>
      <p:bldP spid="5017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	</a:t>
            </a:r>
            <a:endParaRPr lang="en-US" dirty="0">
              <a:latin typeface="Comic Sans MS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6324600" cy="4754563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Elizabeth Cady Stanton</a:t>
            </a:r>
            <a:r>
              <a:rPr lang="en-US">
                <a:latin typeface="Comic Sans MS" charset="0"/>
              </a:rPr>
              <a:t> and </a:t>
            </a:r>
            <a:r>
              <a:rPr lang="en-US" b="1" u="sng">
                <a:latin typeface="Comic Sans MS" charset="0"/>
              </a:rPr>
              <a:t>Lucretia Mott</a:t>
            </a:r>
            <a:r>
              <a:rPr lang="en-US">
                <a:latin typeface="Comic Sans MS" charset="0"/>
              </a:rPr>
              <a:t> fought for women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s rights</a:t>
            </a:r>
            <a:endParaRPr lang="en-US" b="1" u="sng">
              <a:latin typeface="Comic Sans MS" charset="0"/>
            </a:endParaRP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Held </a:t>
            </a:r>
            <a:r>
              <a:rPr lang="en-US" b="1" u="sng">
                <a:latin typeface="Comic Sans MS" charset="0"/>
              </a:rPr>
              <a:t>Seneca Falls Convention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ja-JP" altLang="en-US">
                <a:latin typeface="Comic Sans MS" charset="0"/>
              </a:rPr>
              <a:t>“</a:t>
            </a:r>
            <a:r>
              <a:rPr lang="en-US">
                <a:latin typeface="Comic Sans MS" charset="0"/>
              </a:rPr>
              <a:t>All men </a:t>
            </a:r>
            <a:r>
              <a:rPr lang="en-US" b="1" i="1" u="sng">
                <a:latin typeface="Comic Sans MS" charset="0"/>
              </a:rPr>
              <a:t>and women</a:t>
            </a:r>
            <a:r>
              <a:rPr lang="en-US">
                <a:latin typeface="Comic Sans MS" charset="0"/>
              </a:rPr>
              <a:t> are created equal</a:t>
            </a:r>
            <a:r>
              <a:rPr lang="ja-JP" altLang="en-US">
                <a:latin typeface="Comic Sans MS" charset="0"/>
              </a:rPr>
              <a:t>”</a:t>
            </a:r>
            <a:endParaRPr lang="en-US">
              <a:latin typeface="Comic Sans MS" charset="0"/>
            </a:endParaRP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8676" name="Picture 6" descr="elizabeth cady stanton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8600"/>
            <a:ext cx="2590800" cy="3786188"/>
          </a:xfrm>
          <a:noFill/>
        </p:spPr>
      </p:pic>
      <p:pic>
        <p:nvPicPr>
          <p:cNvPr id="28677" name="Picture 7" descr="seneca falls convention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213225"/>
            <a:ext cx="2644775" cy="2644775"/>
          </a:xfrm>
          <a:noFill/>
        </p:spPr>
      </p:pic>
    </p:spTree>
    <p:extLst>
      <p:ext uri="{BB962C8B-B14F-4D97-AF65-F5344CB8AC3E}">
        <p14:creationId xmlns:p14="http://schemas.microsoft.com/office/powerpoint/2010/main" val="3004778465"/>
      </p:ext>
    </p:extLst>
  </p:cSld>
  <p:clrMapOvr>
    <a:masterClrMapping/>
  </p:clrMapOvr>
  <p:transition xmlns:p14="http://schemas.microsoft.com/office/powerpoint/2010/main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572000" cy="53340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Sarah and Angelina Grimke</a:t>
            </a:r>
            <a:r>
              <a:rPr lang="en-US">
                <a:latin typeface="Comic Sans MS" charset="0"/>
              </a:rPr>
              <a:t> were daughters of a SC slave owner but also abolitionists.</a:t>
            </a:r>
            <a:r>
              <a:rPr lang="en-US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29700" name="Picture 5" descr="grimke sister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295775" cy="4438650"/>
          </a:xfrm>
          <a:noFill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705600" y="6248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Comic Sans MS" charset="0"/>
              </a:rPr>
              <a:t>HOT???</a:t>
            </a:r>
          </a:p>
        </p:txBody>
      </p:sp>
    </p:spTree>
    <p:extLst>
      <p:ext uri="{BB962C8B-B14F-4D97-AF65-F5344CB8AC3E}">
        <p14:creationId xmlns:p14="http://schemas.microsoft.com/office/powerpoint/2010/main" val="2377714636"/>
      </p:ext>
    </p:extLst>
  </p:cSld>
  <p:clrMapOvr>
    <a:masterClrMapping/>
  </p:clrMapOvr>
  <p:transition xmlns:p14="http://schemas.microsoft.com/office/powerpoint/2010/main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50292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Sojourner Truth</a:t>
            </a:r>
            <a:r>
              <a:rPr lang="en-US">
                <a:latin typeface="Comic Sans MS" charset="0"/>
              </a:rPr>
              <a:t> had been a slave for nearly 30 years but became a famous abolitionist. </a:t>
            </a:r>
          </a:p>
          <a:p>
            <a:pPr eaLnBrk="1" hangingPunct="1">
              <a:buFontTx/>
              <a:buNone/>
            </a:pPr>
            <a:endParaRPr lang="en-US">
              <a:latin typeface="Comic Sans MS" charset="0"/>
            </a:endParaRPr>
          </a:p>
        </p:txBody>
      </p:sp>
      <p:pic>
        <p:nvPicPr>
          <p:cNvPr id="30724" name="Picture 5" descr="sojourner truth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4151313" cy="5353050"/>
          </a:xfrm>
          <a:noFill/>
        </p:spPr>
      </p:pic>
    </p:spTree>
    <p:extLst>
      <p:ext uri="{BB962C8B-B14F-4D97-AF65-F5344CB8AC3E}">
        <p14:creationId xmlns:p14="http://schemas.microsoft.com/office/powerpoint/2010/main" val="430554963"/>
      </p:ext>
    </p:extLst>
  </p:cSld>
  <p:clrMapOvr>
    <a:masterClrMapping/>
  </p:clrMapOvr>
  <p:transition xmlns:p14="http://schemas.microsoft.com/office/powerpoint/2010/main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953000" cy="5334000"/>
          </a:xfrm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Some young, unmarried women began working in the factories.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Treated poorly and not paid well</a:t>
            </a:r>
          </a:p>
          <a:p>
            <a:pPr eaLnBrk="1" hangingPunct="1">
              <a:buFontTx/>
              <a:buNone/>
            </a:pPr>
            <a:r>
              <a:rPr lang="en-US">
                <a:latin typeface="Comic Sans MS" charset="0"/>
              </a:rPr>
              <a:t> </a:t>
            </a:r>
          </a:p>
          <a:p>
            <a:pPr eaLnBrk="1" hangingPunct="1"/>
            <a:r>
              <a:rPr lang="en-US" b="1" u="sng">
                <a:latin typeface="Comic Sans MS" charset="0"/>
              </a:rPr>
              <a:t>Lowell Mill</a:t>
            </a:r>
            <a:r>
              <a:rPr lang="en-US" b="1" i="1">
                <a:latin typeface="Comic Sans MS" charset="0"/>
              </a:rPr>
              <a:t> (Mass)</a:t>
            </a:r>
          </a:p>
          <a:p>
            <a:pPr eaLnBrk="1" hangingPunct="1"/>
            <a:endParaRPr lang="en-US">
              <a:latin typeface="Comic Sans MS" charset="0"/>
            </a:endParaRPr>
          </a:p>
        </p:txBody>
      </p:sp>
      <p:pic>
        <p:nvPicPr>
          <p:cNvPr id="31748" name="Picture 5" descr="lowell mill 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143000"/>
            <a:ext cx="3741738" cy="5135563"/>
          </a:xfrm>
          <a:noFill/>
        </p:spPr>
      </p:pic>
    </p:spTree>
    <p:extLst>
      <p:ext uri="{BB962C8B-B14F-4D97-AF65-F5344CB8AC3E}">
        <p14:creationId xmlns:p14="http://schemas.microsoft.com/office/powerpoint/2010/main" val="3013321701"/>
      </p:ext>
    </p:extLst>
  </p:cSld>
  <p:clrMapOvr>
    <a:masterClrMapping/>
  </p:clrMapOvr>
  <p:transition xmlns:p14="http://schemas.microsoft.com/office/powerpoint/2010/main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0000" b="1" i="1">
                <a:latin typeface="Comic Sans MS" charset="0"/>
              </a:rPr>
              <a:t>Slavery and Abolition</a:t>
            </a:r>
          </a:p>
        </p:txBody>
      </p:sp>
    </p:spTree>
    <p:extLst>
      <p:ext uri="{BB962C8B-B14F-4D97-AF65-F5344CB8AC3E}">
        <p14:creationId xmlns:p14="http://schemas.microsoft.com/office/powerpoint/2010/main" val="351284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lantation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7620000" cy="5364163"/>
          </a:xfrm>
          <a:noFill/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52400" y="228600"/>
            <a:ext cx="8763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7500">
                <a:latin typeface="Comic Sans MS" charset="0"/>
                <a:cs typeface="Times New Roman" charset="0"/>
              </a:rPr>
              <a:t>“</a:t>
            </a:r>
            <a:r>
              <a:rPr lang="en-US" sz="7500">
                <a:latin typeface="Comic Sans MS" charset="0"/>
                <a:cs typeface="Times New Roman" charset="0"/>
              </a:rPr>
              <a:t>Cotton Is King!</a:t>
            </a:r>
            <a:r>
              <a:rPr lang="ja-JP" altLang="en-US" sz="7500">
                <a:latin typeface="Comic Sans MS" charset="0"/>
                <a:cs typeface="Times New Roman" charset="0"/>
              </a:rPr>
              <a:t>”</a:t>
            </a:r>
            <a:endParaRPr lang="en-US" sz="7500">
              <a:latin typeface="Comic Sans MS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29564"/>
      </p:ext>
    </p:extLst>
  </p:cSld>
  <p:clrMapOvr>
    <a:masterClrMapping/>
  </p:clrMapOvr>
  <p:transition xmlns:p14="http://schemas.microsoft.com/office/powerpoint/2010/main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" y="762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600" b="1" dirty="0">
                <a:solidFill>
                  <a:schemeClr val="bg1"/>
                </a:solidFill>
                <a:effectLst/>
                <a:latin typeface="BlackChancery" charset="0"/>
              </a:rPr>
              <a:t>The Second Great Awakening</a:t>
            </a:r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4572000" y="1828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1828800" y="22860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/>
                <a:latin typeface="Arial" charset="0"/>
              </a:rPr>
              <a:t>“Spiritual Reform From Within”</a:t>
            </a:r>
            <a:br>
              <a:rPr lang="en-US" b="1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[Religious Revivalism]</a:t>
            </a: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4572000" y="3048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579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/>
                <a:latin typeface="Arial" charset="0"/>
              </a:rPr>
              <a:t>Social Reforms &amp; Redefining the Ideal of Equality</a:t>
            </a:r>
            <a:endParaRPr lang="en-US" sz="2000" b="1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 flipH="1">
            <a:off x="16764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60" name="Oval 8"/>
          <p:cNvSpPr>
            <a:spLocks noChangeArrowheads="1"/>
          </p:cNvSpPr>
          <p:nvPr/>
        </p:nvSpPr>
        <p:spPr bwMode="auto">
          <a:xfrm>
            <a:off x="533400" y="45720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685800" y="48910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effectLst/>
                <a:latin typeface="Arial" charset="0"/>
              </a:rPr>
              <a:t>Temperance</a:t>
            </a: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 flipH="1">
            <a:off x="2971800" y="4267200"/>
            <a:ext cx="4572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63" name="Oval 11"/>
          <p:cNvSpPr>
            <a:spLocks noChangeArrowheads="1"/>
          </p:cNvSpPr>
          <p:nvPr/>
        </p:nvSpPr>
        <p:spPr bwMode="auto">
          <a:xfrm>
            <a:off x="1981200" y="54864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2057400" y="56070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effectLst/>
                <a:latin typeface="Arial" charset="0"/>
              </a:rPr>
              <a:t>Asylum &amp;</a:t>
            </a:r>
            <a:br>
              <a:rPr lang="en-US" sz="1800" b="1">
                <a:effectLst/>
                <a:latin typeface="Arial" charset="0"/>
              </a:rPr>
            </a:br>
            <a:r>
              <a:rPr lang="en-US" sz="1800" b="1">
                <a:effectLst/>
                <a:latin typeface="Arial" charset="0"/>
              </a:rPr>
              <a:t>Penal Reform</a:t>
            </a:r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 flipH="1">
            <a:off x="4572000" y="42672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6781800" y="45720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6934200" y="4876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effectLst/>
                <a:latin typeface="Arial" charset="0"/>
              </a:rPr>
              <a:t>Education</a:t>
            </a:r>
          </a:p>
        </p:txBody>
      </p:sp>
      <p:sp>
        <p:nvSpPr>
          <p:cNvPr id="330768" name="Line 16"/>
          <p:cNvSpPr>
            <a:spLocks noChangeShapeType="1"/>
          </p:cNvSpPr>
          <p:nvPr/>
        </p:nvSpPr>
        <p:spPr bwMode="auto">
          <a:xfrm>
            <a:off x="5943600" y="4267200"/>
            <a:ext cx="2286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5257800" y="54864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5410200" y="5638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effectLst/>
                <a:latin typeface="Arial" charset="0"/>
              </a:rPr>
              <a:t>Women’s Rights</a:t>
            </a:r>
          </a:p>
        </p:txBody>
      </p:sp>
      <p:sp>
        <p:nvSpPr>
          <p:cNvPr id="330771" name="Line 19"/>
          <p:cNvSpPr>
            <a:spLocks noChangeShapeType="1"/>
          </p:cNvSpPr>
          <p:nvPr/>
        </p:nvSpPr>
        <p:spPr bwMode="auto">
          <a:xfrm>
            <a:off x="65532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3657600" y="46482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3810000" y="49672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effectLst/>
                <a:latin typeface="Arial" charset="0"/>
              </a:rPr>
              <a:t>Abolitionism</a:t>
            </a:r>
          </a:p>
        </p:txBody>
      </p:sp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43013"/>
            <a:ext cx="1042988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8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  <p:bldP spid="330758" grpId="0"/>
      <p:bldP spid="330760" grpId="0" animBg="1"/>
      <p:bldP spid="330761" grpId="0"/>
      <p:bldP spid="330763" grpId="0" animBg="1"/>
      <p:bldP spid="330764" grpId="0"/>
      <p:bldP spid="330766" grpId="0" animBg="1"/>
      <p:bldP spid="330767" grpId="0"/>
      <p:bldP spid="330769" grpId="0" animBg="1"/>
      <p:bldP spid="330770" grpId="0"/>
      <p:bldP spid="330772" grpId="0" animBg="1"/>
      <p:bldP spid="3307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168751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pic>
        <p:nvPicPr>
          <p:cNvPr id="39939" name="Picture 3" descr="15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202" r="50833" b="50667"/>
          <a:stretch>
            <a:fillRect/>
          </a:stretch>
        </p:blipFill>
        <p:spPr bwMode="auto">
          <a:xfrm>
            <a:off x="457200" y="990600"/>
            <a:ext cx="8229600" cy="5664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924800" cy="45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GROWTH OF SLAVERY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228600"/>
          </a:xfrm>
        </p:spPr>
        <p:txBody>
          <a:bodyPr/>
          <a:lstStyle/>
          <a:p>
            <a:pPr eaLnBrk="1" hangingPunct="1"/>
            <a:r>
              <a:rPr lang="en-US" sz="500">
                <a:latin typeface="Times New Roman" charset="0"/>
              </a:rPr>
              <a:t>Growth of slavery</a:t>
            </a:r>
          </a:p>
        </p:txBody>
      </p:sp>
    </p:spTree>
    <p:extLst>
      <p:ext uri="{BB962C8B-B14F-4D97-AF65-F5344CB8AC3E}">
        <p14:creationId xmlns:p14="http://schemas.microsoft.com/office/powerpoint/2010/main" val="185517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168751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pic>
        <p:nvPicPr>
          <p:cNvPr id="40963" name="Picture 3" descr="15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4" t="1112" r="1276" b="50667"/>
          <a:stretch>
            <a:fillRect/>
          </a:stretch>
        </p:blipFill>
        <p:spPr bwMode="auto">
          <a:xfrm>
            <a:off x="457200" y="838200"/>
            <a:ext cx="8305800" cy="57594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848600" cy="45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GROWTH OF SLAVERY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eaLnBrk="1" hangingPunct="1"/>
            <a:r>
              <a:rPr lang="en-US" sz="500">
                <a:latin typeface="Times New Roman" charset="0"/>
              </a:rPr>
              <a:t>Growth of slavery</a:t>
            </a:r>
          </a:p>
        </p:txBody>
      </p:sp>
      <p:sp>
        <p:nvSpPr>
          <p:cNvPr id="2663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6248400"/>
            <a:ext cx="304800" cy="304800"/>
          </a:xfrm>
          <a:prstGeom prst="irregularSeal1">
            <a:avLst/>
          </a:prstGeom>
          <a:solidFill>
            <a:srgbClr val="990000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431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/>
                <a:latin typeface="Arial" charset="0"/>
              </a:rPr>
              <a:t>Abolitionist Movement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1143000"/>
            <a:ext cx="8077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charset="0"/>
              <a:buChar char="Ø"/>
            </a:pPr>
            <a:r>
              <a:rPr lang="en-US" sz="3200" b="1" dirty="0">
                <a:solidFill>
                  <a:schemeClr val="bg1"/>
                </a:solidFill>
                <a:effectLst/>
                <a:latin typeface="BlackChancery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1816 --&gt; </a:t>
            </a:r>
            <a:r>
              <a:rPr lang="en-US" sz="2600" b="1" dirty="0">
                <a:solidFill>
                  <a:srgbClr val="FFFF00"/>
                </a:solidFill>
                <a:effectLst/>
                <a:latin typeface="Comic Sans MS" charset="0"/>
              </a:rPr>
              <a:t>American Colonization Society</a:t>
            </a: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              created (gradual, voluntary</a:t>
            </a:r>
            <a:b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omic Sans MS" charset="0"/>
              </a:rPr>
              <a:t>              emancipation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Comic Sans MS" charset="0"/>
              </a:rPr>
              <a:t>.</a:t>
            </a:r>
          </a:p>
          <a:p>
            <a:pPr>
              <a:buClr>
                <a:srgbClr val="FF0000"/>
              </a:buClr>
              <a:buFont typeface="Wingdings" charset="0"/>
              <a:buChar char="Ø"/>
            </a:pPr>
            <a:r>
              <a:rPr lang="en-US" sz="2600" b="1" dirty="0" smtClean="0">
                <a:solidFill>
                  <a:schemeClr val="bg1"/>
                </a:solidFill>
                <a:latin typeface="Comic Sans MS" charset="0"/>
              </a:rPr>
              <a:t>CV    Create a free state in Liberia</a:t>
            </a:r>
            <a:endParaRPr lang="en-US" sz="2600" b="1" dirty="0">
              <a:solidFill>
                <a:schemeClr val="bg1"/>
              </a:solidFill>
              <a:effectLst/>
              <a:latin typeface="Comic Sans MS" charset="0"/>
            </a:endParaRPr>
          </a:p>
        </p:txBody>
      </p:sp>
      <p:pic>
        <p:nvPicPr>
          <p:cNvPr id="29700" name="Picture 4" descr="73923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693988" cy="292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52600" y="5943600"/>
            <a:ext cx="537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/>
                <a:latin typeface="Arial" charset="0"/>
              </a:rPr>
              <a:t>British Colonization Society symbol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247900"/>
            <a:ext cx="10429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83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447800"/>
            <a:ext cx="373380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Comic Sans MS" charset="0"/>
              </a:rPr>
              <a:t>Many southerners considered slavery to be a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b="1" u="sng">
                <a:latin typeface="Comic Sans MS" charset="0"/>
              </a:rPr>
              <a:t>necessary evil</a:t>
            </a:r>
            <a:r>
              <a:rPr lang="en-US">
                <a:latin typeface="Comic Sans MS" charset="0"/>
              </a:rPr>
              <a:t>.</a:t>
            </a:r>
            <a:r>
              <a:rPr lang="ja-JP" altLang="en-US">
                <a:latin typeface="Comic Sans MS" charset="0"/>
              </a:rPr>
              <a:t>”</a:t>
            </a:r>
            <a:endParaRPr lang="en-US">
              <a:latin typeface="Comic Sans MS" charset="0"/>
            </a:endParaRPr>
          </a:p>
          <a:p>
            <a:pPr eaLnBrk="1" hangingPunct="1">
              <a:buFontTx/>
              <a:buNone/>
            </a:pPr>
            <a:endParaRPr lang="en-US">
              <a:latin typeface="Comic Sans MS" charset="0"/>
            </a:endParaRPr>
          </a:p>
          <a:p>
            <a:pPr eaLnBrk="1" hangingPunct="1"/>
            <a:r>
              <a:rPr lang="en-US" b="1" u="sng">
                <a:latin typeface="Comic Sans MS" charset="0"/>
              </a:rPr>
              <a:t>Abolition</a:t>
            </a:r>
            <a:r>
              <a:rPr lang="en-US">
                <a:latin typeface="Comic Sans MS" charset="0"/>
              </a:rPr>
              <a:t>  movement to outlaw slavery.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endParaRPr lang="en-US">
              <a:latin typeface="Comic Sans MS" charset="0"/>
            </a:endParaRPr>
          </a:p>
          <a:p>
            <a:pPr algn="ctr" eaLnBrk="1" hangingPunct="1">
              <a:buFontTx/>
              <a:buNone/>
            </a:pPr>
            <a:r>
              <a:rPr lang="ja-JP" altLang="en-US" b="1" i="1">
                <a:latin typeface="Comic Sans MS" charset="0"/>
              </a:rPr>
              <a:t>“</a:t>
            </a:r>
            <a:r>
              <a:rPr lang="en-US" b="1" i="1">
                <a:latin typeface="Comic Sans MS" charset="0"/>
              </a:rPr>
              <a:t>Necessary evil</a:t>
            </a:r>
            <a:r>
              <a:rPr lang="ja-JP" altLang="en-US" b="1" i="1">
                <a:latin typeface="Comic Sans MS" charset="0"/>
              </a:rPr>
              <a:t>”</a:t>
            </a:r>
            <a:endParaRPr lang="en-US" b="1" i="1">
              <a:latin typeface="Comic Sans MS" charset="0"/>
            </a:endParaRPr>
          </a:p>
        </p:txBody>
      </p:sp>
      <p:pic>
        <p:nvPicPr>
          <p:cNvPr id="34820" name="Picture 5" descr="slavery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4813300" cy="5176838"/>
          </a:xfrm>
          <a:noFill/>
        </p:spPr>
      </p:pic>
    </p:spTree>
    <p:extLst>
      <p:ext uri="{BB962C8B-B14F-4D97-AF65-F5344CB8AC3E}">
        <p14:creationId xmlns:p14="http://schemas.microsoft.com/office/powerpoint/2010/main" val="2681581446"/>
      </p:ext>
    </p:extLst>
  </p:cSld>
  <p:clrMapOvr>
    <a:masterClrMapping/>
  </p:clrMapOvr>
  <p:transition xmlns:p14="http://schemas.microsoft.com/office/powerpoint/2010/main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763000" cy="4830763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William Lloyd Garrison</a:t>
            </a:r>
            <a:r>
              <a:rPr lang="en-US">
                <a:latin typeface="Comic Sans MS" charset="0"/>
              </a:rPr>
              <a:t> – white abolitionist who started a newspaper called </a:t>
            </a:r>
          </a:p>
          <a:p>
            <a:pPr eaLnBrk="1" hangingPunct="1">
              <a:buFontTx/>
              <a:buNone/>
            </a:pPr>
            <a:r>
              <a:rPr lang="en-US">
                <a:latin typeface="Comic Sans MS" charset="0"/>
              </a:rPr>
              <a:t>	</a:t>
            </a:r>
            <a:r>
              <a:rPr lang="en-US" b="1" u="sng">
                <a:latin typeface="Comic Sans MS" charset="0"/>
              </a:rPr>
              <a:t>The Liberator.</a:t>
            </a:r>
            <a:r>
              <a:rPr lang="en-US">
                <a:latin typeface="Comic Sans MS" charset="0"/>
              </a:rPr>
              <a:t> </a:t>
            </a:r>
          </a:p>
          <a:p>
            <a:pPr eaLnBrk="1" hangingPunct="1"/>
            <a:endParaRPr lang="en-US">
              <a:latin typeface="Comic Sans MS" charset="0"/>
            </a:endParaRPr>
          </a:p>
        </p:txBody>
      </p:sp>
      <p:pic>
        <p:nvPicPr>
          <p:cNvPr id="35844" name="Picture 6" descr="william lloyd garrison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124200"/>
            <a:ext cx="2163763" cy="3581400"/>
          </a:xfrm>
          <a:noFill/>
        </p:spPr>
      </p:pic>
      <p:pic>
        <p:nvPicPr>
          <p:cNvPr id="35845" name="Picture 7" descr="liberato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905000"/>
            <a:ext cx="2414588" cy="3635375"/>
          </a:xfrm>
          <a:noFill/>
        </p:spPr>
      </p:pic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590800" y="3733800"/>
            <a:ext cx="3886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b="1" u="sng">
                <a:latin typeface="Comic Sans MS" charset="0"/>
              </a:rPr>
              <a:t>American Anti-Slavery Society</a:t>
            </a:r>
            <a:r>
              <a:rPr lang="en-US" sz="3200">
                <a:latin typeface="Comic Sans MS" charset="0"/>
              </a:rPr>
              <a:t> was founded in 1833.</a:t>
            </a:r>
          </a:p>
          <a:p>
            <a:pPr algn="ctr" eaLnBrk="1" hangingPunct="1">
              <a:spcBef>
                <a:spcPct val="50000"/>
              </a:spcBef>
            </a:pPr>
            <a:endParaRPr lang="en-US" sz="3200" i="1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42207"/>
      </p:ext>
    </p:extLst>
  </p:cSld>
  <p:clrMapOvr>
    <a:masterClrMapping/>
  </p:clrMapOvr>
  <p:transition xmlns:p14="http://schemas.microsoft.com/office/powerpoint/2010/main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371600"/>
            <a:ext cx="5105400" cy="52578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Frederick Douglass</a:t>
            </a:r>
            <a:r>
              <a:rPr lang="en-US">
                <a:latin typeface="Comic Sans MS" charset="0"/>
              </a:rPr>
              <a:t> was born into slavery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Taught to read and write by his master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s wife.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Became the most famous abolitionist!!!</a:t>
            </a:r>
          </a:p>
          <a:p>
            <a:pPr eaLnBrk="1" hangingPunct="1"/>
            <a:endParaRPr lang="en-US">
              <a:latin typeface="Comic Sans MS" charset="0"/>
            </a:endParaRPr>
          </a:p>
        </p:txBody>
      </p:sp>
      <p:pic>
        <p:nvPicPr>
          <p:cNvPr id="36868" name="Picture 5" descr="frederick douglas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3776663" cy="5440363"/>
          </a:xfrm>
          <a:noFill/>
        </p:spPr>
      </p:pic>
    </p:spTree>
    <p:extLst>
      <p:ext uri="{BB962C8B-B14F-4D97-AF65-F5344CB8AC3E}">
        <p14:creationId xmlns:p14="http://schemas.microsoft.com/office/powerpoint/2010/main" val="3222366406"/>
      </p:ext>
    </p:extLst>
  </p:cSld>
  <p:clrMapOvr>
    <a:masterClrMapping/>
  </p:clrMapOvr>
  <p:transition xmlns:p14="http://schemas.microsoft.com/office/powerpoint/2010/main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/>
                <a:latin typeface="BlackChancery" charset="0"/>
              </a:rPr>
              <a:t>Black Abolitionists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932113" y="1608138"/>
            <a:ext cx="34972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effectLst/>
                <a:latin typeface="Comic Sans MS" charset="0"/>
              </a:rPr>
              <a:t>David Walker</a:t>
            </a:r>
            <a:r>
              <a:rPr lang="en-US" sz="3600" b="1">
                <a:solidFill>
                  <a:schemeClr val="bg1"/>
                </a:solidFill>
                <a:effectLst/>
                <a:latin typeface="Comic Sans MS" charset="0"/>
              </a:rPr>
              <a:t/>
            </a:r>
            <a:br>
              <a:rPr lang="en-US" sz="3600" b="1">
                <a:solidFill>
                  <a:schemeClr val="bg1"/>
                </a:solidFill>
                <a:effectLst/>
                <a:latin typeface="Comic Sans MS" charset="0"/>
              </a:rPr>
            </a:br>
            <a:r>
              <a:rPr lang="en-US" sz="3600" b="1">
                <a:solidFill>
                  <a:schemeClr val="bg1"/>
                </a:solidFill>
                <a:effectLst/>
                <a:latin typeface="Comic Sans MS" charset="0"/>
              </a:rPr>
              <a:t>(1785-1830)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35150" y="3429000"/>
            <a:ext cx="55419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effectLst/>
                <a:latin typeface="Comic Sans MS" charset="0"/>
              </a:rPr>
              <a:t>1829 --&gt; </a:t>
            </a:r>
            <a:r>
              <a:rPr lang="en-US" sz="2600" b="1" i="1">
                <a:solidFill>
                  <a:srgbClr val="FF0000"/>
                </a:solidFill>
                <a:effectLst/>
                <a:latin typeface="Comic Sans MS" charset="0"/>
              </a:rPr>
              <a:t>Appeal to the Colored </a:t>
            </a:r>
            <a:br>
              <a:rPr lang="en-US" sz="2600" b="1" i="1">
                <a:solidFill>
                  <a:srgbClr val="FF0000"/>
                </a:solidFill>
                <a:effectLst/>
                <a:latin typeface="Comic Sans MS" charset="0"/>
              </a:rPr>
            </a:br>
            <a:r>
              <a:rPr lang="en-US" sz="2600" b="1" i="1">
                <a:solidFill>
                  <a:srgbClr val="FF0000"/>
                </a:solidFill>
                <a:effectLst/>
                <a:latin typeface="Comic Sans MS" charset="0"/>
              </a:rPr>
              <a:t>           Citizens of the World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73263" y="4829175"/>
            <a:ext cx="52657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effectLst/>
                <a:latin typeface="Comic Sans MS" charset="0"/>
              </a:rPr>
              <a:t>Fight for freedom rather than </a:t>
            </a:r>
            <a:br>
              <a:rPr lang="en-US" sz="2600" b="1">
                <a:solidFill>
                  <a:schemeClr val="bg1"/>
                </a:solidFill>
                <a:effectLst/>
                <a:latin typeface="Comic Sans MS" charset="0"/>
              </a:rPr>
            </a:br>
            <a:r>
              <a:rPr lang="en-US" sz="2600" b="1">
                <a:solidFill>
                  <a:schemeClr val="bg1"/>
                </a:solidFill>
                <a:effectLst/>
                <a:latin typeface="Comic Sans MS" charset="0"/>
              </a:rPr>
              <a:t>wait to be set free by whites</a:t>
            </a:r>
            <a:r>
              <a:rPr lang="en-US" sz="2600" b="1">
                <a:solidFill>
                  <a:schemeClr val="bg1"/>
                </a:solidFill>
                <a:effectLst/>
                <a:latin typeface="Arial" charset="0"/>
              </a:rPr>
              <a:t>.</a:t>
            </a:r>
            <a:endParaRPr lang="en-US" sz="2600" b="1" i="1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21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Harriet Beecher Stowe</a:t>
            </a:r>
            <a:r>
              <a:rPr lang="en-US">
                <a:latin typeface="Comic Sans MS" charset="0"/>
              </a:rPr>
              <a:t> wrote </a:t>
            </a:r>
            <a:r>
              <a:rPr lang="en-US" b="1" i="1" u="sng">
                <a:latin typeface="Comic Sans MS" charset="0"/>
              </a:rPr>
              <a:t>Uncle Tom</a:t>
            </a:r>
            <a:r>
              <a:rPr lang="ja-JP" altLang="en-US" b="1" i="1" u="sng">
                <a:latin typeface="Comic Sans MS" charset="0"/>
              </a:rPr>
              <a:t>’</a:t>
            </a:r>
            <a:r>
              <a:rPr lang="en-US" b="1" i="1" u="sng">
                <a:latin typeface="Comic Sans MS" charset="0"/>
              </a:rPr>
              <a:t>s Cabin</a:t>
            </a:r>
            <a:r>
              <a:rPr lang="en-US">
                <a:latin typeface="Comic Sans MS" charset="0"/>
              </a:rPr>
              <a:t> to show the inhumanity of slavery.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Caused strong feelings in the North and South.</a:t>
            </a:r>
          </a:p>
        </p:txBody>
      </p:sp>
    </p:spTree>
    <p:extLst>
      <p:ext uri="{BB962C8B-B14F-4D97-AF65-F5344CB8AC3E}">
        <p14:creationId xmlns:p14="http://schemas.microsoft.com/office/powerpoint/2010/main" val="239494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In 1831, </a:t>
            </a:r>
            <a:r>
              <a:rPr lang="en-US" b="1" u="sng">
                <a:latin typeface="Comic Sans MS" charset="0"/>
              </a:rPr>
              <a:t>Nat Turner</a:t>
            </a:r>
            <a:r>
              <a:rPr lang="ja-JP" altLang="en-US" b="1" u="sng">
                <a:latin typeface="Comic Sans MS" charset="0"/>
              </a:rPr>
              <a:t>’</a:t>
            </a:r>
            <a:r>
              <a:rPr lang="en-US" b="1" u="sng">
                <a:latin typeface="Comic Sans MS" charset="0"/>
              </a:rPr>
              <a:t>s Rebellion</a:t>
            </a:r>
            <a:r>
              <a:rPr lang="en-US" b="1">
                <a:latin typeface="Comic Sans MS" charset="0"/>
              </a:rPr>
              <a:t> </a:t>
            </a:r>
            <a:r>
              <a:rPr lang="en-US">
                <a:latin typeface="Comic Sans MS" charset="0"/>
              </a:rPr>
              <a:t>led to nearly 60 white people killed on plantations.</a:t>
            </a:r>
          </a:p>
          <a:p>
            <a:pPr eaLnBrk="1" hangingPunct="1"/>
            <a:endParaRPr lang="en-US" b="1" u="sng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Spread fear throughout the South and harsh treatment for slaves.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endParaRPr lang="en-US">
              <a:latin typeface="Comic Sans MS" charset="0"/>
            </a:endParaRPr>
          </a:p>
        </p:txBody>
      </p:sp>
      <p:pic>
        <p:nvPicPr>
          <p:cNvPr id="38916" name="Picture 5" descr="nat tu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38862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08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Slave codes</a:t>
            </a:r>
            <a:r>
              <a:rPr lang="en-US">
                <a:latin typeface="Comic Sans MS" charset="0"/>
              </a:rPr>
              <a:t> were laws that limited rights of slaves.</a:t>
            </a:r>
          </a:p>
          <a:p>
            <a:pPr lvl="1" eaLnBrk="1" hangingPunct="1"/>
            <a:r>
              <a:rPr lang="en-US" sz="3200">
                <a:latin typeface="Comic Sans MS" charset="0"/>
              </a:rPr>
              <a:t>Considered property</a:t>
            </a:r>
          </a:p>
          <a:p>
            <a:pPr lvl="1" eaLnBrk="1" hangingPunct="1"/>
            <a:endParaRPr lang="en-US" sz="3200">
              <a:latin typeface="Comic Sans MS" charset="0"/>
            </a:endParaRPr>
          </a:p>
          <a:p>
            <a:pPr lvl="1" eaLnBrk="1" hangingPunct="1"/>
            <a:r>
              <a:rPr lang="en-US" sz="3200">
                <a:latin typeface="Comic Sans MS" charset="0"/>
              </a:rPr>
              <a:t>Couldn</a:t>
            </a:r>
            <a:r>
              <a:rPr lang="ja-JP" altLang="en-US" sz="3200">
                <a:latin typeface="Comic Sans MS" charset="0"/>
              </a:rPr>
              <a:t>’</a:t>
            </a:r>
            <a:r>
              <a:rPr lang="en-US" sz="3200">
                <a:latin typeface="Comic Sans MS" charset="0"/>
              </a:rPr>
              <a:t>t vote</a:t>
            </a:r>
          </a:p>
          <a:p>
            <a:pPr lvl="1" eaLnBrk="1" hangingPunct="1"/>
            <a:endParaRPr lang="en-US" sz="3200">
              <a:latin typeface="Comic Sans MS" charset="0"/>
            </a:endParaRPr>
          </a:p>
          <a:p>
            <a:pPr lvl="1" eaLnBrk="1" hangingPunct="1"/>
            <a:r>
              <a:rPr lang="en-US" sz="3200">
                <a:latin typeface="Comic Sans MS" charset="0"/>
              </a:rPr>
              <a:t>Couldn</a:t>
            </a:r>
            <a:r>
              <a:rPr lang="ja-JP" altLang="en-US" sz="3200">
                <a:latin typeface="Comic Sans MS" charset="0"/>
              </a:rPr>
              <a:t>’</a:t>
            </a:r>
            <a:r>
              <a:rPr lang="en-US" sz="3200">
                <a:latin typeface="Comic Sans MS" charset="0"/>
              </a:rPr>
              <a:t>t own guns or testify in court</a:t>
            </a:r>
          </a:p>
          <a:p>
            <a:pPr lvl="1" eaLnBrk="1" hangingPunct="1"/>
            <a:endParaRPr lang="en-US" sz="3200">
              <a:latin typeface="Comic Sans MS" charset="0"/>
            </a:endParaRPr>
          </a:p>
          <a:p>
            <a:pPr lvl="1" eaLnBrk="1" hangingPunct="1"/>
            <a:r>
              <a:rPr lang="en-US" sz="3200">
                <a:latin typeface="Comic Sans MS" charset="0"/>
              </a:rPr>
              <a:t>Couldn</a:t>
            </a:r>
            <a:r>
              <a:rPr lang="ja-JP" altLang="en-US" sz="3200">
                <a:latin typeface="Comic Sans MS" charset="0"/>
              </a:rPr>
              <a:t>’</a:t>
            </a:r>
            <a:r>
              <a:rPr lang="en-US" sz="3200">
                <a:latin typeface="Comic Sans MS" charset="0"/>
              </a:rPr>
              <a:t>t legally marry</a:t>
            </a:r>
          </a:p>
        </p:txBody>
      </p:sp>
    </p:spTree>
    <p:extLst>
      <p:ext uri="{BB962C8B-B14F-4D97-AF65-F5344CB8AC3E}">
        <p14:creationId xmlns:p14="http://schemas.microsoft.com/office/powerpoint/2010/main" val="371530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953000" cy="54864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Second Great Awakening</a:t>
            </a:r>
            <a:r>
              <a:rPr lang="en-US">
                <a:latin typeface="Comic Sans MS" charset="0"/>
              </a:rPr>
              <a:t> – religious movement that encouraged people to improve themselves and society.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 b="1" u="sng">
                <a:latin typeface="Comic Sans MS" charset="0"/>
              </a:rPr>
              <a:t>Charles G. Finney</a:t>
            </a:r>
            <a:r>
              <a:rPr lang="en-US">
                <a:latin typeface="Comic Sans MS" charset="0"/>
              </a:rPr>
              <a:t> –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>
                <a:latin typeface="Comic Sans MS" charset="0"/>
              </a:rPr>
              <a:t>father of modern revivalism</a:t>
            </a:r>
            <a:r>
              <a:rPr lang="ja-JP" altLang="en-US">
                <a:latin typeface="Comic Sans MS" charset="0"/>
              </a:rPr>
              <a:t>”</a:t>
            </a:r>
            <a:endParaRPr lang="en-US">
              <a:latin typeface="Comic Sans MS" charset="0"/>
            </a:endParaRPr>
          </a:p>
          <a:p>
            <a:pPr eaLnBrk="1" hangingPunct="1"/>
            <a:endParaRPr lang="en-US">
              <a:latin typeface="Comic Sans MS" charset="0"/>
            </a:endParaRPr>
          </a:p>
          <a:p>
            <a:pPr algn="ctr" eaLnBrk="1" hangingPunct="1"/>
            <a:endParaRPr lang="en-US" b="1" i="1">
              <a:latin typeface="Comic Sans MS" charset="0"/>
            </a:endParaRPr>
          </a:p>
        </p:txBody>
      </p:sp>
      <p:pic>
        <p:nvPicPr>
          <p:cNvPr id="21508" name="Picture 5" descr="charles 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04800"/>
            <a:ext cx="2971800" cy="3492500"/>
          </a:xfrm>
          <a:noFill/>
        </p:spPr>
      </p:pic>
      <p:pic>
        <p:nvPicPr>
          <p:cNvPr id="21509" name="Picture 11" descr="second great awaken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3505200"/>
            <a:ext cx="4410075" cy="3048000"/>
          </a:xfrm>
          <a:noFill/>
        </p:spPr>
      </p:pic>
    </p:spTree>
    <p:extLst>
      <p:ext uri="{BB962C8B-B14F-4D97-AF65-F5344CB8AC3E}">
        <p14:creationId xmlns:p14="http://schemas.microsoft.com/office/powerpoint/2010/main" val="7177330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2578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Transcendentalism</a:t>
            </a:r>
            <a:r>
              <a:rPr lang="en-US">
                <a:latin typeface="Comic Sans MS" charset="0"/>
              </a:rPr>
              <a:t> – philosophical movement that emphasized living a simple life, the inner self, and nature.</a:t>
            </a:r>
          </a:p>
          <a:p>
            <a:pPr eaLnBrk="1" hangingPunct="1"/>
            <a:endParaRPr lang="en-US" b="1" u="sng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Led by </a:t>
            </a:r>
            <a:r>
              <a:rPr lang="en-US" b="1" u="sng">
                <a:latin typeface="Comic Sans MS" charset="0"/>
              </a:rPr>
              <a:t>Ralph Waldo Emerson</a:t>
            </a:r>
            <a:r>
              <a:rPr lang="en-US">
                <a:latin typeface="Comic Sans MS" charset="0"/>
              </a:rPr>
              <a:t> and </a:t>
            </a:r>
            <a:r>
              <a:rPr lang="en-US" b="1" u="sng">
                <a:latin typeface="Comic Sans MS" charset="0"/>
              </a:rPr>
              <a:t>Henry David Thoreau</a:t>
            </a:r>
            <a:r>
              <a:rPr lang="en-US">
                <a:latin typeface="Comic Sans MS" charset="0"/>
              </a:rPr>
              <a:t> 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Thoreau wrote </a:t>
            </a:r>
            <a:r>
              <a:rPr lang="en-US" b="1" i="1" u="sng">
                <a:latin typeface="Comic Sans MS" charset="0"/>
              </a:rPr>
              <a:t>Civil Disobedience</a:t>
            </a:r>
            <a:r>
              <a:rPr lang="en-US">
                <a:latin typeface="Comic Sans MS" charset="0"/>
              </a:rPr>
              <a:t> to protest the Mexican War.</a:t>
            </a:r>
          </a:p>
        </p:txBody>
      </p:sp>
    </p:spTree>
    <p:extLst>
      <p:ext uri="{BB962C8B-B14F-4D97-AF65-F5344CB8AC3E}">
        <p14:creationId xmlns:p14="http://schemas.microsoft.com/office/powerpoint/2010/main" val="119052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pic>
        <p:nvPicPr>
          <p:cNvPr id="23555" name="Picture 7" descr="thoreau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252913" cy="5240338"/>
          </a:xfrm>
          <a:noFill/>
        </p:spPr>
      </p:pic>
      <p:pic>
        <p:nvPicPr>
          <p:cNvPr id="23556" name="Picture 8" descr="thoeau 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460750" cy="5211763"/>
          </a:xfrm>
          <a:noFill/>
        </p:spPr>
      </p:pic>
    </p:spTree>
    <p:extLst>
      <p:ext uri="{BB962C8B-B14F-4D97-AF65-F5344CB8AC3E}">
        <p14:creationId xmlns:p14="http://schemas.microsoft.com/office/powerpoint/2010/main" val="223917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Reform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276600" cy="4983163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Utopian communities</a:t>
            </a:r>
            <a:r>
              <a:rPr lang="en-US">
                <a:latin typeface="Comic Sans MS" charset="0"/>
              </a:rPr>
              <a:t>  tried to create a perfect place.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 b="1" i="1">
                <a:latin typeface="Comic Sans MS" charset="0"/>
              </a:rPr>
              <a:t>Brook Farm</a:t>
            </a:r>
          </a:p>
          <a:p>
            <a:pPr eaLnBrk="1" hangingPunct="1"/>
            <a:r>
              <a:rPr lang="en-US" b="1" i="1">
                <a:latin typeface="Comic Sans MS" charset="0"/>
              </a:rPr>
              <a:t>New Harmony</a:t>
            </a:r>
          </a:p>
          <a:p>
            <a:pPr eaLnBrk="1" hangingPunct="1"/>
            <a:r>
              <a:rPr lang="en-US" b="1" i="1">
                <a:latin typeface="Comic Sans MS" charset="0"/>
              </a:rPr>
              <a:t>Oneida </a:t>
            </a:r>
          </a:p>
        </p:txBody>
      </p:sp>
      <p:pic>
        <p:nvPicPr>
          <p:cNvPr id="24580" name="Picture 6" descr="utopian community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19200"/>
            <a:ext cx="5638800" cy="3363913"/>
          </a:xfrm>
          <a:noFill/>
        </p:spPr>
      </p:pic>
      <p:pic>
        <p:nvPicPr>
          <p:cNvPr id="24581" name="Picture 7" descr="peac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4343400"/>
            <a:ext cx="3048000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3466309629"/>
      </p:ext>
    </p:extLst>
  </p:cSld>
  <p:clrMapOvr>
    <a:masterClrMapping/>
  </p:clrMapOvr>
  <p:transition xmlns:p14="http://schemas.microsoft.com/office/powerpoint/2010/main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3048000"/>
          </a:xfrm>
        </p:spPr>
        <p:txBody>
          <a:bodyPr/>
          <a:lstStyle/>
          <a:p>
            <a:pPr eaLnBrk="1" hangingPunct="1"/>
            <a:r>
              <a:rPr lang="en-US" sz="7000" b="1" i="1">
                <a:latin typeface="Comic Sans MS" charset="0"/>
              </a:rPr>
              <a:t>American Art &amp; Literature</a:t>
            </a:r>
          </a:p>
        </p:txBody>
      </p:sp>
    </p:spTree>
    <p:extLst>
      <p:ext uri="{BB962C8B-B14F-4D97-AF65-F5344CB8AC3E}">
        <p14:creationId xmlns:p14="http://schemas.microsoft.com/office/powerpoint/2010/main" val="271921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Art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763000" cy="24765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Hudson River School</a:t>
            </a:r>
            <a:r>
              <a:rPr lang="en-US">
                <a:latin typeface="Comic Sans MS" charset="0"/>
              </a:rPr>
              <a:t> – painters that celebrated the beauty of the American landscape.</a:t>
            </a:r>
          </a:p>
        </p:txBody>
      </p:sp>
      <p:pic>
        <p:nvPicPr>
          <p:cNvPr id="24580" name="Picture 6" descr="hudson river schoo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514600"/>
            <a:ext cx="6172200" cy="404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54322"/>
      </p:ext>
    </p:extLst>
  </p:cSld>
  <p:clrMapOvr>
    <a:masterClrMapping/>
  </p:clrMapOvr>
  <p:transition xmlns:p14="http://schemas.microsoft.com/office/powerpoint/2010/main">
    <p:split orient="vert"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udson river school 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599" y="387968"/>
            <a:ext cx="4967204" cy="603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228600" y="2286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/>
              <a:t>Lewis and Clark</a:t>
            </a:r>
            <a:r>
              <a:rPr 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61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udson river school 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8686800" cy="483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31201"/>
      </p:ext>
    </p:extLst>
  </p:cSld>
  <p:clrMapOvr>
    <a:masterClrMapping/>
  </p:clrMapOvr>
  <p:transition xmlns:p14="http://schemas.microsoft.com/office/powerpoint/2010/main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Literature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u="sng">
                <a:latin typeface="Comic Sans MS" charset="0"/>
              </a:rPr>
              <a:t>James Fenimore Cooper</a:t>
            </a:r>
            <a:r>
              <a:rPr lang="en-US">
                <a:latin typeface="Comic Sans MS" charset="0"/>
              </a:rPr>
              <a:t> wrote </a:t>
            </a:r>
            <a:r>
              <a:rPr lang="en-US" u="sng">
                <a:latin typeface="Comic Sans MS" charset="0"/>
              </a:rPr>
              <a:t>The Last of the Mohicans</a:t>
            </a:r>
            <a:r>
              <a:rPr lang="en-US">
                <a:latin typeface="Comic Sans MS" charset="0"/>
              </a:rPr>
              <a:t>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 b="1" u="sng">
                <a:latin typeface="Comic Sans MS" charset="0"/>
              </a:rPr>
              <a:t>Washington Irving </a:t>
            </a:r>
            <a:r>
              <a:rPr lang="en-US">
                <a:latin typeface="Comic Sans MS" charset="0"/>
              </a:rPr>
              <a:t>wrote the </a:t>
            </a:r>
            <a:r>
              <a:rPr lang="en-US" u="sng">
                <a:latin typeface="Comic Sans MS" charset="0"/>
              </a:rPr>
              <a:t>Legend of Sleepy Hollow</a:t>
            </a:r>
            <a:r>
              <a:rPr lang="en-US">
                <a:latin typeface="Comic Sans MS" charset="0"/>
              </a:rPr>
              <a:t>.</a:t>
            </a:r>
          </a:p>
          <a:p>
            <a:pPr eaLnBrk="1" hangingPunct="1"/>
            <a:endParaRPr lang="en-US" b="1" u="sng">
              <a:latin typeface="Comic Sans MS" charset="0"/>
            </a:endParaRPr>
          </a:p>
          <a:p>
            <a:pPr eaLnBrk="1" hangingPunct="1"/>
            <a:r>
              <a:rPr lang="en-US" b="1" u="sng">
                <a:latin typeface="Comic Sans MS" charset="0"/>
              </a:rPr>
              <a:t>Noah Webster</a:t>
            </a:r>
            <a:r>
              <a:rPr lang="en-US">
                <a:latin typeface="Comic Sans MS" charset="0"/>
              </a:rPr>
              <a:t> created the Dictionary to standardize the English language.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endParaRPr lang="en-US" b="1" u="sng">
              <a:latin typeface="Comic Sans MS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14888"/>
      </p:ext>
    </p:extLst>
  </p:cSld>
  <p:clrMapOvr>
    <a:masterClrMapping/>
  </p:clrMapOvr>
  <p:transition xmlns:p14="http://schemas.microsoft.com/office/powerpoint/2010/main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534400" cy="5803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en-US" sz="3600" b="1">
                <a:solidFill>
                  <a:srgbClr val="FFFF99"/>
                </a:solidFill>
                <a:effectLst/>
                <a:latin typeface="Georgia" charset="0"/>
              </a:rPr>
              <a:t>The first Woman’s rights movement was in Seneca Falls, New York in 1849……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effectLst/>
                <a:latin typeface="Arial Narrow" charset="0"/>
                <a:cs typeface="Times New Roman" charset="0"/>
              </a:rPr>
              <a:t>Educational and professional opportunities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effectLst/>
                <a:latin typeface="Arial Narrow" charset="0"/>
                <a:cs typeface="Times New Roman" charset="0"/>
              </a:rPr>
              <a:t>Property rights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effectLst/>
                <a:latin typeface="Arial Narrow" charset="0"/>
                <a:cs typeface="Times New Roman" charset="0"/>
              </a:rPr>
              <a:t>Legal equality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effectLst/>
                <a:latin typeface="Arial Narrow" charset="0"/>
                <a:cs typeface="Times New Roman" charset="0"/>
              </a:rPr>
              <a:t>repeal of laws awarding the father custody of the children in divorce.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effectLst/>
                <a:latin typeface="Arial Narrow" charset="0"/>
              </a:rPr>
              <a:t>Suffrage rights</a:t>
            </a:r>
          </a:p>
          <a:p>
            <a:pPr algn="ctr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endParaRPr lang="en-US" sz="3600" b="1">
              <a:solidFill>
                <a:schemeClr val="bg1"/>
              </a:solidFill>
              <a:effectLst/>
              <a:latin typeface="Arial Narrow" charset="0"/>
            </a:endParaRPr>
          </a:p>
        </p:txBody>
      </p:sp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SENECA FALLS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6413"/>
            <a:ext cx="1042988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25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7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Turn to Period 4 on the website and open up the </a:t>
            </a:r>
            <a:r>
              <a:rPr lang="en-US" i="1" dirty="0" smtClean="0"/>
              <a:t>Declaration of Sentiments. </a:t>
            </a:r>
            <a:r>
              <a:rPr lang="en-US" dirty="0" smtClean="0"/>
              <a:t>Read the document and write down 2 demands that are still relevant today.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0"/>
            <a:ext cx="8229600" cy="25066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5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0000" b="1" i="1">
                <a:latin typeface="Comic Sans MS" charset="0"/>
              </a:rPr>
              <a:t>Reform Movements</a:t>
            </a:r>
          </a:p>
        </p:txBody>
      </p:sp>
    </p:spTree>
    <p:extLst>
      <p:ext uri="{BB962C8B-B14F-4D97-AF65-F5344CB8AC3E}">
        <p14:creationId xmlns:p14="http://schemas.microsoft.com/office/powerpoint/2010/main" val="129929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learn today??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0772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bg1"/>
                </a:solidFill>
                <a:latin typeface="Gill Sans MT" charset="0"/>
              </a:rPr>
              <a:t>Temperance Movement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5257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2800" b="1" u="sng" dirty="0" smtClean="0">
                <a:solidFill>
                  <a:srgbClr val="FFFF66"/>
                </a:solidFill>
                <a:latin typeface="Gill Sans MT" charset="0"/>
                <a:cs typeface="Times New Roman" charset="0"/>
              </a:rPr>
              <a:t>Temperance </a:t>
            </a:r>
            <a:r>
              <a:rPr lang="en-US" sz="2800" b="1" u="sng" dirty="0">
                <a:solidFill>
                  <a:srgbClr val="FFFF66"/>
                </a:solidFill>
                <a:latin typeface="Gill Sans MT" charset="0"/>
                <a:cs typeface="Times New Roman" charset="0"/>
              </a:rPr>
              <a:t>Movement</a:t>
            </a:r>
            <a:r>
              <a:rPr lang="en-US" sz="2800" b="1" dirty="0">
                <a:solidFill>
                  <a:schemeClr val="bg1"/>
                </a:solidFill>
                <a:latin typeface="Gill Sans MT" charset="0"/>
                <a:cs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—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undertook to eliminate social problems by curbing drinking</a:t>
            </a:r>
          </a:p>
          <a:p>
            <a:pPr lvl="1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 charset="0"/>
                <a:cs typeface="Times New Roman" charset="0"/>
              </a:rPr>
              <a:t>Led largely by clergy, the movement at first focused on drunkenness and did not oppose moderate drinking</a:t>
            </a:r>
          </a:p>
          <a:p>
            <a:pPr lvl="1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 charset="0"/>
                <a:cs typeface="Times New Roman" charset="0"/>
              </a:rPr>
              <a:t>In 1826 the </a:t>
            </a:r>
            <a:r>
              <a:rPr lang="en-US" sz="2400" b="1" u="sng" dirty="0">
                <a:solidFill>
                  <a:srgbClr val="FFFF66"/>
                </a:solidFill>
                <a:latin typeface="Gill Sans MT" charset="0"/>
                <a:cs typeface="Times New Roman" charset="0"/>
              </a:rPr>
              <a:t>American Temperance Society</a:t>
            </a:r>
            <a:r>
              <a:rPr lang="en-US" sz="2400" b="1" dirty="0">
                <a:solidFill>
                  <a:schemeClr val="bg1"/>
                </a:solidFill>
                <a:latin typeface="Gill Sans MT" charset="0"/>
                <a:cs typeface="Times New Roman" charset="0"/>
              </a:rPr>
              <a:t>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 charset="0"/>
                <a:cs typeface="Times New Roman" charset="0"/>
              </a:rPr>
              <a:t>was founded, taking voluntary abstinence as its goal.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 MT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04298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13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0772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800" b="1">
                <a:solidFill>
                  <a:schemeClr val="bg1"/>
                </a:solidFill>
                <a:latin typeface="Gill Sans MT" charset="0"/>
              </a:rPr>
              <a:t>The Temperance Movement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657600" cy="4800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  <a:latin typeface="Gill Sans MT" charset="0"/>
                <a:cs typeface="Times New Roman" charset="0"/>
              </a:rPr>
              <a:t>During the next decade approximately 5000 local temperance societies were founded</a:t>
            </a:r>
          </a:p>
          <a:p>
            <a:pPr algn="ctr" eaLnBrk="1" hangingPunct="1">
              <a:lnSpc>
                <a:spcPct val="75000"/>
              </a:lnSpc>
              <a:spcBef>
                <a:spcPct val="30000"/>
              </a:spcBef>
            </a:pPr>
            <a:endParaRPr lang="en-US" sz="2800">
              <a:solidFill>
                <a:schemeClr val="bg1"/>
              </a:solidFill>
              <a:latin typeface="Gill Sans MT" charset="0"/>
              <a:cs typeface="Times New Roman" charset="0"/>
            </a:endParaRPr>
          </a:p>
          <a:p>
            <a:pPr algn="ctr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  <a:latin typeface="Gill Sans MT" charset="0"/>
                <a:cs typeface="Times New Roman" charset="0"/>
              </a:rPr>
              <a:t>As the movement gained momentum, annual per capita consumption of alcohol dropped sharply</a:t>
            </a:r>
            <a:endParaRPr lang="en-US" sz="280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57400" y="3505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effectLst/>
              <a:latin typeface="Times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828800"/>
            <a:ext cx="4508500" cy="4724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609600" y="6186488"/>
            <a:ext cx="792480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bg1"/>
                </a:solidFill>
                <a:effectLst/>
                <a:latin typeface="Comic Sans MS" charset="0"/>
              </a:rPr>
              <a:t>From the first glass to the grave</a:t>
            </a:r>
            <a:r>
              <a:rPr lang="en-US" sz="2800" b="1">
                <a:solidFill>
                  <a:schemeClr val="bg1"/>
                </a:solidFill>
                <a:effectLst/>
                <a:latin typeface="Comic Sans MS" charset="0"/>
              </a:rPr>
              <a:t>, 1846</a:t>
            </a:r>
          </a:p>
        </p:txBody>
      </p:sp>
      <p:pic>
        <p:nvPicPr>
          <p:cNvPr id="23555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417" r="2586"/>
          <a:stretch>
            <a:fillRect/>
          </a:stretch>
        </p:blipFill>
        <p:spPr bwMode="auto">
          <a:xfrm>
            <a:off x="152400" y="176213"/>
            <a:ext cx="883920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685800" y="90488"/>
            <a:ext cx="7772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effectLst/>
                <a:latin typeface="Arial Narrow" charset="0"/>
              </a:rPr>
              <a:t>The Drunkard’s Progress</a:t>
            </a:r>
          </a:p>
        </p:txBody>
      </p:sp>
    </p:spTree>
    <p:extLst>
      <p:ext uri="{BB962C8B-B14F-4D97-AF65-F5344CB8AC3E}">
        <p14:creationId xmlns:p14="http://schemas.microsoft.com/office/powerpoint/2010/main" val="2136332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</a:rPr>
              <a:t>Education Reform</a:t>
            </a:r>
            <a:endParaRPr lang="en-US" dirty="0">
              <a:latin typeface="Comic Sans MS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4114800" cy="51816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Horace Mann</a:t>
            </a:r>
            <a:r>
              <a:rPr lang="en-US">
                <a:latin typeface="Comic Sans MS" charset="0"/>
              </a:rPr>
              <a:t>  believed schools created good citizens.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Created tax-supported public schools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7652" name="Picture 5" descr="schoolhous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8800"/>
            <a:ext cx="4648200" cy="3181350"/>
          </a:xfrm>
          <a:noFill/>
        </p:spPr>
      </p:pic>
    </p:spTree>
    <p:extLst>
      <p:ext uri="{BB962C8B-B14F-4D97-AF65-F5344CB8AC3E}">
        <p14:creationId xmlns:p14="http://schemas.microsoft.com/office/powerpoint/2010/main" val="355062527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</a:rPr>
              <a:t>Asylum/Prison Reform</a:t>
            </a:r>
            <a:endParaRPr lang="en-US" dirty="0">
              <a:latin typeface="Comic Sans MS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eaLnBrk="1" hangingPunct="1"/>
            <a:r>
              <a:rPr lang="en-US" b="1" u="sng">
                <a:latin typeface="Comic Sans MS" charset="0"/>
              </a:rPr>
              <a:t>Dorothea Dix</a:t>
            </a:r>
            <a:r>
              <a:rPr lang="en-US">
                <a:latin typeface="Comic Sans MS" charset="0"/>
              </a:rPr>
              <a:t> discovered that many prisons held mentally ill patients.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pPr eaLnBrk="1" hangingPunct="1"/>
            <a:r>
              <a:rPr lang="en-US">
                <a:latin typeface="Comic Sans MS" charset="0"/>
              </a:rPr>
              <a:t>Emphasized </a:t>
            </a:r>
            <a:r>
              <a:rPr lang="en-US" b="1" u="sng">
                <a:latin typeface="Comic Sans MS" charset="0"/>
              </a:rPr>
              <a:t>rehabilitation</a:t>
            </a:r>
            <a:r>
              <a:rPr lang="en-US">
                <a:latin typeface="Comic Sans MS" charset="0"/>
              </a:rPr>
              <a:t> to help people  get better!!!</a:t>
            </a:r>
          </a:p>
          <a:p>
            <a:pPr algn="ctr" eaLnBrk="1" hangingPunct="1"/>
            <a:endParaRPr lang="en-US" b="1" i="1">
              <a:latin typeface="Comic Sans MS" charset="0"/>
            </a:endParaRPr>
          </a:p>
          <a:p>
            <a:pPr algn="ctr" eaLnBrk="1" hangingPunct="1"/>
            <a:r>
              <a:rPr lang="en-US" sz="4000" b="1" i="1">
                <a:latin typeface="Comic Sans MS" charset="0"/>
              </a:rPr>
              <a:t>Established public hospitals for the mentally ill!!!</a:t>
            </a:r>
          </a:p>
        </p:txBody>
      </p:sp>
    </p:spTree>
    <p:extLst>
      <p:ext uri="{BB962C8B-B14F-4D97-AF65-F5344CB8AC3E}">
        <p14:creationId xmlns:p14="http://schemas.microsoft.com/office/powerpoint/2010/main" val="428085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778</Words>
  <Application>Microsoft Macintosh PowerPoint</Application>
  <PresentationFormat>On-screen Show (4:3)</PresentationFormat>
  <Paragraphs>158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Reform in the Antebellum Era</vt:lpstr>
      <vt:lpstr>PowerPoint Presentation</vt:lpstr>
      <vt:lpstr>Reform</vt:lpstr>
      <vt:lpstr>Reform Movements</vt:lpstr>
      <vt:lpstr>Temperance Movement</vt:lpstr>
      <vt:lpstr>The Temperance Movement</vt:lpstr>
      <vt:lpstr>PowerPoint Presentation</vt:lpstr>
      <vt:lpstr>Education Reform</vt:lpstr>
      <vt:lpstr>Asylum/Prison Reform</vt:lpstr>
      <vt:lpstr>Asylum/Prison Reform</vt:lpstr>
      <vt:lpstr>Women’s Rights Reform</vt:lpstr>
      <vt:lpstr>PowerPoint Presentation</vt:lpstr>
      <vt:lpstr>PowerPoint Presentation</vt:lpstr>
      <vt:lpstr> </vt:lpstr>
      <vt:lpstr>Reform</vt:lpstr>
      <vt:lpstr>Reform</vt:lpstr>
      <vt:lpstr>Reform</vt:lpstr>
      <vt:lpstr>Slavery and Abolition</vt:lpstr>
      <vt:lpstr>PowerPoint Presentation</vt:lpstr>
      <vt:lpstr>Growth of slavery</vt:lpstr>
      <vt:lpstr>Growth of slavery</vt:lpstr>
      <vt:lpstr>PowerPoint Presentation</vt:lpstr>
      <vt:lpstr>Reform</vt:lpstr>
      <vt:lpstr>Reform</vt:lpstr>
      <vt:lpstr>Reform</vt:lpstr>
      <vt:lpstr>PowerPoint Presentation</vt:lpstr>
      <vt:lpstr>Reform</vt:lpstr>
      <vt:lpstr>Reform</vt:lpstr>
      <vt:lpstr>Reform</vt:lpstr>
      <vt:lpstr>Reform</vt:lpstr>
      <vt:lpstr>Reform</vt:lpstr>
      <vt:lpstr>Reform</vt:lpstr>
      <vt:lpstr>American Art &amp; Literature</vt:lpstr>
      <vt:lpstr>Art</vt:lpstr>
      <vt:lpstr>PowerPoint Presentation</vt:lpstr>
      <vt:lpstr>PowerPoint Presentation</vt:lpstr>
      <vt:lpstr>Literature</vt:lpstr>
      <vt:lpstr>PowerPoint Presentation</vt:lpstr>
      <vt:lpstr>Turn to Period 4 on the website and open up the Declaration of Sentiments. Read the document and write down 2 demands that are still relevant today.</vt:lpstr>
      <vt:lpstr>What did you learn today??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in the Antebellum Era</dc:title>
  <dc:creator>Ramirez, Marcia P.</dc:creator>
  <cp:lastModifiedBy>Ramirez, Marcia P.</cp:lastModifiedBy>
  <cp:revision>3</cp:revision>
  <dcterms:created xsi:type="dcterms:W3CDTF">2014-11-17T17:18:50Z</dcterms:created>
  <dcterms:modified xsi:type="dcterms:W3CDTF">2014-11-17T17:53:23Z</dcterms:modified>
</cp:coreProperties>
</file>