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0" r:id="rId2"/>
  </p:sldMasterIdLst>
  <p:sldIdLst>
    <p:sldId id="256" r:id="rId3"/>
    <p:sldId id="270" r:id="rId4"/>
    <p:sldId id="369" r:id="rId5"/>
    <p:sldId id="379" r:id="rId6"/>
    <p:sldId id="261" r:id="rId7"/>
    <p:sldId id="285" r:id="rId8"/>
    <p:sldId id="312" r:id="rId9"/>
    <p:sldId id="286" r:id="rId10"/>
    <p:sldId id="284" r:id="rId11"/>
    <p:sldId id="292" r:id="rId12"/>
    <p:sldId id="276" r:id="rId13"/>
    <p:sldId id="279" r:id="rId14"/>
    <p:sldId id="278" r:id="rId15"/>
    <p:sldId id="282" r:id="rId16"/>
    <p:sldId id="306" r:id="rId17"/>
    <p:sldId id="262" r:id="rId18"/>
    <p:sldId id="296" r:id="rId19"/>
    <p:sldId id="297" r:id="rId20"/>
    <p:sldId id="298" r:id="rId21"/>
    <p:sldId id="299" r:id="rId22"/>
    <p:sldId id="300" r:id="rId23"/>
    <p:sldId id="301" r:id="rId24"/>
    <p:sldId id="302" r:id="rId25"/>
    <p:sldId id="303" r:id="rId26"/>
    <p:sldId id="308" r:id="rId27"/>
    <p:sldId id="305" r:id="rId28"/>
    <p:sldId id="310" r:id="rId29"/>
    <p:sldId id="263" r:id="rId30"/>
    <p:sldId id="325" r:id="rId31"/>
    <p:sldId id="340" r:id="rId32"/>
    <p:sldId id="331" r:id="rId33"/>
    <p:sldId id="332" r:id="rId34"/>
    <p:sldId id="323" r:id="rId35"/>
    <p:sldId id="324" r:id="rId36"/>
    <p:sldId id="334" r:id="rId37"/>
    <p:sldId id="327" r:id="rId38"/>
    <p:sldId id="328" r:id="rId39"/>
    <p:sldId id="330" r:id="rId40"/>
    <p:sldId id="342" r:id="rId41"/>
    <p:sldId id="341" r:id="rId42"/>
    <p:sldId id="337" r:id="rId43"/>
    <p:sldId id="338" r:id="rId44"/>
    <p:sldId id="343" r:id="rId45"/>
    <p:sldId id="339" r:id="rId46"/>
    <p:sldId id="319" r:id="rId47"/>
    <p:sldId id="265" r:id="rId48"/>
    <p:sldId id="307" r:id="rId49"/>
    <p:sldId id="370" r:id="rId50"/>
    <p:sldId id="392" r:id="rId51"/>
    <p:sldId id="335" r:id="rId52"/>
    <p:sldId id="368" r:id="rId53"/>
    <p:sldId id="366" r:id="rId54"/>
    <p:sldId id="321" r:id="rId55"/>
    <p:sldId id="367" r:id="rId56"/>
    <p:sldId id="358" r:id="rId57"/>
    <p:sldId id="320" r:id="rId58"/>
    <p:sldId id="371"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31" d="100"/>
          <a:sy n="31" d="100"/>
        </p:scale>
        <p:origin x="-1312" y="-120"/>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US"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white"/>
        <p:txBody>
          <a:bodyPr/>
          <a:lstStyle/>
          <a:p>
            <a:fld id="{DB32461A-250E-4A29-9E9B-599CA3838FA1}" type="datetime1">
              <a:rPr lang="en-US" smtClean="0"/>
              <a:pPr/>
              <a:t>12/29/14</a:t>
            </a:fld>
            <a:endParaRPr lang="en-US" dirty="0"/>
          </a:p>
        </p:txBody>
      </p:sp>
      <p:sp>
        <p:nvSpPr>
          <p:cNvPr id="5" name="Footer Placeholder 4"/>
          <p:cNvSpPr>
            <a:spLocks noGrp="1"/>
          </p:cNvSpPr>
          <p:nvPr>
            <p:ph type="ftr" sz="quarter" idx="11"/>
          </p:nvPr>
        </p:nvSpPr>
        <p:spPr bwMode="white"/>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81099-48EC-46A3-9530-F58EB96AF77C}" type="datetime1">
              <a:rPr lang="en-US" smtClean="0"/>
              <a:pPr/>
              <a:t>12/29/14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697E24-FFB9-4C73-8C6D-E02A7AD33DB8}" type="datetime1">
              <a:rPr lang="en-US" smtClean="0"/>
              <a:pPr/>
              <a:t>12/29/14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17AB8E-EDAF-40B2-904B-C75D24A037DE}" type="datetimeFigureOut">
              <a:rPr lang="en-US">
                <a:solidFill>
                  <a:prstClr val="black">
                    <a:tint val="75000"/>
                  </a:prstClr>
                </a:solidFill>
              </a:rPr>
              <a:pPr/>
              <a:t>12/29/14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8FF410-E69E-48FC-900F-430C0467FB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772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7AB8E-EDAF-40B2-904B-C75D24A037DE}" type="datetimeFigureOut">
              <a:rPr lang="en-US">
                <a:solidFill>
                  <a:prstClr val="black">
                    <a:tint val="75000"/>
                  </a:prstClr>
                </a:solidFill>
              </a:rPr>
              <a:pPr/>
              <a:t>12/29/14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8FF410-E69E-48FC-900F-430C0467FB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22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17AB8E-EDAF-40B2-904B-C75D24A037DE}" type="datetimeFigureOut">
              <a:rPr lang="en-US">
                <a:solidFill>
                  <a:prstClr val="black">
                    <a:tint val="75000"/>
                  </a:prstClr>
                </a:solidFill>
              </a:rPr>
              <a:pPr/>
              <a:t>12/29/14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8FF410-E69E-48FC-900F-430C0467FB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6492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17AB8E-EDAF-40B2-904B-C75D24A037DE}" type="datetimeFigureOut">
              <a:rPr lang="en-US">
                <a:solidFill>
                  <a:prstClr val="black">
                    <a:tint val="75000"/>
                  </a:prstClr>
                </a:solidFill>
              </a:rPr>
              <a:pPr/>
              <a:t>12/29/14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8FF410-E69E-48FC-900F-430C0467FB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6292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17AB8E-EDAF-40B2-904B-C75D24A037DE}" type="datetimeFigureOut">
              <a:rPr lang="en-US">
                <a:solidFill>
                  <a:prstClr val="black">
                    <a:tint val="75000"/>
                  </a:prstClr>
                </a:solidFill>
              </a:rPr>
              <a:pPr/>
              <a:t>12/29/14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8FF410-E69E-48FC-900F-430C0467FB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7087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17AB8E-EDAF-40B2-904B-C75D24A037DE}" type="datetimeFigureOut">
              <a:rPr lang="en-US">
                <a:solidFill>
                  <a:prstClr val="black">
                    <a:tint val="75000"/>
                  </a:prstClr>
                </a:solidFill>
              </a:rPr>
              <a:pPr/>
              <a:t>12/29/14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8FF410-E69E-48FC-900F-430C0467FB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4576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17AB8E-EDAF-40B2-904B-C75D24A037DE}" type="datetimeFigureOut">
              <a:rPr lang="en-US">
                <a:solidFill>
                  <a:prstClr val="black">
                    <a:tint val="75000"/>
                  </a:prstClr>
                </a:solidFill>
              </a:rPr>
              <a:pPr/>
              <a:t>12/29/14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8FF410-E69E-48FC-900F-430C0467FB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5798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7AB8E-EDAF-40B2-904B-C75D24A037DE}" type="datetimeFigureOut">
              <a:rPr lang="en-US">
                <a:solidFill>
                  <a:prstClr val="black">
                    <a:tint val="75000"/>
                  </a:prstClr>
                </a:solidFill>
              </a:rPr>
              <a:pPr/>
              <a:t>12/29/14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8FF410-E69E-48FC-900F-430C0467FB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0732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1AD66C-382E-48AD-8F4C-E87C4D4A8B28}" type="datetime1">
              <a:rPr lang="en-US" smtClean="0"/>
              <a:pPr/>
              <a:t>12/29/14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7AB8E-EDAF-40B2-904B-C75D24A037DE}" type="datetimeFigureOut">
              <a:rPr lang="en-US">
                <a:solidFill>
                  <a:prstClr val="black">
                    <a:tint val="75000"/>
                  </a:prstClr>
                </a:solidFill>
              </a:rPr>
              <a:pPr/>
              <a:t>12/29/14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8FF410-E69E-48FC-900F-430C0467FB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9924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7AB8E-EDAF-40B2-904B-C75D24A037DE}" type="datetimeFigureOut">
              <a:rPr lang="en-US">
                <a:solidFill>
                  <a:prstClr val="black">
                    <a:tint val="75000"/>
                  </a:prstClr>
                </a:solidFill>
              </a:rPr>
              <a:pPr/>
              <a:t>12/29/14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8FF410-E69E-48FC-900F-430C0467FB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8244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7AB8E-EDAF-40B2-904B-C75D24A037DE}" type="datetimeFigureOut">
              <a:rPr lang="en-US">
                <a:solidFill>
                  <a:prstClr val="black">
                    <a:tint val="75000"/>
                  </a:prstClr>
                </a:solidFill>
              </a:rPr>
              <a:pPr/>
              <a:t>12/29/14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8FF410-E69E-48FC-900F-430C0467FB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079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6F4ADA4-35DF-4BD1-8C53-4246F035229A}" type="datetime1">
              <a:rPr lang="en-US" smtClean="0"/>
              <a:pPr/>
              <a:t>12/29/14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659F63ED-02B1-490A-8EAD-E0CB136D5388}" type="datetime1">
              <a:rPr lang="en-US" smtClean="0"/>
              <a:pPr/>
              <a:t>12/29/14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
        <p:nvSpPr>
          <p:cNvPr id="12" name="Content Placeholder 11"/>
          <p:cNvSpPr>
            <a:spLocks noGrp="1"/>
          </p:cNvSpPr>
          <p:nvPr>
            <p:ph sz="quarter" idx="14"/>
          </p:nvPr>
        </p:nvSpPr>
        <p:spPr>
          <a:xfrm>
            <a:off x="46482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F771BB6-685D-4518-8FAD-1882B9671546}" type="datetime1">
              <a:rPr lang="en-US" smtClean="0"/>
              <a:pPr/>
              <a:t>12/29/14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5FFBFE-5C08-4E0E-AF38-FB925F0B4D71}" type="datetime1">
              <a:rPr lang="en-US" smtClean="0"/>
              <a:pPr/>
              <a:t>12/29/14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0B41D-FD10-4A38-B39B-626510BD49B7}" type="slidenum">
              <a:rPr lang="en-US" smtClean="0"/>
              <a:pPr/>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823242C-D747-4ADD-80D8-99421268E3A8}" type="datetime1">
              <a:rPr lang="en-US" smtClean="0"/>
              <a:pPr/>
              <a:t>12/29/14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E82007-CDD1-4BCF-B9F4-9D458EFEEFE1}" type="datetime1">
              <a:rPr lang="en-US" smtClean="0"/>
              <a:pPr/>
              <a:t>12/29/14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
        <p:nvSpPr>
          <p:cNvPr id="9" name="Content Placeholder 8"/>
          <p:cNvSpPr>
            <a:spLocks noGrp="1"/>
          </p:cNvSpPr>
          <p:nvPr>
            <p:ph sz="quarter" idx="13"/>
          </p:nvPr>
        </p:nvSpPr>
        <p:spPr>
          <a:xfrm>
            <a:off x="1371600" y="1676400"/>
            <a:ext cx="32766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4F265-CA88-4C30-A9AD-02E6A5184734}" type="datetime1">
              <a:rPr lang="en-US" smtClean="0"/>
              <a:pPr/>
              <a:t>12/29/14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3823242C-D747-4ADD-80D8-99421268E3A8}" type="datetime1">
              <a:rPr lang="en-US" smtClean="0"/>
              <a:pPr/>
              <a:t>12/29/14</a:t>
            </a:fld>
            <a:endParaRPr lang="en-US" dirty="0"/>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CF40B41D-FD10-4A38-B39B-626510BD49B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sldNum="0" hdr="0" ftr="0" dt="0"/>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17AB8E-EDAF-40B2-904B-C75D24A037DE}" type="datetimeFigureOut">
              <a:rPr lang="en-US" smtClean="0">
                <a:solidFill>
                  <a:prstClr val="black">
                    <a:tint val="75000"/>
                  </a:prstClr>
                </a:solidFill>
              </a:rPr>
              <a:pPr/>
              <a:t>12/29/14</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FF410-E69E-48FC-900F-430C0467FBF4}"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92440363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png"/><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png"/><Relationship Id="rId3"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w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wmf"/><Relationship Id="rId1" Type="http://schemas.openxmlformats.org/officeDocument/2006/relationships/slideLayout" Target="../slideLayouts/slideLayout15.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37.wmf"/><Relationship Id="rId1" Type="http://schemas.openxmlformats.org/officeDocument/2006/relationships/slideLayout" Target="../slideLayouts/slideLayout15.xml"/><Relationship Id="rId2" Type="http://schemas.openxmlformats.org/officeDocument/2006/relationships/image" Target="../media/image35.wm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4.wmf"/><Relationship Id="rId1" Type="http://schemas.openxmlformats.org/officeDocument/2006/relationships/slideLayout" Target="../slideLayouts/slideLayout15.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5.xml"/><Relationship Id="rId2"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5.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png"/><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5.png"/><Relationship Id="rId3"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1" Type="http://schemas.openxmlformats.org/officeDocument/2006/relationships/image" Target="../media/image20.png"/><Relationship Id="rId1" Type="http://schemas.openxmlformats.org/officeDocument/2006/relationships/slideLayout" Target="../slideLayouts/slideLayout15.xml"/><Relationship Id="rId2"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4.png"/><Relationship Id="rId3"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5.xml"/><Relationship Id="rId2" Type="http://schemas.openxmlformats.org/officeDocument/2006/relationships/image" Target="../media/image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0.png"/><Relationship Id="rId3" Type="http://schemas.openxmlformats.org/officeDocument/2006/relationships/image" Target="../media/image7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0.png"/><Relationship Id="rId3" Type="http://schemas.openxmlformats.org/officeDocument/2006/relationships/image" Target="../media/image7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png"/><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371600"/>
            <a:ext cx="6400800" cy="1783080"/>
          </a:xfrm>
        </p:spPr>
        <p:txBody>
          <a:bodyPr>
            <a:noAutofit/>
          </a:bodyPr>
          <a:lstStyle/>
          <a:p>
            <a:r>
              <a:rPr lang="en-US" sz="4400" dirty="0" smtClean="0"/>
              <a:t>Reconstruction begins</a:t>
            </a:r>
            <a:endParaRPr lang="en-US" sz="4400" dirty="0"/>
          </a:p>
        </p:txBody>
      </p:sp>
      <p:sp>
        <p:nvSpPr>
          <p:cNvPr id="3" name="Subtitle 2"/>
          <p:cNvSpPr>
            <a:spLocks noGrp="1"/>
          </p:cNvSpPr>
          <p:nvPr>
            <p:ph type="subTitle" idx="1"/>
          </p:nvPr>
        </p:nvSpPr>
        <p:spPr>
          <a:xfrm>
            <a:off x="1371600" y="3429000"/>
            <a:ext cx="6400800" cy="2133600"/>
          </a:xfrm>
        </p:spPr>
        <p:txBody>
          <a:bodyPr>
            <a:normAutofit/>
          </a:bodyPr>
          <a:lstStyle/>
          <a:p>
            <a:r>
              <a:rPr lang="en-US" dirty="0" smtClean="0"/>
              <a:t>Mr. Johnson</a:t>
            </a:r>
          </a:p>
          <a:p>
            <a:r>
              <a:rPr lang="en-US" dirty="0" smtClean="0"/>
              <a:t>APUSH</a:t>
            </a:r>
          </a:p>
          <a:p>
            <a:r>
              <a:rPr lang="en-US" dirty="0" smtClean="0"/>
              <a:t>Hopewell High School</a:t>
            </a:r>
            <a:endParaRPr lang="en-US" dirty="0"/>
          </a:p>
        </p:txBody>
      </p:sp>
    </p:spTree>
    <p:extLst>
      <p:ext uri="{BB962C8B-B14F-4D97-AF65-F5344CB8AC3E}">
        <p14:creationId xmlns:p14="http://schemas.microsoft.com/office/powerpoint/2010/main" val="4050271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Military Occupation of the South</a:t>
            </a:r>
            <a:endParaRPr lang="en-US" dirty="0">
              <a:latin typeface="Garamond" panose="02020404030301010803" pitchFamily="18" charset="0"/>
            </a:endParaRP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357"/>
          <a:stretch/>
        </p:blipFill>
        <p:spPr bwMode="auto">
          <a:xfrm>
            <a:off x="663575" y="1351119"/>
            <a:ext cx="7815263" cy="5202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3913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Freedmen’s Bureau Established, 1865</a:t>
            </a:r>
            <a:endParaRPr lang="en-US" dirty="0">
              <a:latin typeface="Garamond" panose="02020404030301010803"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531" y="1219200"/>
            <a:ext cx="6504938"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30681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aramond" panose="02020404030301010803" pitchFamily="18" charset="0"/>
              </a:rPr>
              <a:t>Carpetbaggers Travel South</a:t>
            </a:r>
            <a:endParaRPr lang="en-US" dirty="0">
              <a:latin typeface="Garamond" panose="02020404030301010803" pitchFamily="18"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315250"/>
            <a:ext cx="4215892" cy="531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78582"/>
            <a:ext cx="3276600" cy="3131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2566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latin typeface="Garamond" panose="02020404030301010803" pitchFamily="18" charset="0"/>
              </a:rPr>
              <a:t>Carpetbaggers at Freedmen’s Bureau</a:t>
            </a:r>
            <a:endParaRPr lang="en-US" dirty="0">
              <a:latin typeface="Garamond" panose="02020404030301010803" pitchFamily="18" charset="0"/>
            </a:endParaRPr>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9071" b="7520"/>
          <a:stretch/>
        </p:blipFill>
        <p:spPr bwMode="auto">
          <a:xfrm>
            <a:off x="685800" y="1534088"/>
            <a:ext cx="7772400" cy="4991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25075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Death Threats Against Carpetbaggers</a:t>
            </a:r>
            <a:endParaRPr lang="en-US" dirty="0">
              <a:latin typeface="Garamond" panose="02020404030301010803" pitchFamily="18"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333500"/>
            <a:ext cx="7696200"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1719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latin typeface="Garamond" panose="02020404030301010803" pitchFamily="18" charset="0"/>
              </a:rPr>
              <a:t>Wartime Reconstruction:</a:t>
            </a:r>
            <a:br>
              <a:rPr lang="en-US" dirty="0" smtClean="0">
                <a:latin typeface="Garamond" panose="02020404030301010803" pitchFamily="18" charset="0"/>
              </a:rPr>
            </a:br>
            <a:r>
              <a:rPr lang="en-US" dirty="0" smtClean="0">
                <a:latin typeface="Garamond" panose="02020404030301010803" pitchFamily="18" charset="0"/>
              </a:rPr>
              <a:t>Military Occupation</a:t>
            </a:r>
            <a:endParaRPr lang="en-US" dirty="0">
              <a:latin typeface="Garamond" panose="02020404030301010803" pitchFamily="18" charset="0"/>
            </a:endParaRPr>
          </a:p>
        </p:txBody>
      </p:sp>
      <p:sp>
        <p:nvSpPr>
          <p:cNvPr id="3" name="Content Placeholder 2"/>
          <p:cNvSpPr>
            <a:spLocks noGrp="1"/>
          </p:cNvSpPr>
          <p:nvPr>
            <p:ph sz="half" idx="1"/>
          </p:nvPr>
        </p:nvSpPr>
        <p:spPr>
          <a:xfrm>
            <a:off x="457200" y="1600200"/>
            <a:ext cx="4038600" cy="5029200"/>
          </a:xfrm>
        </p:spPr>
        <p:txBody>
          <a:bodyPr>
            <a:normAutofit fontScale="92500" lnSpcReduction="20000"/>
          </a:bodyPr>
          <a:lstStyle/>
          <a:p>
            <a:r>
              <a:rPr lang="en-US" dirty="0" smtClean="0">
                <a:solidFill>
                  <a:schemeClr val="tx1">
                    <a:lumMod val="75000"/>
                    <a:lumOff val="25000"/>
                  </a:schemeClr>
                </a:solidFill>
                <a:latin typeface="Garamond" panose="02020404030301010803" pitchFamily="18" charset="0"/>
              </a:rPr>
              <a:t>Abolishing Slavery</a:t>
            </a:r>
          </a:p>
          <a:p>
            <a:pPr lvl="1"/>
            <a:r>
              <a:rPr lang="en-US" dirty="0" smtClean="0">
                <a:solidFill>
                  <a:schemeClr val="tx1">
                    <a:lumMod val="75000"/>
                    <a:lumOff val="25000"/>
                  </a:schemeClr>
                </a:solidFill>
                <a:latin typeface="Garamond" panose="02020404030301010803" pitchFamily="18" charset="0"/>
              </a:rPr>
              <a:t>“Contraband”: Union army sheltered and refused to return fugitive slaves</a:t>
            </a:r>
          </a:p>
          <a:p>
            <a:pPr lvl="1"/>
            <a:r>
              <a:rPr lang="en-US" dirty="0" smtClean="0">
                <a:solidFill>
                  <a:schemeClr val="tx1">
                    <a:lumMod val="75000"/>
                    <a:lumOff val="25000"/>
                  </a:schemeClr>
                </a:solidFill>
                <a:latin typeface="Garamond" panose="02020404030301010803" pitchFamily="18" charset="0"/>
              </a:rPr>
              <a:t>Emancipation Proclamation freed slaves in Confederacy</a:t>
            </a:r>
          </a:p>
          <a:p>
            <a:pPr lvl="1"/>
            <a:r>
              <a:rPr lang="en-US" dirty="0" smtClean="0">
                <a:solidFill>
                  <a:schemeClr val="tx1">
                    <a:lumMod val="75000"/>
                    <a:lumOff val="25000"/>
                  </a:schemeClr>
                </a:solidFill>
                <a:latin typeface="Garamond" panose="02020404030301010803" pitchFamily="18" charset="0"/>
              </a:rPr>
              <a:t>Abolitionists, including Frederick Douglass, successfully lobbied for black Union Army regiments</a:t>
            </a:r>
          </a:p>
          <a:p>
            <a:pPr lvl="1"/>
            <a:r>
              <a:rPr lang="en-US" dirty="0" smtClean="0">
                <a:solidFill>
                  <a:schemeClr val="tx1">
                    <a:lumMod val="75000"/>
                    <a:lumOff val="25000"/>
                  </a:schemeClr>
                </a:solidFill>
                <a:latin typeface="Garamond" panose="02020404030301010803" pitchFamily="18" charset="0"/>
              </a:rPr>
              <a:t>“40 acres and a mule” land redistribution was proposed, but not realized</a:t>
            </a:r>
          </a:p>
        </p:txBody>
      </p:sp>
      <p:sp>
        <p:nvSpPr>
          <p:cNvPr id="4" name="Content Placeholder 3"/>
          <p:cNvSpPr>
            <a:spLocks noGrp="1"/>
          </p:cNvSpPr>
          <p:nvPr>
            <p:ph sz="half" idx="2"/>
          </p:nvPr>
        </p:nvSpPr>
        <p:spPr>
          <a:xfrm>
            <a:off x="4648200" y="1600200"/>
            <a:ext cx="4038600" cy="5029200"/>
          </a:xfrm>
        </p:spPr>
        <p:txBody>
          <a:bodyPr>
            <a:normAutofit fontScale="92500" lnSpcReduction="20000"/>
          </a:bodyPr>
          <a:lstStyle/>
          <a:p>
            <a:r>
              <a:rPr lang="en-US" dirty="0" smtClean="0">
                <a:solidFill>
                  <a:schemeClr val="tx1">
                    <a:lumMod val="75000"/>
                    <a:lumOff val="25000"/>
                  </a:schemeClr>
                </a:solidFill>
                <a:latin typeface="Garamond" panose="02020404030301010803" pitchFamily="18" charset="0"/>
              </a:rPr>
              <a:t>Reshaping Southern Society</a:t>
            </a:r>
          </a:p>
          <a:p>
            <a:pPr lvl="1"/>
            <a:r>
              <a:rPr lang="en-US" dirty="0" smtClean="0">
                <a:solidFill>
                  <a:schemeClr val="tx1">
                    <a:lumMod val="75000"/>
                    <a:lumOff val="25000"/>
                  </a:schemeClr>
                </a:solidFill>
                <a:latin typeface="Garamond" panose="02020404030301010803" pitchFamily="18" charset="0"/>
              </a:rPr>
              <a:t>South was placed under occupation by Union Army</a:t>
            </a:r>
          </a:p>
          <a:p>
            <a:pPr lvl="1"/>
            <a:r>
              <a:rPr lang="en-US" dirty="0" smtClean="0">
                <a:solidFill>
                  <a:schemeClr val="tx1">
                    <a:lumMod val="75000"/>
                    <a:lumOff val="25000"/>
                  </a:schemeClr>
                </a:solidFill>
                <a:latin typeface="Garamond" panose="02020404030301010803" pitchFamily="18" charset="0"/>
              </a:rPr>
              <a:t>Freedmen’s Bureau provided education, legal protection and temporary economic aid to former slaves</a:t>
            </a:r>
          </a:p>
          <a:p>
            <a:pPr lvl="1"/>
            <a:r>
              <a:rPr lang="en-US" dirty="0" smtClean="0">
                <a:solidFill>
                  <a:schemeClr val="tx1">
                    <a:lumMod val="75000"/>
                    <a:lumOff val="25000"/>
                  </a:schemeClr>
                </a:solidFill>
                <a:latin typeface="Garamond" panose="02020404030301010803" pitchFamily="18" charset="0"/>
              </a:rPr>
              <a:t>Northern carpetbaggers came to the south to aid freedmen and for new business opportunities</a:t>
            </a:r>
          </a:p>
          <a:p>
            <a:pPr lvl="1"/>
            <a:r>
              <a:rPr lang="en-US" dirty="0" smtClean="0">
                <a:solidFill>
                  <a:schemeClr val="tx1">
                    <a:lumMod val="75000"/>
                    <a:lumOff val="25000"/>
                  </a:schemeClr>
                </a:solidFill>
                <a:latin typeface="Garamond" panose="02020404030301010803" pitchFamily="18" charset="0"/>
              </a:rPr>
              <a:t>Southern Democrats resented and resisted military occupation and social change</a:t>
            </a:r>
          </a:p>
        </p:txBody>
      </p:sp>
    </p:spTree>
    <p:extLst>
      <p:ext uri="{BB962C8B-B14F-4D97-AF65-F5344CB8AC3E}">
        <p14:creationId xmlns:p14="http://schemas.microsoft.com/office/powerpoint/2010/main" val="36479507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71600" y="1722120"/>
            <a:ext cx="6400800" cy="2240280"/>
          </a:xfrm>
          <a:prstGeom prst="rect">
            <a:avLst/>
          </a:prstGeom>
        </p:spPr>
        <p:txBody>
          <a:bodyPr>
            <a:noAutofit/>
          </a:bodyPr>
          <a:lst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smtClean="0">
                <a:solidFill>
                  <a:prstClr val="black"/>
                </a:solidFill>
              </a:rPr>
              <a:t>Presidential Reconstruction </a:t>
            </a:r>
          </a:p>
          <a:p>
            <a:endParaRPr lang="en-US" sz="2800" dirty="0">
              <a:solidFill>
                <a:prstClr val="black"/>
              </a:solidFill>
            </a:endParaRPr>
          </a:p>
          <a:p>
            <a:r>
              <a:rPr lang="en-US" sz="2800" dirty="0" smtClean="0">
                <a:solidFill>
                  <a:prstClr val="black"/>
                </a:solidFill>
              </a:rPr>
              <a:t>Abraham Lincoln</a:t>
            </a:r>
            <a:endParaRPr lang="en-US" sz="2800" dirty="0">
              <a:solidFill>
                <a:prstClr val="black"/>
              </a:solidFill>
            </a:endParaRPr>
          </a:p>
        </p:txBody>
      </p:sp>
    </p:spTree>
    <p:extLst>
      <p:ext uri="{BB962C8B-B14F-4D97-AF65-F5344CB8AC3E}">
        <p14:creationId xmlns:p14="http://schemas.microsoft.com/office/powerpoint/2010/main" val="41900987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Lincoln &amp; Reconstruction</a:t>
            </a:r>
            <a:endParaRPr lang="en-US" dirty="0">
              <a:latin typeface="Garamond" panose="02020404030301010803" pitchFamily="18"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6781800" cy="527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11812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latin typeface="Garamond" panose="02020404030301010803" pitchFamily="18" charset="0"/>
              </a:rPr>
              <a:t>Lincoln’s Second Inaugural Address</a:t>
            </a:r>
            <a:endParaRPr lang="en-US" dirty="0">
              <a:latin typeface="Garamond" panose="02020404030301010803" pitchFamily="18" charset="0"/>
            </a:endParaRPr>
          </a:p>
        </p:txBody>
      </p:sp>
      <p:sp>
        <p:nvSpPr>
          <p:cNvPr id="3" name="Content Placeholder 2"/>
          <p:cNvSpPr>
            <a:spLocks noGrp="1"/>
          </p:cNvSpPr>
          <p:nvPr>
            <p:ph sz="half" idx="1"/>
          </p:nvPr>
        </p:nvSpPr>
        <p:spPr>
          <a:xfrm>
            <a:off x="4724400" y="1600200"/>
            <a:ext cx="3886200" cy="5029200"/>
          </a:xfrm>
        </p:spPr>
        <p:txBody>
          <a:bodyPr>
            <a:normAutofit fontScale="92500" lnSpcReduction="20000"/>
          </a:bodyPr>
          <a:lstStyle/>
          <a:p>
            <a:pPr marL="0" indent="0">
              <a:buNone/>
            </a:pPr>
            <a:r>
              <a:rPr lang="en-US" dirty="0" smtClean="0">
                <a:solidFill>
                  <a:schemeClr val="tx1">
                    <a:lumMod val="75000"/>
                    <a:lumOff val="25000"/>
                  </a:schemeClr>
                </a:solidFill>
                <a:latin typeface="Garamond" panose="02020404030301010803" pitchFamily="18" charset="0"/>
              </a:rPr>
              <a:t>“With malice toward none; with charity for all; with firmness in the right, as God gives us to see the right, let us strive on to finish the work we are in; to bind up the nation's wounds; to care for him who shall have borne the battle, and for his widow, and his orphan--to do all which may achieve and cherish a just and lasting peace, among ourselves, and with all nations.”</a:t>
            </a:r>
          </a:p>
          <a:p>
            <a:pPr marL="0" indent="0" algn="r">
              <a:buNone/>
            </a:pPr>
            <a:r>
              <a:rPr lang="en-US" dirty="0" smtClean="0">
                <a:solidFill>
                  <a:schemeClr val="tx1">
                    <a:lumMod val="75000"/>
                    <a:lumOff val="25000"/>
                  </a:schemeClr>
                </a:solidFill>
                <a:latin typeface="Garamond" panose="02020404030301010803" pitchFamily="18" charset="0"/>
              </a:rPr>
              <a:t>March 4, 1865</a:t>
            </a:r>
          </a:p>
        </p:txBody>
      </p:sp>
      <p:pic>
        <p:nvPicPr>
          <p:cNvPr id="4" name="Picture 3"/>
          <p:cNvPicPr>
            <a:picLocks noChangeAspect="1"/>
          </p:cNvPicPr>
          <p:nvPr/>
        </p:nvPicPr>
        <p:blipFill rotWithShape="1">
          <a:blip r:embed="rId2"/>
          <a:srcRect l="23960" r="15437"/>
          <a:stretch/>
        </p:blipFill>
        <p:spPr>
          <a:xfrm>
            <a:off x="609600" y="1596081"/>
            <a:ext cx="3886200" cy="5061098"/>
          </a:xfrm>
          <a:prstGeom prst="rect">
            <a:avLst/>
          </a:prstGeom>
        </p:spPr>
      </p:pic>
    </p:spTree>
    <p:extLst>
      <p:ext uri="{BB962C8B-B14F-4D97-AF65-F5344CB8AC3E}">
        <p14:creationId xmlns:p14="http://schemas.microsoft.com/office/powerpoint/2010/main" val="14117604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5" descr="C:\Users\John\AppData\Local\Microsoft\Windows\Temporary Internet Files\Content.IE5\TZC9BOFA\MC90005973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866" y="1524000"/>
            <a:ext cx="7287678" cy="48769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l"/>
            <a:r>
              <a:rPr lang="en-US" dirty="0" smtClean="0">
                <a:latin typeface="Garamond" panose="02020404030301010803" pitchFamily="18" charset="0"/>
              </a:rPr>
              <a:t>Lincoln’s 10% Plan</a:t>
            </a:r>
            <a:endParaRPr lang="en-US" dirty="0">
              <a:latin typeface="Garamond" panose="02020404030301010803" pitchFamily="18" charset="0"/>
            </a:endParaRPr>
          </a:p>
        </p:txBody>
      </p:sp>
    </p:spTree>
    <p:extLst>
      <p:ext uri="{BB962C8B-B14F-4D97-AF65-F5344CB8AC3E}">
        <p14:creationId xmlns:p14="http://schemas.microsoft.com/office/powerpoint/2010/main" val="22695185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5726" r="14992"/>
          <a:stretch/>
        </p:blipFill>
        <p:spPr bwMode="auto">
          <a:xfrm>
            <a:off x="230699" y="1524000"/>
            <a:ext cx="2435048"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l"/>
            <a:r>
              <a:rPr lang="en-US" dirty="0" smtClean="0">
                <a:latin typeface="Garamond" panose="02020404030301010803" pitchFamily="18" charset="0"/>
              </a:rPr>
              <a:t>Reconstruction</a:t>
            </a:r>
            <a:endParaRPr lang="en-US" dirty="0">
              <a:latin typeface="Garamond" panose="02020404030301010803" pitchFamily="18" charset="0"/>
            </a:endParaRPr>
          </a:p>
        </p:txBody>
      </p:sp>
      <p:pic>
        <p:nvPicPr>
          <p:cNvPr id="10244" name="Picture 4"/>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0256" t="2132" r="20256" b="5634"/>
          <a:stretch/>
        </p:blipFill>
        <p:spPr bwMode="auto">
          <a:xfrm>
            <a:off x="6799656" y="1528782"/>
            <a:ext cx="2115744" cy="4592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8791" t="3533" r="8981" b="3298"/>
          <a:stretch/>
        </p:blipFill>
        <p:spPr bwMode="auto">
          <a:xfrm>
            <a:off x="2741290" y="1524000"/>
            <a:ext cx="2134257" cy="459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6899" y="5297269"/>
            <a:ext cx="2322358" cy="646331"/>
          </a:xfrm>
          <a:prstGeom prst="rect">
            <a:avLst/>
          </a:prstGeom>
          <a:solidFill>
            <a:srgbClr val="FFFFFF">
              <a:alpha val="69804"/>
            </a:srgbClr>
          </a:solidFill>
        </p:spPr>
        <p:txBody>
          <a:bodyPr wrap="square" rtlCol="0">
            <a:spAutoFit/>
          </a:bodyPr>
          <a:lstStyle/>
          <a:p>
            <a:pPr algn="ctr"/>
            <a:r>
              <a:rPr lang="en-US" dirty="0" smtClean="0">
                <a:effectLst>
                  <a:outerShdw blurRad="38100" dist="38100" dir="2700000" algn="tl">
                    <a:srgbClr val="000000">
                      <a:alpha val="43137"/>
                    </a:srgbClr>
                  </a:outerShdw>
                </a:effectLst>
                <a:latin typeface="Garamond" panose="02020404030301010803" pitchFamily="18" charset="0"/>
              </a:rPr>
              <a:t>Deaths, Injuries &amp;</a:t>
            </a:r>
          </a:p>
          <a:p>
            <a:pPr algn="ctr"/>
            <a:r>
              <a:rPr lang="en-US" dirty="0" smtClean="0">
                <a:effectLst>
                  <a:outerShdw blurRad="38100" dist="38100" dir="2700000" algn="tl">
                    <a:srgbClr val="000000">
                      <a:alpha val="43137"/>
                    </a:srgbClr>
                  </a:outerShdw>
                </a:effectLst>
                <a:latin typeface="Garamond" panose="02020404030301010803" pitchFamily="18" charset="0"/>
              </a:rPr>
              <a:t>Lingering Resentment</a:t>
            </a:r>
            <a:endParaRPr lang="en-US" dirty="0">
              <a:effectLst>
                <a:outerShdw blurRad="38100" dist="38100" dir="2700000" algn="tl">
                  <a:srgbClr val="000000">
                    <a:alpha val="43137"/>
                  </a:srgbClr>
                </a:outerShdw>
              </a:effectLst>
              <a:latin typeface="Garamond" panose="02020404030301010803" pitchFamily="18" charset="0"/>
            </a:endParaRPr>
          </a:p>
        </p:txBody>
      </p:sp>
      <p:sp>
        <p:nvSpPr>
          <p:cNvPr id="9" name="TextBox 8"/>
          <p:cNvSpPr txBox="1"/>
          <p:nvPr/>
        </p:nvSpPr>
        <p:spPr>
          <a:xfrm>
            <a:off x="2817489" y="5297269"/>
            <a:ext cx="2010821" cy="646331"/>
          </a:xfrm>
          <a:prstGeom prst="rect">
            <a:avLst/>
          </a:prstGeom>
          <a:solidFill>
            <a:srgbClr val="FFFFFF">
              <a:alpha val="69804"/>
            </a:srgbClr>
          </a:solidFill>
        </p:spPr>
        <p:txBody>
          <a:bodyPr wrap="square" rtlCol="0">
            <a:spAutoFit/>
          </a:bodyPr>
          <a:lstStyle/>
          <a:p>
            <a:pPr algn="ctr"/>
            <a:r>
              <a:rPr lang="en-US" dirty="0" smtClean="0">
                <a:effectLst>
                  <a:outerShdw blurRad="38100" dist="38100" dir="2700000" algn="tl">
                    <a:srgbClr val="000000">
                      <a:alpha val="43137"/>
                    </a:srgbClr>
                  </a:outerShdw>
                </a:effectLst>
                <a:latin typeface="Garamond" panose="02020404030301010803" pitchFamily="18" charset="0"/>
              </a:rPr>
              <a:t>Economic Devastation</a:t>
            </a:r>
            <a:endParaRPr lang="en-US" dirty="0">
              <a:effectLst>
                <a:outerShdw blurRad="38100" dist="38100" dir="2700000" algn="tl">
                  <a:srgbClr val="000000">
                    <a:alpha val="43137"/>
                  </a:srgbClr>
                </a:outerShdw>
              </a:effectLst>
              <a:latin typeface="Garamond" panose="02020404030301010803" pitchFamily="18" charset="0"/>
            </a:endParaRPr>
          </a:p>
        </p:txBody>
      </p:sp>
      <p:sp>
        <p:nvSpPr>
          <p:cNvPr id="10" name="TextBox 9"/>
          <p:cNvSpPr txBox="1"/>
          <p:nvPr/>
        </p:nvSpPr>
        <p:spPr>
          <a:xfrm>
            <a:off x="6910986" y="5297269"/>
            <a:ext cx="1939005" cy="646331"/>
          </a:xfrm>
          <a:prstGeom prst="rect">
            <a:avLst/>
          </a:prstGeom>
          <a:solidFill>
            <a:srgbClr val="FFFFFF">
              <a:alpha val="69804"/>
            </a:srgbClr>
          </a:solidFill>
        </p:spPr>
        <p:txBody>
          <a:bodyPr wrap="square" rtlCol="0">
            <a:spAutoFit/>
          </a:bodyPr>
          <a:lstStyle/>
          <a:p>
            <a:pPr algn="ctr"/>
            <a:r>
              <a:rPr lang="en-US" dirty="0" smtClean="0">
                <a:effectLst>
                  <a:outerShdw blurRad="38100" dist="38100" dir="2700000" algn="tl">
                    <a:srgbClr val="000000">
                      <a:alpha val="43137"/>
                    </a:srgbClr>
                  </a:outerShdw>
                </a:effectLst>
                <a:latin typeface="Garamond" panose="02020404030301010803" pitchFamily="18" charset="0"/>
              </a:rPr>
              <a:t>Legal Status of Freedmen</a:t>
            </a:r>
            <a:endParaRPr lang="en-US" dirty="0">
              <a:effectLst>
                <a:outerShdw blurRad="38100" dist="38100" dir="2700000" algn="tl">
                  <a:srgbClr val="000000">
                    <a:alpha val="43137"/>
                  </a:srgbClr>
                </a:outerShdw>
              </a:effectLst>
              <a:latin typeface="Garamond" panose="02020404030301010803" pitchFamily="18" charset="0"/>
            </a:endParaRPr>
          </a:p>
        </p:txBody>
      </p:sp>
      <p:pic>
        <p:nvPicPr>
          <p:cNvPr id="10245" name="Picture 5" descr="C:\Users\John\AppData\Local\Microsoft\Windows\Temporary Internet Files\Content.IE5\S0H2NARC\MC900150159[1].wmf"/>
          <p:cNvPicPr>
            <a:picLocks noChangeAspect="1" noChangeArrowheads="1"/>
          </p:cNvPicPr>
          <p:nvPr/>
        </p:nvPicPr>
        <p:blipFill rotWithShape="1">
          <a:blip r:embed="rId5" cstate="print">
            <a:grayscl/>
            <a:extLst>
              <a:ext uri="{28A0092B-C50C-407E-A947-70E740481C1C}">
                <a14:useLocalDpi xmlns:a14="http://schemas.microsoft.com/office/drawing/2010/main" val="0"/>
              </a:ext>
            </a:extLst>
          </a:blip>
          <a:srcRect l="30297" r="14435"/>
          <a:stretch/>
        </p:blipFill>
        <p:spPr bwMode="auto">
          <a:xfrm>
            <a:off x="4951747" y="1527602"/>
            <a:ext cx="1786056" cy="46466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027948" y="5297269"/>
            <a:ext cx="1600200" cy="646331"/>
          </a:xfrm>
          <a:prstGeom prst="rect">
            <a:avLst/>
          </a:prstGeom>
          <a:solidFill>
            <a:srgbClr val="FFFFFF">
              <a:alpha val="69804"/>
            </a:srgbClr>
          </a:solidFill>
        </p:spPr>
        <p:txBody>
          <a:bodyPr wrap="square" rtlCol="0">
            <a:spAutoFit/>
          </a:bodyPr>
          <a:lstStyle/>
          <a:p>
            <a:pPr algn="ctr"/>
            <a:r>
              <a:rPr lang="en-US" dirty="0" smtClean="0">
                <a:effectLst>
                  <a:outerShdw blurRad="38100" dist="38100" dir="2700000" algn="tl">
                    <a:srgbClr val="000000">
                      <a:alpha val="43137"/>
                    </a:srgbClr>
                  </a:outerShdw>
                </a:effectLst>
                <a:latin typeface="Garamond" panose="02020404030301010803" pitchFamily="18" charset="0"/>
              </a:rPr>
              <a:t>Readmission of Southern States</a:t>
            </a:r>
            <a:endParaRPr lang="en-US" dirty="0">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8956192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latin typeface="Garamond" panose="02020404030301010803" pitchFamily="18" charset="0"/>
              </a:rPr>
              <a:t>New State Constitutions:</a:t>
            </a:r>
            <a:br>
              <a:rPr lang="en-US" dirty="0" smtClean="0">
                <a:latin typeface="Garamond" panose="02020404030301010803" pitchFamily="18" charset="0"/>
              </a:rPr>
            </a:br>
            <a:r>
              <a:rPr lang="en-US" dirty="0" smtClean="0">
                <a:latin typeface="Garamond" panose="02020404030301010803" pitchFamily="18" charset="0"/>
              </a:rPr>
              <a:t>Unionist “Lincoln Governments”</a:t>
            </a:r>
            <a:endParaRPr lang="en-US" dirty="0">
              <a:latin typeface="Garamond" panose="02020404030301010803" pitchFamily="18" charset="0"/>
            </a:endParaRPr>
          </a:p>
        </p:txBody>
      </p:sp>
      <p:pic>
        <p:nvPicPr>
          <p:cNvPr id="20483" name="Picture 3" descr="C:\Users\John\AppData\Local\Microsoft\Windows\Temporary Internet Files\Content.IE5\S0H2NARC\MC900436944[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960875"/>
            <a:ext cx="2695641" cy="2676921"/>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sers\John\AppData\Local\Microsoft\Windows\Temporary Internet Files\Content.IE5\YZOL4I78\MC900436972[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183117"/>
            <a:ext cx="2695641" cy="2522483"/>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Users\John\AppData\Local\Microsoft\Windows\Temporary Internet Files\Content.IE5\YVA0ZLDY\MC90043742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444223"/>
            <a:ext cx="3090125" cy="2746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5659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8381" t="11989" r="36056" b="56671"/>
          <a:stretch/>
        </p:blipFill>
        <p:spPr bwMode="auto">
          <a:xfrm>
            <a:off x="6019800" y="1722999"/>
            <a:ext cx="2971800" cy="4298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Radical Republicans: Wade-Davis Bill</a:t>
            </a:r>
            <a:endParaRPr lang="en-US" dirty="0">
              <a:latin typeface="Garamond" panose="02020404030301010803" pitchFamily="18"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040" r="15379" b="32841"/>
          <a:stretch/>
        </p:blipFill>
        <p:spPr bwMode="auto">
          <a:xfrm>
            <a:off x="281940" y="1695451"/>
            <a:ext cx="3070860" cy="4333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33400" y="5159514"/>
            <a:ext cx="2605637" cy="707886"/>
          </a:xfrm>
          <a:prstGeom prst="rect">
            <a:avLst/>
          </a:prstGeom>
          <a:solidFill>
            <a:srgbClr val="FFFFFF">
              <a:alpha val="69804"/>
            </a:srgbClr>
          </a:solidFill>
        </p:spPr>
        <p:txBody>
          <a:bodyPr wrap="square" rtlCol="0">
            <a:spAutoFit/>
          </a:bodyPr>
          <a:lstStyle/>
          <a:p>
            <a:pPr algn="ctr"/>
            <a:r>
              <a:rPr lang="en-US" sz="2000" dirty="0" smtClean="0">
                <a:effectLst>
                  <a:outerShdw blurRad="38100" dist="38100" dir="2700000" algn="tl">
                    <a:srgbClr val="000000">
                      <a:alpha val="43137"/>
                    </a:srgbClr>
                  </a:outerShdw>
                </a:effectLst>
                <a:latin typeface="Garamond" panose="02020404030301010803" pitchFamily="18" charset="0"/>
              </a:rPr>
              <a:t>Benjamin Wade</a:t>
            </a:r>
          </a:p>
          <a:p>
            <a:pPr algn="ctr"/>
            <a:r>
              <a:rPr lang="en-US" sz="2000" dirty="0" smtClean="0">
                <a:effectLst>
                  <a:outerShdw blurRad="38100" dist="38100" dir="2700000" algn="tl">
                    <a:srgbClr val="000000">
                      <a:alpha val="43137"/>
                    </a:srgbClr>
                  </a:outerShdw>
                </a:effectLst>
                <a:latin typeface="Garamond" panose="02020404030301010803" pitchFamily="18" charset="0"/>
              </a:rPr>
              <a:t>(R-OH)</a:t>
            </a:r>
            <a:endParaRPr lang="en-US" sz="2000" dirty="0">
              <a:effectLst>
                <a:outerShdw blurRad="38100" dist="38100" dir="2700000" algn="tl">
                  <a:srgbClr val="000000">
                    <a:alpha val="43137"/>
                  </a:srgbClr>
                </a:outerShdw>
              </a:effectLst>
              <a:latin typeface="Garamond" panose="02020404030301010803" pitchFamily="18" charset="0"/>
            </a:endParaRPr>
          </a:p>
        </p:txBody>
      </p:sp>
      <p:sp>
        <p:nvSpPr>
          <p:cNvPr id="7" name="TextBox 6"/>
          <p:cNvSpPr txBox="1"/>
          <p:nvPr/>
        </p:nvSpPr>
        <p:spPr>
          <a:xfrm>
            <a:off x="6261668" y="5181600"/>
            <a:ext cx="2584105" cy="707886"/>
          </a:xfrm>
          <a:prstGeom prst="rect">
            <a:avLst/>
          </a:prstGeom>
          <a:solidFill>
            <a:srgbClr val="FFFFFF">
              <a:alpha val="69804"/>
            </a:srgbClr>
          </a:solidFill>
        </p:spPr>
        <p:txBody>
          <a:bodyPr wrap="square" rtlCol="0">
            <a:spAutoFit/>
          </a:bodyPr>
          <a:lstStyle/>
          <a:p>
            <a:pPr algn="ctr"/>
            <a:r>
              <a:rPr lang="en-US" sz="2000" dirty="0" smtClean="0">
                <a:effectLst>
                  <a:outerShdw blurRad="38100" dist="38100" dir="2700000" algn="tl">
                    <a:srgbClr val="000000">
                      <a:alpha val="43137"/>
                    </a:srgbClr>
                  </a:outerShdw>
                </a:effectLst>
                <a:latin typeface="Garamond" panose="02020404030301010803" pitchFamily="18" charset="0"/>
              </a:rPr>
              <a:t>Henry W. Davis</a:t>
            </a:r>
          </a:p>
          <a:p>
            <a:pPr algn="ctr"/>
            <a:r>
              <a:rPr lang="en-US" sz="2000" dirty="0" smtClean="0">
                <a:effectLst>
                  <a:outerShdw blurRad="38100" dist="38100" dir="2700000" algn="tl">
                    <a:srgbClr val="000000">
                      <a:alpha val="43137"/>
                    </a:srgbClr>
                  </a:outerShdw>
                </a:effectLst>
                <a:latin typeface="Garamond" panose="02020404030301010803" pitchFamily="18" charset="0"/>
              </a:rPr>
              <a:t>(R-MD)</a:t>
            </a:r>
            <a:endParaRPr lang="en-US" sz="2000" dirty="0">
              <a:effectLst>
                <a:outerShdw blurRad="38100" dist="38100" dir="2700000" algn="tl">
                  <a:srgbClr val="000000">
                    <a:alpha val="43137"/>
                  </a:srgbClr>
                </a:outerShdw>
              </a:effectLst>
              <a:latin typeface="Garamond" panose="02020404030301010803" pitchFamily="18" charset="0"/>
            </a:endParaRPr>
          </a:p>
        </p:txBody>
      </p:sp>
      <p:sp>
        <p:nvSpPr>
          <p:cNvPr id="4" name="Content Placeholder 3"/>
          <p:cNvSpPr>
            <a:spLocks noGrp="1"/>
          </p:cNvSpPr>
          <p:nvPr>
            <p:ph sz="half" idx="1"/>
          </p:nvPr>
        </p:nvSpPr>
        <p:spPr>
          <a:xfrm>
            <a:off x="3393868" y="1722999"/>
            <a:ext cx="2473532" cy="1219200"/>
          </a:xfrm>
        </p:spPr>
        <p:txBody>
          <a:bodyPr>
            <a:noAutofit/>
          </a:bodyPr>
          <a:lstStyle/>
          <a:p>
            <a:pPr marL="0" indent="0" algn="ctr">
              <a:buNone/>
            </a:pPr>
            <a:r>
              <a:rPr lang="en-US" sz="7200" dirty="0" smtClean="0">
                <a:latin typeface="Garamond" panose="02020404030301010803" pitchFamily="18" charset="0"/>
              </a:rPr>
              <a:t>50%</a:t>
            </a:r>
            <a:endParaRPr lang="en-US" sz="7200" dirty="0">
              <a:latin typeface="Garamond" panose="02020404030301010803" pitchFamily="18" charset="0"/>
            </a:endParaRPr>
          </a:p>
        </p:txBody>
      </p:sp>
      <p:pic>
        <p:nvPicPr>
          <p:cNvPr id="3077" name="Picture 5" descr="C:\Users\John\AppData\Local\Microsoft\Windows\Temporary Internet Files\Content.IE5\TZC9BOFA\MC90005973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607" y="3048000"/>
            <a:ext cx="3416196" cy="2286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8896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pPr algn="l"/>
            <a:r>
              <a:rPr lang="en-US" dirty="0" smtClean="0">
                <a:latin typeface="Garamond" panose="02020404030301010803" pitchFamily="18" charset="0"/>
              </a:rPr>
              <a:t>Lincoln’s Pocket Veto of Wade-Davis Bill</a:t>
            </a:r>
            <a:endParaRPr lang="en-US" dirty="0">
              <a:latin typeface="Garamond" panose="02020404030301010803"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6858000" cy="5259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845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Lobbying for the 13</a:t>
            </a:r>
            <a:r>
              <a:rPr lang="en-US" baseline="30000" dirty="0" smtClean="0">
                <a:latin typeface="Garamond" panose="02020404030301010803" pitchFamily="18" charset="0"/>
              </a:rPr>
              <a:t>th</a:t>
            </a:r>
            <a:r>
              <a:rPr lang="en-US" dirty="0" smtClean="0">
                <a:latin typeface="Garamond" panose="02020404030301010803" pitchFamily="18" charset="0"/>
              </a:rPr>
              <a:t> Amendment</a:t>
            </a:r>
            <a:endParaRPr lang="en-US" dirty="0">
              <a:latin typeface="Garamond" panose="02020404030301010803" pitchFamily="18" charset="0"/>
            </a:endParaRPr>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38" t="23656" r="4542" b="2854"/>
          <a:stretch/>
        </p:blipFill>
        <p:spPr bwMode="auto">
          <a:xfrm>
            <a:off x="1752600" y="1371600"/>
            <a:ext cx="5791200" cy="5305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99479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aramond" panose="02020404030301010803" pitchFamily="18" charset="0"/>
              </a:rPr>
              <a:t>13</a:t>
            </a:r>
            <a:r>
              <a:rPr lang="en-US" baseline="30000" dirty="0" smtClean="0">
                <a:latin typeface="Garamond" panose="02020404030301010803" pitchFamily="18" charset="0"/>
              </a:rPr>
              <a:t>th</a:t>
            </a:r>
            <a:r>
              <a:rPr lang="en-US" dirty="0" smtClean="0">
                <a:latin typeface="Garamond" panose="02020404030301010803" pitchFamily="18" charset="0"/>
              </a:rPr>
              <a:t> Amendment</a:t>
            </a:r>
            <a:endParaRPr lang="en-US" dirty="0">
              <a:latin typeface="Garamond" panose="02020404030301010803" pitchFamily="18" charset="0"/>
            </a:endParaRPr>
          </a:p>
        </p:txBody>
      </p:sp>
      <p:sp>
        <p:nvSpPr>
          <p:cNvPr id="3" name="Content Placeholder 2"/>
          <p:cNvSpPr>
            <a:spLocks noGrp="1"/>
          </p:cNvSpPr>
          <p:nvPr>
            <p:ph sz="half" idx="1"/>
          </p:nvPr>
        </p:nvSpPr>
        <p:spPr>
          <a:xfrm>
            <a:off x="457200" y="1600200"/>
            <a:ext cx="8077200" cy="4953000"/>
          </a:xfrm>
        </p:spPr>
        <p:txBody>
          <a:bodyPr>
            <a:normAutofit/>
          </a:bodyPr>
          <a:lstStyle/>
          <a:p>
            <a:r>
              <a:rPr lang="en-US" sz="4000" dirty="0" smtClean="0">
                <a:solidFill>
                  <a:schemeClr val="tx1">
                    <a:lumMod val="75000"/>
                    <a:lumOff val="25000"/>
                  </a:schemeClr>
                </a:solidFill>
                <a:latin typeface="Garamond" panose="02020404030301010803" pitchFamily="18" charset="0"/>
              </a:rPr>
              <a:t>Ratified in 1865</a:t>
            </a:r>
          </a:p>
          <a:p>
            <a:r>
              <a:rPr lang="en-US" sz="4000" dirty="0" smtClean="0">
                <a:solidFill>
                  <a:schemeClr val="tx1">
                    <a:lumMod val="75000"/>
                    <a:lumOff val="25000"/>
                  </a:schemeClr>
                </a:solidFill>
                <a:latin typeface="Garamond" panose="02020404030301010803" pitchFamily="18" charset="0"/>
              </a:rPr>
              <a:t>“Neither slavery nor involuntary servitude, except as punishment for crime whereof the party shall have been duly convicted, shall exist within the United States or any place subject to their jurisdiction”</a:t>
            </a:r>
          </a:p>
        </p:txBody>
      </p:sp>
    </p:spTree>
    <p:extLst>
      <p:ext uri="{BB962C8B-B14F-4D97-AF65-F5344CB8AC3E}">
        <p14:creationId xmlns:p14="http://schemas.microsoft.com/office/powerpoint/2010/main" val="10710772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aramond" panose="02020404030301010803" pitchFamily="18" charset="0"/>
              </a:rPr>
              <a:t>13</a:t>
            </a:r>
            <a:r>
              <a:rPr lang="en-US" baseline="30000" dirty="0" smtClean="0">
                <a:latin typeface="Garamond" panose="02020404030301010803" pitchFamily="18" charset="0"/>
              </a:rPr>
              <a:t>th</a:t>
            </a:r>
            <a:r>
              <a:rPr lang="en-US" dirty="0" smtClean="0">
                <a:latin typeface="Garamond" panose="02020404030301010803" pitchFamily="18" charset="0"/>
              </a:rPr>
              <a:t> Amendment</a:t>
            </a:r>
            <a:endParaRPr lang="en-US" dirty="0">
              <a:latin typeface="Garamond" panose="02020404030301010803"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71588"/>
            <a:ext cx="8029054" cy="5281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53868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aramond" panose="02020404030301010803" pitchFamily="18" charset="0"/>
              </a:rPr>
              <a:t>Assassination of Lincoln</a:t>
            </a:r>
            <a:endParaRPr lang="en-US" dirty="0">
              <a:latin typeface="Garamond" panose="02020404030301010803" pitchFamily="18" charset="0"/>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09" t="3361" r="1909" b="10034"/>
          <a:stretch/>
        </p:blipFill>
        <p:spPr bwMode="auto">
          <a:xfrm>
            <a:off x="838200" y="1524000"/>
            <a:ext cx="7467600" cy="4719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746684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latin typeface="Garamond" panose="02020404030301010803" pitchFamily="18" charset="0"/>
              </a:rPr>
              <a:t>Presidential Reconstruction:</a:t>
            </a:r>
            <a:br>
              <a:rPr lang="en-US" dirty="0" smtClean="0">
                <a:latin typeface="Garamond" panose="02020404030301010803" pitchFamily="18" charset="0"/>
              </a:rPr>
            </a:br>
            <a:r>
              <a:rPr lang="en-US" dirty="0" smtClean="0">
                <a:latin typeface="Garamond" panose="02020404030301010803" pitchFamily="18" charset="0"/>
              </a:rPr>
              <a:t>Abraham Lincoln</a:t>
            </a:r>
            <a:endParaRPr lang="en-US" dirty="0">
              <a:latin typeface="Garamond" panose="02020404030301010803" pitchFamily="18" charset="0"/>
            </a:endParaRPr>
          </a:p>
        </p:txBody>
      </p:sp>
      <p:sp>
        <p:nvSpPr>
          <p:cNvPr id="3" name="Content Placeholder 2"/>
          <p:cNvSpPr>
            <a:spLocks noGrp="1"/>
          </p:cNvSpPr>
          <p:nvPr>
            <p:ph sz="half" idx="1"/>
          </p:nvPr>
        </p:nvSpPr>
        <p:spPr>
          <a:xfrm>
            <a:off x="457200" y="1600200"/>
            <a:ext cx="4038600" cy="4953000"/>
          </a:xfrm>
        </p:spPr>
        <p:txBody>
          <a:bodyPr>
            <a:normAutofit fontScale="85000" lnSpcReduction="10000"/>
          </a:bodyPr>
          <a:lstStyle/>
          <a:p>
            <a:r>
              <a:rPr lang="en-US" dirty="0" smtClean="0">
                <a:solidFill>
                  <a:schemeClr val="tx1">
                    <a:lumMod val="75000"/>
                    <a:lumOff val="25000"/>
                  </a:schemeClr>
                </a:solidFill>
                <a:latin typeface="Garamond" panose="02020404030301010803" pitchFamily="18" charset="0"/>
              </a:rPr>
              <a:t>Lincoln’s Views</a:t>
            </a:r>
          </a:p>
          <a:p>
            <a:pPr lvl="1"/>
            <a:r>
              <a:rPr lang="en-US" dirty="0" smtClean="0">
                <a:solidFill>
                  <a:schemeClr val="tx1">
                    <a:lumMod val="75000"/>
                    <a:lumOff val="25000"/>
                  </a:schemeClr>
                </a:solidFill>
                <a:latin typeface="Garamond" panose="02020404030301010803" pitchFamily="18" charset="0"/>
              </a:rPr>
              <a:t>National union is “indivisible” and “perpetual,” therefore secession was always illegal</a:t>
            </a:r>
            <a:endParaRPr lang="en-US" dirty="0">
              <a:solidFill>
                <a:schemeClr val="tx1">
                  <a:lumMod val="75000"/>
                  <a:lumOff val="25000"/>
                </a:schemeClr>
              </a:solidFill>
              <a:latin typeface="Garamond" panose="02020404030301010803" pitchFamily="18" charset="0"/>
            </a:endParaRPr>
          </a:p>
          <a:p>
            <a:pPr lvl="1"/>
            <a:r>
              <a:rPr lang="en-US" dirty="0" smtClean="0">
                <a:solidFill>
                  <a:schemeClr val="tx1">
                    <a:lumMod val="75000"/>
                    <a:lumOff val="25000"/>
                  </a:schemeClr>
                </a:solidFill>
                <a:latin typeface="Garamond" panose="02020404030301010803" pitchFamily="18" charset="0"/>
              </a:rPr>
              <a:t>National reconciliation and swift </a:t>
            </a:r>
            <a:r>
              <a:rPr lang="en-US" dirty="0">
                <a:solidFill>
                  <a:schemeClr val="tx1">
                    <a:lumMod val="75000"/>
                    <a:lumOff val="25000"/>
                  </a:schemeClr>
                </a:solidFill>
                <a:latin typeface="Garamond" panose="02020404030301010803" pitchFamily="18" charset="0"/>
              </a:rPr>
              <a:t>restoration of southern states to the Union after new state governments </a:t>
            </a:r>
            <a:r>
              <a:rPr lang="en-US" dirty="0" smtClean="0">
                <a:solidFill>
                  <a:schemeClr val="tx1">
                    <a:lumMod val="75000"/>
                    <a:lumOff val="25000"/>
                  </a:schemeClr>
                </a:solidFill>
                <a:latin typeface="Garamond" panose="02020404030301010803" pitchFamily="18" charset="0"/>
              </a:rPr>
              <a:t>(“Lincoln governments”) had </a:t>
            </a:r>
            <a:r>
              <a:rPr lang="en-US" dirty="0">
                <a:solidFill>
                  <a:schemeClr val="tx1">
                    <a:lumMod val="75000"/>
                    <a:lumOff val="25000"/>
                  </a:schemeClr>
                </a:solidFill>
                <a:latin typeface="Garamond" panose="02020404030301010803" pitchFamily="18" charset="0"/>
              </a:rPr>
              <a:t>been formed</a:t>
            </a:r>
          </a:p>
          <a:p>
            <a:pPr lvl="1"/>
            <a:r>
              <a:rPr lang="en-US" dirty="0" smtClean="0">
                <a:solidFill>
                  <a:schemeClr val="tx1">
                    <a:lumMod val="75000"/>
                    <a:lumOff val="25000"/>
                  </a:schemeClr>
                </a:solidFill>
                <a:latin typeface="Garamond" panose="02020404030301010803" pitchFamily="18" charset="0"/>
              </a:rPr>
              <a:t>“With malice toward none, with charity for all… to bind up the nation’s wounds”</a:t>
            </a:r>
          </a:p>
          <a:p>
            <a:pPr lvl="1"/>
            <a:r>
              <a:rPr lang="en-US" dirty="0" smtClean="0">
                <a:solidFill>
                  <a:schemeClr val="tx1">
                    <a:lumMod val="75000"/>
                    <a:lumOff val="25000"/>
                  </a:schemeClr>
                </a:solidFill>
                <a:latin typeface="Garamond" panose="02020404030301010803" pitchFamily="18" charset="0"/>
              </a:rPr>
              <a:t>Opposed Radical Republicans’ harsher, punitive stance</a:t>
            </a:r>
          </a:p>
        </p:txBody>
      </p:sp>
      <p:sp>
        <p:nvSpPr>
          <p:cNvPr id="4" name="Content Placeholder 3"/>
          <p:cNvSpPr>
            <a:spLocks noGrp="1"/>
          </p:cNvSpPr>
          <p:nvPr>
            <p:ph sz="half" idx="2"/>
          </p:nvPr>
        </p:nvSpPr>
        <p:spPr>
          <a:xfrm>
            <a:off x="4648200" y="1600200"/>
            <a:ext cx="4038600" cy="5029200"/>
          </a:xfrm>
        </p:spPr>
        <p:txBody>
          <a:bodyPr>
            <a:normAutofit fontScale="85000" lnSpcReduction="10000"/>
          </a:bodyPr>
          <a:lstStyle/>
          <a:p>
            <a:pPr lvl="0"/>
            <a:r>
              <a:rPr lang="en-US" dirty="0">
                <a:solidFill>
                  <a:prstClr val="black">
                    <a:lumMod val="75000"/>
                    <a:lumOff val="25000"/>
                  </a:prstClr>
                </a:solidFill>
                <a:latin typeface="Garamond" panose="02020404030301010803" pitchFamily="18" charset="0"/>
              </a:rPr>
              <a:t>Lincoln’s Policies</a:t>
            </a:r>
          </a:p>
          <a:p>
            <a:pPr lvl="1"/>
            <a:r>
              <a:rPr lang="en-US" dirty="0" smtClean="0">
                <a:solidFill>
                  <a:prstClr val="black">
                    <a:lumMod val="75000"/>
                    <a:lumOff val="25000"/>
                  </a:prstClr>
                </a:solidFill>
                <a:latin typeface="Garamond" panose="02020404030301010803" pitchFamily="18" charset="0"/>
              </a:rPr>
              <a:t>10</a:t>
            </a:r>
            <a:r>
              <a:rPr lang="en-US" dirty="0">
                <a:solidFill>
                  <a:prstClr val="black">
                    <a:lumMod val="75000"/>
                    <a:lumOff val="25000"/>
                  </a:prstClr>
                </a:solidFill>
                <a:latin typeface="Garamond" panose="02020404030301010803" pitchFamily="18" charset="0"/>
              </a:rPr>
              <a:t>% </a:t>
            </a:r>
            <a:r>
              <a:rPr lang="en-US" dirty="0" smtClean="0">
                <a:solidFill>
                  <a:prstClr val="black">
                    <a:lumMod val="75000"/>
                    <a:lumOff val="25000"/>
                  </a:prstClr>
                </a:solidFill>
                <a:latin typeface="Garamond" panose="02020404030301010803" pitchFamily="18" charset="0"/>
              </a:rPr>
              <a:t>Loyalty Plan</a:t>
            </a:r>
            <a:endParaRPr lang="en-US" dirty="0">
              <a:solidFill>
                <a:prstClr val="black">
                  <a:lumMod val="75000"/>
                  <a:lumOff val="25000"/>
                </a:prstClr>
              </a:solidFill>
              <a:latin typeface="Garamond" panose="02020404030301010803" pitchFamily="18" charset="0"/>
            </a:endParaRPr>
          </a:p>
          <a:p>
            <a:pPr lvl="1"/>
            <a:r>
              <a:rPr lang="en-US" dirty="0">
                <a:solidFill>
                  <a:prstClr val="black">
                    <a:lumMod val="75000"/>
                    <a:lumOff val="25000"/>
                  </a:prstClr>
                </a:solidFill>
                <a:latin typeface="Garamond" panose="02020404030301010803" pitchFamily="18" charset="0"/>
              </a:rPr>
              <a:t>Pocket veto of </a:t>
            </a:r>
            <a:r>
              <a:rPr lang="en-US" dirty="0" smtClean="0">
                <a:solidFill>
                  <a:prstClr val="black">
                    <a:lumMod val="75000"/>
                    <a:lumOff val="25000"/>
                  </a:prstClr>
                </a:solidFill>
                <a:latin typeface="Garamond" panose="02020404030301010803" pitchFamily="18" charset="0"/>
              </a:rPr>
              <a:t>Radical Republicans’ Wade-Davis </a:t>
            </a:r>
            <a:r>
              <a:rPr lang="en-US" dirty="0">
                <a:solidFill>
                  <a:prstClr val="black">
                    <a:lumMod val="75000"/>
                    <a:lumOff val="25000"/>
                  </a:prstClr>
                </a:solidFill>
                <a:latin typeface="Garamond" panose="02020404030301010803" pitchFamily="18" charset="0"/>
              </a:rPr>
              <a:t>Bill (50% Plan)</a:t>
            </a:r>
          </a:p>
          <a:p>
            <a:pPr lvl="1"/>
            <a:r>
              <a:rPr lang="en-US" dirty="0">
                <a:solidFill>
                  <a:prstClr val="black">
                    <a:lumMod val="75000"/>
                    <a:lumOff val="25000"/>
                  </a:prstClr>
                </a:solidFill>
                <a:latin typeface="Garamond" panose="02020404030301010803" pitchFamily="18" charset="0"/>
              </a:rPr>
              <a:t>Successfully lobbied for passage of 13th Amendment, which abolished slavery in all states</a:t>
            </a:r>
          </a:p>
          <a:p>
            <a:r>
              <a:rPr lang="en-US" dirty="0" smtClean="0">
                <a:solidFill>
                  <a:schemeClr val="tx1">
                    <a:lumMod val="75000"/>
                    <a:lumOff val="25000"/>
                  </a:schemeClr>
                </a:solidFill>
                <a:latin typeface="Garamond" panose="02020404030301010803" pitchFamily="18" charset="0"/>
              </a:rPr>
              <a:t>Assassination of Lincoln, 1865</a:t>
            </a:r>
            <a:endParaRPr lang="en-US" dirty="0">
              <a:solidFill>
                <a:schemeClr val="tx1">
                  <a:lumMod val="75000"/>
                  <a:lumOff val="25000"/>
                </a:schemeClr>
              </a:solidFill>
              <a:latin typeface="Garamond" panose="02020404030301010803" pitchFamily="18" charset="0"/>
            </a:endParaRPr>
          </a:p>
          <a:p>
            <a:pPr lvl="1"/>
            <a:r>
              <a:rPr lang="en-US" dirty="0" smtClean="0">
                <a:solidFill>
                  <a:schemeClr val="tx1">
                    <a:lumMod val="75000"/>
                    <a:lumOff val="25000"/>
                  </a:schemeClr>
                </a:solidFill>
                <a:latin typeface="Garamond" panose="02020404030301010803" pitchFamily="18" charset="0"/>
              </a:rPr>
              <a:t>John Wilkes Booth</a:t>
            </a:r>
          </a:p>
          <a:p>
            <a:pPr lvl="1"/>
            <a:r>
              <a:rPr lang="en-US" dirty="0" smtClean="0">
                <a:solidFill>
                  <a:schemeClr val="tx1">
                    <a:lumMod val="75000"/>
                    <a:lumOff val="25000"/>
                  </a:schemeClr>
                </a:solidFill>
                <a:latin typeface="Garamond" panose="02020404030301010803" pitchFamily="18" charset="0"/>
              </a:rPr>
              <a:t>Led to power struggle between President Andrew Johnson (D) &amp; Congressional Radical Republicans</a:t>
            </a:r>
            <a:endParaRPr lang="en-US" dirty="0">
              <a:solidFill>
                <a:schemeClr val="tx1">
                  <a:lumMod val="75000"/>
                  <a:lumOff val="25000"/>
                </a:schemeClr>
              </a:solidFill>
              <a:latin typeface="Garamond" panose="02020404030301010803" pitchFamily="18" charset="0"/>
            </a:endParaRPr>
          </a:p>
        </p:txBody>
      </p:sp>
    </p:spTree>
    <p:extLst>
      <p:ext uri="{BB962C8B-B14F-4D97-AF65-F5344CB8AC3E}">
        <p14:creationId xmlns:p14="http://schemas.microsoft.com/office/powerpoint/2010/main" val="31450481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71600" y="1722120"/>
            <a:ext cx="6400800" cy="2240280"/>
          </a:xfrm>
          <a:prstGeom prst="rect">
            <a:avLst/>
          </a:prstGeom>
        </p:spPr>
        <p:txBody>
          <a:bodyPr>
            <a:noAutofit/>
          </a:bodyPr>
          <a:lst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smtClean="0">
                <a:solidFill>
                  <a:prstClr val="black"/>
                </a:solidFill>
              </a:rPr>
              <a:t>Presidential Reconstruction</a:t>
            </a:r>
          </a:p>
          <a:p>
            <a:endParaRPr lang="en-US" sz="2800" dirty="0" smtClean="0">
              <a:solidFill>
                <a:prstClr val="black"/>
              </a:solidFill>
            </a:endParaRPr>
          </a:p>
          <a:p>
            <a:r>
              <a:rPr lang="en-US" sz="2800" dirty="0" smtClean="0">
                <a:solidFill>
                  <a:prstClr val="black"/>
                </a:solidFill>
              </a:rPr>
              <a:t>Andrew Johnson</a:t>
            </a:r>
            <a:endParaRPr lang="en-US" sz="2800" dirty="0">
              <a:solidFill>
                <a:prstClr val="black"/>
              </a:solidFill>
            </a:endParaRPr>
          </a:p>
        </p:txBody>
      </p:sp>
    </p:spTree>
    <p:extLst>
      <p:ext uri="{BB962C8B-B14F-4D97-AF65-F5344CB8AC3E}">
        <p14:creationId xmlns:p14="http://schemas.microsoft.com/office/powerpoint/2010/main" val="18404745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latin typeface="Garamond" panose="02020404030301010803" pitchFamily="18" charset="0"/>
              </a:rPr>
              <a:t>1864 Election: Lincoln &amp; Johnson</a:t>
            </a:r>
            <a:endParaRPr lang="en-US" dirty="0">
              <a:latin typeface="Garamond" panose="02020404030301010803" pitchFamily="18" charset="0"/>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87" t="2254" r="2676" b="26782"/>
          <a:stretch/>
        </p:blipFill>
        <p:spPr bwMode="auto">
          <a:xfrm>
            <a:off x="1994078" y="1243642"/>
            <a:ext cx="5168722" cy="5461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12395"/>
            <a:ext cx="2377440" cy="178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512396"/>
            <a:ext cx="1828800" cy="178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9743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latin typeface="Garamond" panose="02020404030301010803" pitchFamily="18" charset="0"/>
              </a:rPr>
              <a:t>Reconstruction Amendments</a:t>
            </a:r>
            <a:endParaRPr lang="en-US" dirty="0">
              <a:latin typeface="Garamond" panose="02020404030301010803" pitchFamily="18" charset="0"/>
            </a:endParaRPr>
          </a:p>
        </p:txBody>
      </p:sp>
      <p:pic>
        <p:nvPicPr>
          <p:cNvPr id="5" name="Picture 4"/>
          <p:cNvPicPr>
            <a:picLocks noChangeAspect="1"/>
          </p:cNvPicPr>
          <p:nvPr/>
        </p:nvPicPr>
        <p:blipFill>
          <a:blip r:embed="rId2"/>
          <a:stretch>
            <a:fillRect/>
          </a:stretch>
        </p:blipFill>
        <p:spPr>
          <a:xfrm rot="20974395">
            <a:off x="523471" y="1647946"/>
            <a:ext cx="3456856" cy="4416134"/>
          </a:xfrm>
          <a:prstGeom prst="rect">
            <a:avLst/>
          </a:prstGeom>
        </p:spPr>
      </p:pic>
      <p:pic>
        <p:nvPicPr>
          <p:cNvPr id="6" name="Picture 5"/>
          <p:cNvPicPr>
            <a:picLocks noChangeAspect="1"/>
          </p:cNvPicPr>
          <p:nvPr/>
        </p:nvPicPr>
        <p:blipFill>
          <a:blip r:embed="rId3"/>
          <a:stretch>
            <a:fillRect/>
          </a:stretch>
        </p:blipFill>
        <p:spPr>
          <a:xfrm rot="260061">
            <a:off x="3057658" y="1670965"/>
            <a:ext cx="3371095" cy="4416134"/>
          </a:xfrm>
          <a:prstGeom prst="rect">
            <a:avLst/>
          </a:prstGeom>
        </p:spPr>
      </p:pic>
      <p:pic>
        <p:nvPicPr>
          <p:cNvPr id="7" name="Picture 6"/>
          <p:cNvPicPr>
            <a:picLocks noChangeAspect="1"/>
          </p:cNvPicPr>
          <p:nvPr/>
        </p:nvPicPr>
        <p:blipFill>
          <a:blip r:embed="rId4"/>
          <a:stretch>
            <a:fillRect/>
          </a:stretch>
        </p:blipFill>
        <p:spPr>
          <a:xfrm rot="1456645">
            <a:off x="5487269" y="2522993"/>
            <a:ext cx="3214656" cy="4416134"/>
          </a:xfrm>
          <a:prstGeom prst="rect">
            <a:avLst/>
          </a:prstGeom>
        </p:spPr>
      </p:pic>
      <p:sp>
        <p:nvSpPr>
          <p:cNvPr id="9" name="TextBox 8"/>
          <p:cNvSpPr txBox="1"/>
          <p:nvPr/>
        </p:nvSpPr>
        <p:spPr>
          <a:xfrm rot="280975">
            <a:off x="4089874" y="3251505"/>
            <a:ext cx="1328714" cy="923330"/>
          </a:xfrm>
          <a:prstGeom prst="rect">
            <a:avLst/>
          </a:prstGeom>
          <a:solidFill>
            <a:srgbClr val="FFFFFF">
              <a:alpha val="69804"/>
            </a:srgbClr>
          </a:solidFill>
        </p:spPr>
        <p:txBody>
          <a:bodyPr wrap="square" rtlCol="0">
            <a:spAutoFit/>
          </a:bodyPr>
          <a:lstStyle/>
          <a:p>
            <a:pPr algn="ctr"/>
            <a:r>
              <a:rPr lang="en-US" sz="5400" dirty="0" smtClean="0">
                <a:solidFill>
                  <a:prstClr val="black"/>
                </a:solidFill>
                <a:effectLst>
                  <a:outerShdw blurRad="38100" dist="38100" dir="2700000" algn="tl">
                    <a:srgbClr val="000000">
                      <a:alpha val="43137"/>
                    </a:srgbClr>
                  </a:outerShdw>
                </a:effectLst>
                <a:latin typeface="Garamond" panose="02020404030301010803" pitchFamily="18" charset="0"/>
              </a:rPr>
              <a:t>14</a:t>
            </a:r>
            <a:r>
              <a:rPr lang="en-US" sz="5400" baseline="30000" dirty="0" smtClean="0">
                <a:solidFill>
                  <a:prstClr val="black"/>
                </a:solidFill>
                <a:effectLst>
                  <a:outerShdw blurRad="38100" dist="38100" dir="2700000" algn="tl">
                    <a:srgbClr val="000000">
                      <a:alpha val="43137"/>
                    </a:srgbClr>
                  </a:outerShdw>
                </a:effectLst>
                <a:latin typeface="Garamond" panose="02020404030301010803" pitchFamily="18" charset="0"/>
              </a:rPr>
              <a:t>th</a:t>
            </a:r>
            <a:endParaRPr lang="en-US" sz="5400" dirty="0" smtClean="0">
              <a:solidFill>
                <a:prstClr val="black"/>
              </a:solidFill>
              <a:effectLst>
                <a:outerShdw blurRad="38100" dist="38100" dir="2700000" algn="tl">
                  <a:srgbClr val="000000">
                    <a:alpha val="43137"/>
                  </a:srgbClr>
                </a:outerShdw>
              </a:effectLst>
              <a:latin typeface="Garamond" panose="02020404030301010803" pitchFamily="18" charset="0"/>
            </a:endParaRPr>
          </a:p>
        </p:txBody>
      </p:sp>
      <p:sp>
        <p:nvSpPr>
          <p:cNvPr id="10" name="TextBox 9"/>
          <p:cNvSpPr txBox="1"/>
          <p:nvPr/>
        </p:nvSpPr>
        <p:spPr>
          <a:xfrm rot="20913774">
            <a:off x="1602104" y="3327705"/>
            <a:ext cx="1353814" cy="923330"/>
          </a:xfrm>
          <a:prstGeom prst="rect">
            <a:avLst/>
          </a:prstGeom>
          <a:solidFill>
            <a:srgbClr val="FFFFFF">
              <a:alpha val="69804"/>
            </a:srgbClr>
          </a:solidFill>
        </p:spPr>
        <p:txBody>
          <a:bodyPr wrap="square" rtlCol="0">
            <a:spAutoFit/>
          </a:bodyPr>
          <a:lstStyle/>
          <a:p>
            <a:pPr algn="ctr"/>
            <a:r>
              <a:rPr lang="en-US" sz="5400" dirty="0" smtClean="0">
                <a:solidFill>
                  <a:prstClr val="black"/>
                </a:solidFill>
                <a:effectLst>
                  <a:outerShdw blurRad="38100" dist="38100" dir="2700000" algn="tl">
                    <a:srgbClr val="000000">
                      <a:alpha val="43137"/>
                    </a:srgbClr>
                  </a:outerShdw>
                </a:effectLst>
                <a:latin typeface="Garamond" panose="02020404030301010803" pitchFamily="18" charset="0"/>
              </a:rPr>
              <a:t>13</a:t>
            </a:r>
            <a:r>
              <a:rPr lang="en-US" sz="5400" baseline="30000" dirty="0" smtClean="0">
                <a:solidFill>
                  <a:prstClr val="black"/>
                </a:solidFill>
                <a:effectLst>
                  <a:outerShdw blurRad="38100" dist="38100" dir="2700000" algn="tl">
                    <a:srgbClr val="000000">
                      <a:alpha val="43137"/>
                    </a:srgbClr>
                  </a:outerShdw>
                </a:effectLst>
                <a:latin typeface="Garamond" panose="02020404030301010803" pitchFamily="18" charset="0"/>
              </a:rPr>
              <a:t>th</a:t>
            </a:r>
            <a:endParaRPr lang="en-US" sz="5400" dirty="0" smtClean="0">
              <a:solidFill>
                <a:prstClr val="black"/>
              </a:solidFill>
              <a:effectLst>
                <a:outerShdw blurRad="38100" dist="38100" dir="2700000" algn="tl">
                  <a:srgbClr val="000000">
                    <a:alpha val="43137"/>
                  </a:srgbClr>
                </a:outerShdw>
              </a:effectLst>
              <a:latin typeface="Garamond" panose="02020404030301010803" pitchFamily="18" charset="0"/>
            </a:endParaRPr>
          </a:p>
        </p:txBody>
      </p:sp>
      <p:sp>
        <p:nvSpPr>
          <p:cNvPr id="11" name="TextBox 10"/>
          <p:cNvSpPr txBox="1"/>
          <p:nvPr/>
        </p:nvSpPr>
        <p:spPr>
          <a:xfrm rot="1469605">
            <a:off x="6628709" y="3914428"/>
            <a:ext cx="1328714" cy="923330"/>
          </a:xfrm>
          <a:prstGeom prst="rect">
            <a:avLst/>
          </a:prstGeom>
          <a:solidFill>
            <a:srgbClr val="FFFFFF">
              <a:alpha val="69804"/>
            </a:srgbClr>
          </a:solidFill>
        </p:spPr>
        <p:txBody>
          <a:bodyPr wrap="square" rtlCol="0">
            <a:spAutoFit/>
          </a:bodyPr>
          <a:lstStyle/>
          <a:p>
            <a:pPr algn="ctr"/>
            <a:r>
              <a:rPr lang="en-US" sz="5400" dirty="0" smtClean="0">
                <a:solidFill>
                  <a:prstClr val="black"/>
                </a:solidFill>
                <a:effectLst>
                  <a:outerShdw blurRad="38100" dist="38100" dir="2700000" algn="tl">
                    <a:srgbClr val="000000">
                      <a:alpha val="43137"/>
                    </a:srgbClr>
                  </a:outerShdw>
                </a:effectLst>
                <a:latin typeface="Garamond" panose="02020404030301010803" pitchFamily="18" charset="0"/>
              </a:rPr>
              <a:t>15</a:t>
            </a:r>
            <a:r>
              <a:rPr lang="en-US" sz="5400" baseline="30000" dirty="0" smtClean="0">
                <a:solidFill>
                  <a:prstClr val="black"/>
                </a:solidFill>
                <a:effectLst>
                  <a:outerShdw blurRad="38100" dist="38100" dir="2700000" algn="tl">
                    <a:srgbClr val="000000">
                      <a:alpha val="43137"/>
                    </a:srgbClr>
                  </a:outerShdw>
                </a:effectLst>
                <a:latin typeface="Garamond" panose="02020404030301010803" pitchFamily="18" charset="0"/>
              </a:rPr>
              <a:t>th</a:t>
            </a:r>
            <a:endParaRPr lang="en-US" sz="5400" dirty="0" smtClean="0">
              <a:solidFill>
                <a:prstClr val="black"/>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13513087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latin typeface="Garamond" panose="02020404030301010803" pitchFamily="18" charset="0"/>
              </a:rPr>
              <a:t>Worst President Ever?</a:t>
            </a:r>
            <a:endParaRPr lang="en-US" dirty="0">
              <a:latin typeface="Garamond" panose="02020404030301010803" pitchFamily="18"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219200"/>
            <a:ext cx="432816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219200"/>
            <a:ext cx="3543300" cy="542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31205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latin typeface="Garamond" panose="02020404030301010803" pitchFamily="18" charset="0"/>
              </a:rPr>
              <a:t>Pardons for Confederate Leaders</a:t>
            </a:r>
            <a:endParaRPr lang="en-US" dirty="0">
              <a:latin typeface="Garamond" panose="02020404030301010803" pitchFamily="18" charset="0"/>
            </a:endParaRP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02" t="22680" r="5428" b="3581"/>
          <a:stretch/>
        </p:blipFill>
        <p:spPr bwMode="auto">
          <a:xfrm>
            <a:off x="2504482" y="1371600"/>
            <a:ext cx="4186550" cy="5295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21900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pPr algn="l"/>
            <a:r>
              <a:rPr lang="en-US" dirty="0" smtClean="0">
                <a:latin typeface="Garamond" panose="02020404030301010803" pitchFamily="18" charset="0"/>
              </a:rPr>
              <a:t>New State Constitutions &amp; Black Codes</a:t>
            </a:r>
            <a:endParaRPr lang="en-US" dirty="0">
              <a:latin typeface="Garamond" panose="02020404030301010803" pitchFamily="18" charset="0"/>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3" y="1330558"/>
            <a:ext cx="7926388" cy="522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75707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latin typeface="Garamond" panose="02020404030301010803" pitchFamily="18" charset="0"/>
              </a:rPr>
              <a:t>Johnson’s Vetoes</a:t>
            </a:r>
            <a:endParaRPr lang="en-US" dirty="0">
              <a:latin typeface="Garamond" panose="02020404030301010803"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75880"/>
            <a:ext cx="3714750" cy="6506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a:spLocks noGrp="1"/>
          </p:cNvSpPr>
          <p:nvPr>
            <p:ph sz="half" idx="1"/>
          </p:nvPr>
        </p:nvSpPr>
        <p:spPr>
          <a:xfrm>
            <a:off x="457200" y="2057400"/>
            <a:ext cx="4038600" cy="4495800"/>
          </a:xfrm>
        </p:spPr>
        <p:txBody>
          <a:bodyPr>
            <a:normAutofit/>
          </a:bodyPr>
          <a:lstStyle/>
          <a:p>
            <a:pPr marL="0" indent="0" algn="ctr">
              <a:buNone/>
            </a:pPr>
            <a:r>
              <a:rPr lang="en-US" sz="4000" dirty="0" smtClean="0">
                <a:solidFill>
                  <a:schemeClr val="tx1">
                    <a:lumMod val="75000"/>
                    <a:lumOff val="25000"/>
                  </a:schemeClr>
                </a:solidFill>
                <a:latin typeface="Garamond" panose="02020404030301010803" pitchFamily="18" charset="0"/>
              </a:rPr>
              <a:t>Extension of Freedmen’s Bureau</a:t>
            </a:r>
          </a:p>
          <a:p>
            <a:pPr marL="0" indent="0" algn="ctr">
              <a:buNone/>
            </a:pPr>
            <a:endParaRPr lang="en-US" sz="4000" dirty="0" smtClean="0">
              <a:solidFill>
                <a:schemeClr val="tx1">
                  <a:lumMod val="75000"/>
                  <a:lumOff val="25000"/>
                </a:schemeClr>
              </a:solidFill>
              <a:latin typeface="Garamond" panose="02020404030301010803" pitchFamily="18" charset="0"/>
            </a:endParaRPr>
          </a:p>
          <a:p>
            <a:pPr marL="0" indent="0" algn="ctr">
              <a:buNone/>
            </a:pPr>
            <a:endParaRPr lang="en-US" sz="4000" dirty="0" smtClean="0">
              <a:solidFill>
                <a:schemeClr val="tx1">
                  <a:lumMod val="75000"/>
                  <a:lumOff val="25000"/>
                </a:schemeClr>
              </a:solidFill>
              <a:latin typeface="Garamond" panose="02020404030301010803" pitchFamily="18" charset="0"/>
            </a:endParaRPr>
          </a:p>
          <a:p>
            <a:pPr marL="0" indent="0" algn="ctr">
              <a:buNone/>
            </a:pPr>
            <a:r>
              <a:rPr lang="en-US" sz="4000" dirty="0" smtClean="0">
                <a:solidFill>
                  <a:schemeClr val="tx1">
                    <a:lumMod val="75000"/>
                    <a:lumOff val="25000"/>
                  </a:schemeClr>
                </a:solidFill>
                <a:latin typeface="Garamond" panose="02020404030301010803" pitchFamily="18" charset="0"/>
              </a:rPr>
              <a:t>Civil Rights Act</a:t>
            </a:r>
            <a:endParaRPr lang="en-US" sz="4000" dirty="0">
              <a:solidFill>
                <a:prstClr val="black">
                  <a:lumMod val="75000"/>
                  <a:lumOff val="25000"/>
                </a:prstClr>
              </a:solidFill>
              <a:latin typeface="Garamond" panose="02020404030301010803" pitchFamily="18" charset="0"/>
            </a:endParaRPr>
          </a:p>
        </p:txBody>
      </p:sp>
      <p:sp>
        <p:nvSpPr>
          <p:cNvPr id="7" name="Multiply 6"/>
          <p:cNvSpPr/>
          <p:nvPr/>
        </p:nvSpPr>
        <p:spPr>
          <a:xfrm>
            <a:off x="762000" y="1143000"/>
            <a:ext cx="3324225" cy="3324225"/>
          </a:xfrm>
          <a:prstGeom prst="mathMultiply">
            <a:avLst/>
          </a:prstGeom>
          <a:solidFill>
            <a:srgbClr val="FF0000">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y 11"/>
          <p:cNvSpPr/>
          <p:nvPr/>
        </p:nvSpPr>
        <p:spPr>
          <a:xfrm>
            <a:off x="762000" y="3581400"/>
            <a:ext cx="3324225" cy="3324225"/>
          </a:xfrm>
          <a:prstGeom prst="mathMultiply">
            <a:avLst/>
          </a:prstGeom>
          <a:solidFill>
            <a:srgbClr val="FF0000">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336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Autofit/>
          </a:bodyPr>
          <a:lstStyle/>
          <a:p>
            <a:pPr algn="l"/>
            <a:r>
              <a:rPr lang="en-US" sz="3600" dirty="0" smtClean="0">
                <a:latin typeface="Garamond" panose="02020404030301010803" pitchFamily="18" charset="0"/>
              </a:rPr>
              <a:t>Radical Republicans Override Johnson’s Vetoes</a:t>
            </a:r>
            <a:endParaRPr lang="en-US" sz="3600" dirty="0">
              <a:latin typeface="Garamond" panose="02020404030301010803" pitchFamily="18" charset="0"/>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888" t="24192" r="28197" b="45332"/>
          <a:stretch/>
        </p:blipFill>
        <p:spPr bwMode="auto">
          <a:xfrm>
            <a:off x="1066800" y="2037737"/>
            <a:ext cx="7010400" cy="4014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96361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Johnson Opposes 14</a:t>
            </a:r>
            <a:r>
              <a:rPr lang="en-US" baseline="30000" dirty="0" smtClean="0">
                <a:latin typeface="Garamond" panose="02020404030301010803" pitchFamily="18" charset="0"/>
              </a:rPr>
              <a:t>th</a:t>
            </a:r>
            <a:r>
              <a:rPr lang="en-US" dirty="0" smtClean="0">
                <a:latin typeface="Garamond" panose="02020404030301010803" pitchFamily="18" charset="0"/>
              </a:rPr>
              <a:t> Amendment</a:t>
            </a:r>
            <a:endParaRPr lang="en-US" dirty="0">
              <a:latin typeface="Garamond" panose="02020404030301010803" pitchFamily="18"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2133600"/>
            <a:ext cx="877824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02138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latin typeface="Garamond" panose="02020404030301010803" pitchFamily="18" charset="0"/>
              </a:rPr>
              <a:t>Johnson’s “Swing Around the Circle”</a:t>
            </a:r>
            <a:endParaRPr lang="en-US" dirty="0">
              <a:latin typeface="Garamond" panose="02020404030301010803" pitchFamily="18"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152" y="1600200"/>
            <a:ext cx="8515048"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35448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32307883"/>
              </p:ext>
            </p:extLst>
          </p:nvPr>
        </p:nvGraphicFramePr>
        <p:xfrm>
          <a:off x="518160" y="1512396"/>
          <a:ext cx="8016240" cy="5117004"/>
        </p:xfrm>
        <a:graphic>
          <a:graphicData uri="http://schemas.openxmlformats.org/drawingml/2006/table">
            <a:tbl>
              <a:tblPr firstRow="1" bandRow="1">
                <a:tableStyleId>{5C22544A-7EE6-4342-B048-85BDC9FD1C3A}</a:tableStyleId>
              </a:tblPr>
              <a:tblGrid>
                <a:gridCol w="2672080"/>
                <a:gridCol w="2672080"/>
                <a:gridCol w="2672080"/>
              </a:tblGrid>
              <a:tr h="1705668">
                <a:tc>
                  <a:txBody>
                    <a:bodyPr/>
                    <a:lstStyle/>
                    <a:p>
                      <a:pPr algn="ctr"/>
                      <a:r>
                        <a:rPr lang="en-US" sz="3200" dirty="0" smtClean="0">
                          <a:effectLst>
                            <a:outerShdw blurRad="38100" dist="38100" dir="2700000" algn="tl">
                              <a:srgbClr val="000000">
                                <a:alpha val="43137"/>
                              </a:srgbClr>
                            </a:outerShdw>
                          </a:effectLst>
                          <a:latin typeface="Garamond" panose="02020404030301010803" pitchFamily="18" charset="0"/>
                        </a:rPr>
                        <a:t>40</a:t>
                      </a:r>
                      <a:r>
                        <a:rPr lang="en-US" sz="3200" baseline="30000" dirty="0" smtClean="0">
                          <a:effectLst>
                            <a:outerShdw blurRad="38100" dist="38100" dir="2700000" algn="tl">
                              <a:srgbClr val="000000">
                                <a:alpha val="43137"/>
                              </a:srgbClr>
                            </a:outerShdw>
                          </a:effectLst>
                          <a:latin typeface="Garamond" panose="02020404030301010803" pitchFamily="18" charset="0"/>
                        </a:rPr>
                        <a:t>th</a:t>
                      </a:r>
                      <a:r>
                        <a:rPr lang="en-US" sz="3200" dirty="0" smtClean="0">
                          <a:effectLst>
                            <a:outerShdw blurRad="38100" dist="38100" dir="2700000" algn="tl">
                              <a:srgbClr val="000000">
                                <a:alpha val="43137"/>
                              </a:srgbClr>
                            </a:outerShdw>
                          </a:effectLst>
                          <a:latin typeface="Garamond" panose="02020404030301010803" pitchFamily="18" charset="0"/>
                        </a:rPr>
                        <a:t> U.S. Congress</a:t>
                      </a:r>
                      <a:endParaRPr lang="en-US" sz="3200" baseline="0" dirty="0" smtClean="0">
                        <a:effectLst>
                          <a:outerShdw blurRad="38100" dist="38100" dir="2700000" algn="tl">
                            <a:srgbClr val="000000">
                              <a:alpha val="43137"/>
                            </a:srgbClr>
                          </a:outerShdw>
                        </a:effectLst>
                        <a:latin typeface="Garamond" panose="02020404030301010803" pitchFamily="18" charset="0"/>
                      </a:endParaRPr>
                    </a:p>
                    <a:p>
                      <a:pPr algn="ctr"/>
                      <a:r>
                        <a:rPr lang="en-US" sz="3200" baseline="0" dirty="0" smtClean="0">
                          <a:effectLst>
                            <a:outerShdw blurRad="38100" dist="38100" dir="2700000" algn="tl">
                              <a:srgbClr val="000000">
                                <a:alpha val="43137"/>
                              </a:srgbClr>
                            </a:outerShdw>
                          </a:effectLst>
                          <a:latin typeface="Garamond" panose="02020404030301010803" pitchFamily="18" charset="0"/>
                        </a:rPr>
                        <a:t>(in </a:t>
                      </a:r>
                      <a:r>
                        <a:rPr lang="en-US" sz="3200" dirty="0" smtClean="0">
                          <a:effectLst>
                            <a:outerShdw blurRad="38100" dist="38100" dir="2700000" algn="tl">
                              <a:srgbClr val="000000">
                                <a:alpha val="43137"/>
                              </a:srgbClr>
                            </a:outerShdw>
                          </a:effectLst>
                          <a:latin typeface="Garamond" panose="02020404030301010803" pitchFamily="18" charset="0"/>
                        </a:rPr>
                        <a:t>1867)</a:t>
                      </a:r>
                      <a:endParaRPr lang="en-US" sz="3200" dirty="0">
                        <a:effectLst>
                          <a:outerShdw blurRad="38100" dist="38100" dir="2700000" algn="tl">
                            <a:srgbClr val="000000">
                              <a:alpha val="43137"/>
                            </a:srgbClr>
                          </a:outerShdw>
                        </a:effectLst>
                        <a:latin typeface="Garamond" panose="02020404030301010803" pitchFamily="18" charset="0"/>
                      </a:endParaRPr>
                    </a:p>
                  </a:txBody>
                  <a:tcPr/>
                </a:tc>
                <a:tc>
                  <a:txBody>
                    <a:bodyPr/>
                    <a:lstStyle/>
                    <a:p>
                      <a:endParaRPr lang="en-US" sz="3200" dirty="0">
                        <a:effectLst>
                          <a:outerShdw blurRad="38100" dist="38100" dir="2700000" algn="tl">
                            <a:srgbClr val="000000">
                              <a:alpha val="43137"/>
                            </a:srgbClr>
                          </a:outerShdw>
                        </a:effectLst>
                        <a:latin typeface="Garamond" panose="02020404030301010803" pitchFamily="18" charset="0"/>
                      </a:endParaRPr>
                    </a:p>
                  </a:txBody>
                  <a:tcPr/>
                </a:tc>
                <a:tc>
                  <a:txBody>
                    <a:bodyPr/>
                    <a:lstStyle/>
                    <a:p>
                      <a:endParaRPr lang="en-US" sz="3200" dirty="0">
                        <a:effectLst>
                          <a:outerShdw blurRad="38100" dist="38100" dir="2700000" algn="tl">
                            <a:srgbClr val="000000">
                              <a:alpha val="43137"/>
                            </a:srgbClr>
                          </a:outerShdw>
                        </a:effectLst>
                        <a:latin typeface="Garamond" panose="02020404030301010803" pitchFamily="18" charset="0"/>
                      </a:endParaRPr>
                    </a:p>
                  </a:txBody>
                  <a:tcPr/>
                </a:tc>
              </a:tr>
              <a:tr h="1705668">
                <a:tc>
                  <a:txBody>
                    <a:bodyPr/>
                    <a:lstStyle/>
                    <a:p>
                      <a:pPr algn="ctr"/>
                      <a:r>
                        <a:rPr lang="en-US" sz="4800" dirty="0" smtClean="0">
                          <a:effectLst/>
                          <a:latin typeface="Garamond" panose="02020404030301010803" pitchFamily="18" charset="0"/>
                        </a:rPr>
                        <a:t>Senate</a:t>
                      </a:r>
                      <a:endParaRPr lang="en-US" sz="4800" dirty="0">
                        <a:effectLst/>
                        <a:latin typeface="Garamond" panose="02020404030301010803" pitchFamily="18" charset="0"/>
                      </a:endParaRPr>
                    </a:p>
                  </a:txBody>
                  <a:tcPr/>
                </a:tc>
                <a:tc>
                  <a:txBody>
                    <a:bodyPr/>
                    <a:lstStyle/>
                    <a:p>
                      <a:pPr algn="ctr"/>
                      <a:r>
                        <a:rPr lang="en-US" sz="4800" dirty="0" smtClean="0">
                          <a:effectLst/>
                          <a:latin typeface="Garamond" panose="02020404030301010803" pitchFamily="18" charset="0"/>
                        </a:rPr>
                        <a:t>45</a:t>
                      </a:r>
                    </a:p>
                    <a:p>
                      <a:pPr algn="ctr"/>
                      <a:endParaRPr lang="en-US" sz="2400" dirty="0" smtClean="0">
                        <a:effectLst/>
                        <a:latin typeface="Garamond" panose="02020404030301010803" pitchFamily="18" charset="0"/>
                      </a:endParaRPr>
                    </a:p>
                    <a:p>
                      <a:pPr algn="ctr"/>
                      <a:r>
                        <a:rPr lang="en-US" sz="2000" dirty="0" smtClean="0">
                          <a:effectLst/>
                          <a:latin typeface="Garamond" panose="02020404030301010803" pitchFamily="18" charset="0"/>
                        </a:rPr>
                        <a:t>(86% of Senate seats)</a:t>
                      </a:r>
                      <a:endParaRPr lang="en-US" sz="2000" dirty="0">
                        <a:effectLst/>
                        <a:latin typeface="Garamond" panose="02020404030301010803" pitchFamily="18" charset="0"/>
                      </a:endParaRPr>
                    </a:p>
                  </a:txBody>
                  <a:tcPr/>
                </a:tc>
                <a:tc>
                  <a:txBody>
                    <a:bodyPr/>
                    <a:lstStyle/>
                    <a:p>
                      <a:pPr algn="ctr"/>
                      <a:r>
                        <a:rPr lang="en-US" sz="4800" dirty="0" smtClean="0">
                          <a:effectLst/>
                          <a:latin typeface="Garamond" panose="02020404030301010803" pitchFamily="18" charset="0"/>
                        </a:rPr>
                        <a:t>8</a:t>
                      </a:r>
                    </a:p>
                    <a:p>
                      <a:pPr algn="ctr"/>
                      <a:endParaRPr lang="en-US" sz="2400" dirty="0" smtClean="0">
                        <a:effectLst/>
                        <a:latin typeface="Garamond" panose="02020404030301010803" pitchFamily="18" charset="0"/>
                      </a:endParaRPr>
                    </a:p>
                    <a:p>
                      <a:pPr algn="ctr"/>
                      <a:r>
                        <a:rPr lang="en-US" sz="2000" dirty="0" smtClean="0">
                          <a:effectLst/>
                          <a:latin typeface="Garamond" panose="02020404030301010803" pitchFamily="18" charset="0"/>
                        </a:rPr>
                        <a:t>(14% of Senate seats)</a:t>
                      </a:r>
                      <a:endParaRPr lang="en-US" sz="2000" dirty="0">
                        <a:effectLst/>
                        <a:latin typeface="Garamond" panose="02020404030301010803" pitchFamily="18" charset="0"/>
                      </a:endParaRPr>
                    </a:p>
                  </a:txBody>
                  <a:tcPr/>
                </a:tc>
              </a:tr>
              <a:tr h="1705668">
                <a:tc>
                  <a:txBody>
                    <a:bodyPr/>
                    <a:lstStyle/>
                    <a:p>
                      <a:pPr algn="ctr"/>
                      <a:r>
                        <a:rPr lang="en-US" sz="4800" dirty="0" smtClean="0">
                          <a:effectLst/>
                          <a:latin typeface="Garamond" panose="02020404030301010803" pitchFamily="18" charset="0"/>
                        </a:rPr>
                        <a:t>House</a:t>
                      </a:r>
                    </a:p>
                    <a:p>
                      <a:pPr algn="ctr"/>
                      <a:endParaRPr lang="en-US" sz="1400" dirty="0" smtClean="0">
                        <a:effectLst/>
                        <a:latin typeface="Garamond" panose="02020404030301010803" pitchFamily="18" charset="0"/>
                      </a:endParaRPr>
                    </a:p>
                    <a:p>
                      <a:pPr algn="ctr"/>
                      <a:r>
                        <a:rPr lang="en-US" sz="1400" dirty="0" smtClean="0">
                          <a:effectLst/>
                          <a:latin typeface="Garamond" panose="02020404030301010803" pitchFamily="18" charset="0"/>
                        </a:rPr>
                        <a:t>(plus 1</a:t>
                      </a:r>
                      <a:r>
                        <a:rPr lang="en-US" sz="1400" baseline="0" dirty="0" smtClean="0">
                          <a:effectLst/>
                          <a:latin typeface="Garamond" panose="02020404030301010803" pitchFamily="18" charset="0"/>
                        </a:rPr>
                        <a:t> Conservative Party congressman)</a:t>
                      </a:r>
                      <a:endParaRPr lang="en-US" sz="1400" dirty="0">
                        <a:effectLst/>
                        <a:latin typeface="Garamond" panose="02020404030301010803" pitchFamily="18" charset="0"/>
                      </a:endParaRPr>
                    </a:p>
                  </a:txBody>
                  <a:tcPr/>
                </a:tc>
                <a:tc>
                  <a:txBody>
                    <a:bodyPr/>
                    <a:lstStyle/>
                    <a:p>
                      <a:pPr algn="ctr"/>
                      <a:r>
                        <a:rPr lang="en-US" sz="4800" dirty="0" smtClean="0">
                          <a:effectLst/>
                          <a:latin typeface="Garamond" panose="02020404030301010803" pitchFamily="18" charset="0"/>
                        </a:rPr>
                        <a:t> 142</a:t>
                      </a:r>
                    </a:p>
                    <a:p>
                      <a:pPr algn="ctr"/>
                      <a:endParaRPr lang="en-US" sz="2400" dirty="0" smtClean="0">
                        <a:effectLst/>
                        <a:latin typeface="Garamond" panose="02020404030301010803" pitchFamily="18" charset="0"/>
                      </a:endParaRPr>
                    </a:p>
                    <a:p>
                      <a:pPr algn="ctr"/>
                      <a:r>
                        <a:rPr lang="en-US" sz="2000" dirty="0" smtClean="0">
                          <a:effectLst/>
                          <a:latin typeface="Garamond" panose="02020404030301010803" pitchFamily="18" charset="0"/>
                        </a:rPr>
                        <a:t>(79% of Senate</a:t>
                      </a:r>
                      <a:r>
                        <a:rPr lang="en-US" sz="2000" baseline="0" dirty="0" smtClean="0">
                          <a:effectLst/>
                          <a:latin typeface="Garamond" panose="02020404030301010803" pitchFamily="18" charset="0"/>
                        </a:rPr>
                        <a:t> seats</a:t>
                      </a:r>
                      <a:r>
                        <a:rPr lang="en-US" sz="2000" dirty="0" smtClean="0">
                          <a:effectLst/>
                          <a:latin typeface="Garamond" panose="02020404030301010803" pitchFamily="18" charset="0"/>
                        </a:rPr>
                        <a:t>)</a:t>
                      </a:r>
                      <a:endParaRPr lang="en-US" sz="2000" dirty="0">
                        <a:effectLst/>
                        <a:latin typeface="Garamond" panose="02020404030301010803" pitchFamily="18" charset="0"/>
                      </a:endParaRPr>
                    </a:p>
                  </a:txBody>
                  <a:tcPr/>
                </a:tc>
                <a:tc>
                  <a:txBody>
                    <a:bodyPr/>
                    <a:lstStyle/>
                    <a:p>
                      <a:pPr algn="ctr"/>
                      <a:r>
                        <a:rPr lang="en-US" sz="4800" dirty="0" smtClean="0">
                          <a:effectLst/>
                          <a:latin typeface="Garamond" panose="02020404030301010803" pitchFamily="18" charset="0"/>
                        </a:rPr>
                        <a:t>45</a:t>
                      </a:r>
                    </a:p>
                    <a:p>
                      <a:pPr algn="ctr"/>
                      <a:endParaRPr lang="en-US" sz="2400" dirty="0" smtClean="0">
                        <a:effectLst/>
                        <a:latin typeface="Garamond" panose="02020404030301010803" pitchFamily="18" charset="0"/>
                      </a:endParaRPr>
                    </a:p>
                    <a:p>
                      <a:pPr algn="ctr"/>
                      <a:r>
                        <a:rPr lang="en-US" sz="2000" dirty="0" smtClean="0">
                          <a:effectLst/>
                          <a:latin typeface="Garamond" panose="02020404030301010803" pitchFamily="18" charset="0"/>
                        </a:rPr>
                        <a:t>(21% of Senate seats)</a:t>
                      </a:r>
                      <a:endParaRPr lang="en-US" sz="2000" dirty="0">
                        <a:effectLst/>
                        <a:latin typeface="Garamond" panose="02020404030301010803" pitchFamily="18" charset="0"/>
                      </a:endParaRPr>
                    </a:p>
                  </a:txBody>
                  <a:tcPr/>
                </a:tc>
              </a:tr>
            </a:tbl>
          </a:graphicData>
        </a:graphic>
      </p:graphicFrame>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Republican Gains in 1866 Election</a:t>
            </a:r>
            <a:endParaRPr lang="en-US" dirty="0">
              <a:latin typeface="Garamond" panose="02020404030301010803" pitchFamily="18" charset="0"/>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1600200"/>
            <a:ext cx="1998869" cy="1499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600200"/>
            <a:ext cx="152400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15910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pPr algn="l"/>
            <a:r>
              <a:rPr lang="en-US" dirty="0" smtClean="0">
                <a:latin typeface="Garamond" panose="02020404030301010803" pitchFamily="18" charset="0"/>
              </a:rPr>
              <a:t>Tenure of Office Act &amp; Edwin Stanton</a:t>
            </a:r>
            <a:endParaRPr lang="en-US" dirty="0">
              <a:latin typeface="Garamond" panose="02020404030301010803" pitchFamily="18" charset="0"/>
            </a:endParaRP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724" b="10275"/>
          <a:stretch/>
        </p:blipFill>
        <p:spPr bwMode="auto">
          <a:xfrm>
            <a:off x="1066801" y="1241424"/>
            <a:ext cx="7010400" cy="538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17799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Stanton’s Revenge on Johnson</a:t>
            </a:r>
            <a:endParaRPr lang="en-US" dirty="0">
              <a:latin typeface="Garamond" panose="02020404030301010803" pitchFamily="18"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1368718"/>
            <a:ext cx="8077200" cy="5336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48385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l="21145" t="7098" r="29451" b="37675"/>
          <a:stretch/>
        </p:blipFill>
        <p:spPr>
          <a:xfrm>
            <a:off x="914400" y="1796313"/>
            <a:ext cx="1145640" cy="1707541"/>
          </a:xfrm>
          <a:prstGeom prst="rect">
            <a:avLst/>
          </a:prstGeom>
        </p:spPr>
      </p:pic>
      <p:pic>
        <p:nvPicPr>
          <p:cNvPr id="13" name="Picture 12"/>
          <p:cNvPicPr>
            <a:picLocks noChangeAspect="1"/>
          </p:cNvPicPr>
          <p:nvPr/>
        </p:nvPicPr>
        <p:blipFill rotWithShape="1">
          <a:blip r:embed="rId3"/>
          <a:srcRect l="23816" t="5262" r="53660" b="65794"/>
          <a:stretch/>
        </p:blipFill>
        <p:spPr>
          <a:xfrm>
            <a:off x="1981200" y="1785244"/>
            <a:ext cx="1143000" cy="1713060"/>
          </a:xfrm>
          <a:prstGeom prst="rect">
            <a:avLst/>
          </a:prstGeom>
        </p:spPr>
      </p:pic>
      <p:sp>
        <p:nvSpPr>
          <p:cNvPr id="16" name="Rectangle 15"/>
          <p:cNvSpPr/>
          <p:nvPr/>
        </p:nvSpPr>
        <p:spPr>
          <a:xfrm>
            <a:off x="168440" y="3503194"/>
            <a:ext cx="2940168" cy="369332"/>
          </a:xfrm>
          <a:prstGeom prst="rect">
            <a:avLst/>
          </a:prstGeom>
        </p:spPr>
        <p:txBody>
          <a:bodyPr wrap="square">
            <a:spAutoFit/>
          </a:bodyPr>
          <a:lstStyle/>
          <a:p>
            <a:pPr algn="ctr"/>
            <a:r>
              <a:rPr lang="en-US" dirty="0" smtClean="0">
                <a:solidFill>
                  <a:prstClr val="black">
                    <a:lumMod val="75000"/>
                    <a:lumOff val="25000"/>
                  </a:prstClr>
                </a:solidFill>
                <a:effectLst>
                  <a:outerShdw blurRad="38100" dist="38100" dir="2700000" algn="tl">
                    <a:srgbClr val="000000">
                      <a:alpha val="43137"/>
                    </a:srgbClr>
                  </a:outerShdw>
                </a:effectLst>
                <a:latin typeface="Garamond" panose="02020404030301010803" pitchFamily="18" charset="0"/>
              </a:rPr>
              <a:t>Radicals</a:t>
            </a:r>
            <a:endParaRPr lang="en-US" dirty="0">
              <a:solidFill>
                <a:prstClr val="black">
                  <a:lumMod val="75000"/>
                  <a:lumOff val="25000"/>
                </a:prstClr>
              </a:solidFill>
              <a:effectLst>
                <a:outerShdw blurRad="38100" dist="38100" dir="2700000" algn="tl">
                  <a:srgbClr val="000000">
                    <a:alpha val="43137"/>
                  </a:srgbClr>
                </a:outerShdw>
              </a:effectLst>
              <a:latin typeface="Garamond" panose="02020404030301010803" pitchFamily="18" charset="0"/>
            </a:endParaRPr>
          </a:p>
        </p:txBody>
      </p:sp>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Political Spectrum of Reconstruction</a:t>
            </a:r>
            <a:endParaRPr lang="en-US" dirty="0">
              <a:latin typeface="Garamond" panose="02020404030301010803" pitchFamily="18" charset="0"/>
            </a:endParaRPr>
          </a:p>
        </p:txBody>
      </p:sp>
      <p:sp>
        <p:nvSpPr>
          <p:cNvPr id="3" name="Left-Right Arrow 2"/>
          <p:cNvSpPr/>
          <p:nvPr/>
        </p:nvSpPr>
        <p:spPr>
          <a:xfrm>
            <a:off x="228600" y="4800600"/>
            <a:ext cx="8686800" cy="1905000"/>
          </a:xfrm>
          <a:prstGeom prst="leftRightArrow">
            <a:avLst/>
          </a:prstGeom>
          <a:gradFill flip="none" rotWithShape="1">
            <a:gsLst>
              <a:gs pos="0">
                <a:schemeClr val="accent1">
                  <a:lumMod val="50000"/>
                </a:schemeClr>
              </a:gs>
              <a:gs pos="100000">
                <a:srgbClr val="C000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Garamond" panose="02020404030301010803" pitchFamily="18" charset="0"/>
            </a:endParaRPr>
          </a:p>
        </p:txBody>
      </p:sp>
      <p:sp>
        <p:nvSpPr>
          <p:cNvPr id="4" name="Rectangle 3"/>
          <p:cNvSpPr/>
          <p:nvPr/>
        </p:nvSpPr>
        <p:spPr>
          <a:xfrm>
            <a:off x="1219200" y="5291435"/>
            <a:ext cx="2362200" cy="923330"/>
          </a:xfrm>
          <a:prstGeom prst="rect">
            <a:avLst/>
          </a:prstGeom>
        </p:spPr>
        <p:txBody>
          <a:bodyPr wrap="square">
            <a:spAutoFit/>
          </a:bodyPr>
          <a:lstStyle/>
          <a:p>
            <a:pPr algn="ctr"/>
            <a:r>
              <a:rPr lang="en-US" dirty="0">
                <a:solidFill>
                  <a:prstClr val="white"/>
                </a:solidFill>
                <a:latin typeface="Garamond" panose="02020404030301010803" pitchFamily="18" charset="0"/>
              </a:rPr>
              <a:t>Federal Supremacy</a:t>
            </a:r>
          </a:p>
          <a:p>
            <a:pPr algn="ctr"/>
            <a:r>
              <a:rPr lang="en-US" dirty="0">
                <a:solidFill>
                  <a:prstClr val="white"/>
                </a:solidFill>
                <a:latin typeface="Garamond" panose="02020404030301010803" pitchFamily="18" charset="0"/>
              </a:rPr>
              <a:t>Black Civil Rights</a:t>
            </a:r>
          </a:p>
          <a:p>
            <a:pPr algn="ctr"/>
            <a:r>
              <a:rPr lang="en-US" dirty="0">
                <a:solidFill>
                  <a:prstClr val="white"/>
                </a:solidFill>
                <a:latin typeface="Garamond" panose="02020404030301010803" pitchFamily="18" charset="0"/>
              </a:rPr>
              <a:t>Military Occupation</a:t>
            </a:r>
          </a:p>
        </p:txBody>
      </p:sp>
      <p:sp>
        <p:nvSpPr>
          <p:cNvPr id="5" name="Rectangle 4"/>
          <p:cNvSpPr/>
          <p:nvPr/>
        </p:nvSpPr>
        <p:spPr>
          <a:xfrm>
            <a:off x="5181600" y="5291435"/>
            <a:ext cx="3124200" cy="923330"/>
          </a:xfrm>
          <a:prstGeom prst="rect">
            <a:avLst/>
          </a:prstGeom>
        </p:spPr>
        <p:txBody>
          <a:bodyPr wrap="square">
            <a:spAutoFit/>
          </a:bodyPr>
          <a:lstStyle/>
          <a:p>
            <a:pPr algn="ctr"/>
            <a:r>
              <a:rPr lang="en-US" dirty="0" smtClean="0">
                <a:solidFill>
                  <a:prstClr val="white"/>
                </a:solidFill>
                <a:latin typeface="Garamond" panose="02020404030301010803" pitchFamily="18" charset="0"/>
              </a:rPr>
              <a:t>States’ Rights</a:t>
            </a:r>
            <a:endParaRPr lang="en-US" dirty="0">
              <a:solidFill>
                <a:prstClr val="white"/>
              </a:solidFill>
              <a:latin typeface="Garamond" panose="02020404030301010803" pitchFamily="18" charset="0"/>
            </a:endParaRPr>
          </a:p>
          <a:p>
            <a:pPr algn="ctr"/>
            <a:r>
              <a:rPr lang="en-US" dirty="0" smtClean="0">
                <a:solidFill>
                  <a:prstClr val="white"/>
                </a:solidFill>
                <a:latin typeface="Garamond" panose="02020404030301010803" pitchFamily="18" charset="0"/>
              </a:rPr>
              <a:t>Blacks as Second-Class Citizens</a:t>
            </a:r>
            <a:endParaRPr lang="en-US" dirty="0">
              <a:solidFill>
                <a:prstClr val="white"/>
              </a:solidFill>
              <a:latin typeface="Garamond" panose="02020404030301010803" pitchFamily="18" charset="0"/>
            </a:endParaRPr>
          </a:p>
          <a:p>
            <a:pPr algn="ctr"/>
            <a:r>
              <a:rPr lang="en-US" dirty="0" smtClean="0">
                <a:solidFill>
                  <a:prstClr val="white"/>
                </a:solidFill>
                <a:latin typeface="Garamond" panose="02020404030301010803" pitchFamily="18" charset="0"/>
              </a:rPr>
              <a:t>Home Rule</a:t>
            </a:r>
            <a:endParaRPr lang="en-US" dirty="0">
              <a:solidFill>
                <a:prstClr val="white"/>
              </a:solidFill>
              <a:latin typeface="Garamond" panose="02020404030301010803" pitchFamily="18" charset="0"/>
            </a:endParaRPr>
          </a:p>
        </p:txBody>
      </p:sp>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5740" y="3801704"/>
            <a:ext cx="1941460" cy="1456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3814488"/>
            <a:ext cx="1480320" cy="1443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6"/>
          <a:srcRect l="2845" r="7674"/>
          <a:stretch/>
        </p:blipFill>
        <p:spPr>
          <a:xfrm>
            <a:off x="0" y="1790134"/>
            <a:ext cx="1025046" cy="1717321"/>
          </a:xfrm>
          <a:prstGeom prst="rect">
            <a:avLst/>
          </a:prstGeom>
        </p:spPr>
      </p:pic>
      <p:pic>
        <p:nvPicPr>
          <p:cNvPr id="10" name="Picture 9"/>
          <p:cNvPicPr>
            <a:picLocks noChangeAspect="1"/>
          </p:cNvPicPr>
          <p:nvPr/>
        </p:nvPicPr>
        <p:blipFill rotWithShape="1">
          <a:blip r:embed="rId7"/>
          <a:srcRect l="16263" r="21186" b="19712"/>
          <a:stretch/>
        </p:blipFill>
        <p:spPr>
          <a:xfrm>
            <a:off x="3048000" y="1796313"/>
            <a:ext cx="1074344" cy="1701991"/>
          </a:xfrm>
          <a:prstGeom prst="rect">
            <a:avLst/>
          </a:prstGeom>
        </p:spPr>
      </p:pic>
      <p:pic>
        <p:nvPicPr>
          <p:cNvPr id="11" name="Picture 10"/>
          <p:cNvPicPr>
            <a:picLocks noChangeAspect="1"/>
          </p:cNvPicPr>
          <p:nvPr/>
        </p:nvPicPr>
        <p:blipFill rotWithShape="1">
          <a:blip r:embed="rId8"/>
          <a:srcRect l="25765" t="4862" r="30823" b="55095"/>
          <a:stretch/>
        </p:blipFill>
        <p:spPr>
          <a:xfrm>
            <a:off x="6400800" y="1790134"/>
            <a:ext cx="1459929" cy="1703249"/>
          </a:xfrm>
          <a:prstGeom prst="rect">
            <a:avLst/>
          </a:prstGeom>
        </p:spPr>
      </p:pic>
      <p:sp>
        <p:nvSpPr>
          <p:cNvPr id="12" name="Rectangle 11"/>
          <p:cNvSpPr/>
          <p:nvPr/>
        </p:nvSpPr>
        <p:spPr>
          <a:xfrm>
            <a:off x="3194862" y="3503194"/>
            <a:ext cx="1174732" cy="369332"/>
          </a:xfrm>
          <a:prstGeom prst="rect">
            <a:avLst/>
          </a:prstGeom>
        </p:spPr>
        <p:txBody>
          <a:bodyPr wrap="square">
            <a:spAutoFit/>
          </a:bodyPr>
          <a:lstStyle/>
          <a:p>
            <a:pPr algn="ctr"/>
            <a:r>
              <a:rPr lang="en-US" dirty="0" smtClean="0">
                <a:solidFill>
                  <a:prstClr val="black">
                    <a:lumMod val="75000"/>
                    <a:lumOff val="25000"/>
                  </a:prstClr>
                </a:solidFill>
                <a:effectLst>
                  <a:outerShdw blurRad="38100" dist="38100" dir="2700000" algn="tl">
                    <a:srgbClr val="000000">
                      <a:alpha val="43137"/>
                    </a:srgbClr>
                  </a:outerShdw>
                </a:effectLst>
                <a:latin typeface="Garamond" panose="02020404030301010803" pitchFamily="18" charset="0"/>
              </a:rPr>
              <a:t>Moderates</a:t>
            </a:r>
            <a:endParaRPr lang="en-US" dirty="0">
              <a:solidFill>
                <a:prstClr val="black">
                  <a:lumMod val="75000"/>
                  <a:lumOff val="25000"/>
                </a:prstClr>
              </a:solidFill>
              <a:effectLst>
                <a:outerShdw blurRad="38100" dist="38100" dir="2700000" algn="tl">
                  <a:srgbClr val="000000">
                    <a:alpha val="43137"/>
                  </a:srgbClr>
                </a:outerShdw>
              </a:effectLst>
              <a:latin typeface="Garamond" panose="02020404030301010803" pitchFamily="18" charset="0"/>
            </a:endParaRPr>
          </a:p>
        </p:txBody>
      </p:sp>
      <p:pic>
        <p:nvPicPr>
          <p:cNvPr id="15" name="Picture 14"/>
          <p:cNvPicPr>
            <a:picLocks noChangeAspect="1"/>
          </p:cNvPicPr>
          <p:nvPr/>
        </p:nvPicPr>
        <p:blipFill rotWithShape="1">
          <a:blip r:embed="rId9"/>
          <a:srcRect l="20275" r="12731"/>
          <a:stretch/>
        </p:blipFill>
        <p:spPr>
          <a:xfrm>
            <a:off x="4114800" y="1793151"/>
            <a:ext cx="1145640" cy="1710043"/>
          </a:xfrm>
          <a:prstGeom prst="rect">
            <a:avLst/>
          </a:prstGeom>
        </p:spPr>
      </p:pic>
      <p:sp>
        <p:nvSpPr>
          <p:cNvPr id="17" name="Rectangle 16"/>
          <p:cNvSpPr/>
          <p:nvPr/>
        </p:nvSpPr>
        <p:spPr>
          <a:xfrm>
            <a:off x="5398979" y="3503936"/>
            <a:ext cx="1230421" cy="369332"/>
          </a:xfrm>
          <a:prstGeom prst="rect">
            <a:avLst/>
          </a:prstGeom>
        </p:spPr>
        <p:txBody>
          <a:bodyPr wrap="square">
            <a:spAutoFit/>
          </a:bodyPr>
          <a:lstStyle/>
          <a:p>
            <a:pPr algn="ctr"/>
            <a:r>
              <a:rPr lang="en-US" dirty="0" smtClean="0">
                <a:solidFill>
                  <a:prstClr val="black">
                    <a:lumMod val="75000"/>
                    <a:lumOff val="25000"/>
                  </a:prstClr>
                </a:solidFill>
                <a:effectLst>
                  <a:outerShdw blurRad="38100" dist="38100" dir="2700000" algn="tl">
                    <a:srgbClr val="000000">
                      <a:alpha val="43137"/>
                    </a:srgbClr>
                  </a:outerShdw>
                </a:effectLst>
                <a:latin typeface="Garamond" panose="02020404030301010803" pitchFamily="18" charset="0"/>
              </a:rPr>
              <a:t>Unionists</a:t>
            </a:r>
            <a:endParaRPr lang="en-US" dirty="0">
              <a:solidFill>
                <a:prstClr val="black">
                  <a:lumMod val="75000"/>
                  <a:lumOff val="25000"/>
                </a:prstClr>
              </a:solidFill>
              <a:effectLst>
                <a:outerShdw blurRad="38100" dist="38100" dir="2700000" algn="tl">
                  <a:srgbClr val="000000">
                    <a:alpha val="43137"/>
                  </a:srgbClr>
                </a:outerShdw>
              </a:effectLst>
              <a:latin typeface="Garamond" panose="02020404030301010803" pitchFamily="18" charset="0"/>
            </a:endParaRPr>
          </a:p>
        </p:txBody>
      </p:sp>
      <p:sp>
        <p:nvSpPr>
          <p:cNvPr id="18" name="Rectangle 17"/>
          <p:cNvSpPr/>
          <p:nvPr/>
        </p:nvSpPr>
        <p:spPr>
          <a:xfrm>
            <a:off x="6485179" y="3507455"/>
            <a:ext cx="1356419" cy="369332"/>
          </a:xfrm>
          <a:prstGeom prst="rect">
            <a:avLst/>
          </a:prstGeom>
        </p:spPr>
        <p:txBody>
          <a:bodyPr wrap="square">
            <a:spAutoFit/>
          </a:bodyPr>
          <a:lstStyle/>
          <a:p>
            <a:pPr algn="ctr"/>
            <a:r>
              <a:rPr lang="en-US" dirty="0" smtClean="0">
                <a:solidFill>
                  <a:prstClr val="black">
                    <a:lumMod val="75000"/>
                    <a:lumOff val="25000"/>
                  </a:prstClr>
                </a:solidFill>
                <a:effectLst>
                  <a:outerShdw blurRad="38100" dist="38100" dir="2700000" algn="tl">
                    <a:srgbClr val="000000">
                      <a:alpha val="43137"/>
                    </a:srgbClr>
                  </a:outerShdw>
                </a:effectLst>
                <a:latin typeface="Garamond" panose="02020404030301010803" pitchFamily="18" charset="0"/>
              </a:rPr>
              <a:t>Redeemers</a:t>
            </a:r>
            <a:endParaRPr lang="en-US" dirty="0">
              <a:solidFill>
                <a:prstClr val="black">
                  <a:lumMod val="75000"/>
                  <a:lumOff val="25000"/>
                </a:prstClr>
              </a:solidFill>
              <a:effectLst>
                <a:outerShdw blurRad="38100" dist="38100" dir="2700000" algn="tl">
                  <a:srgbClr val="000000">
                    <a:alpha val="43137"/>
                  </a:srgbClr>
                </a:outerShdw>
              </a:effectLst>
              <a:latin typeface="Garamond" panose="02020404030301010803" pitchFamily="18" charset="0"/>
            </a:endParaRPr>
          </a:p>
        </p:txBody>
      </p:sp>
      <p:sp>
        <p:nvSpPr>
          <p:cNvPr id="19" name="Rectangle 18"/>
          <p:cNvSpPr/>
          <p:nvPr/>
        </p:nvSpPr>
        <p:spPr>
          <a:xfrm>
            <a:off x="8077200" y="3516868"/>
            <a:ext cx="693026" cy="369332"/>
          </a:xfrm>
          <a:prstGeom prst="rect">
            <a:avLst/>
          </a:prstGeom>
        </p:spPr>
        <p:txBody>
          <a:bodyPr wrap="square">
            <a:spAutoFit/>
          </a:bodyPr>
          <a:lstStyle/>
          <a:p>
            <a:pPr algn="ctr"/>
            <a:r>
              <a:rPr lang="en-US" dirty="0" smtClean="0">
                <a:solidFill>
                  <a:prstClr val="black">
                    <a:lumMod val="75000"/>
                    <a:lumOff val="25000"/>
                  </a:prstClr>
                </a:solidFill>
                <a:effectLst>
                  <a:outerShdw blurRad="38100" dist="38100" dir="2700000" algn="tl">
                    <a:srgbClr val="000000">
                      <a:alpha val="43137"/>
                    </a:srgbClr>
                  </a:outerShdw>
                </a:effectLst>
                <a:latin typeface="Garamond" panose="02020404030301010803" pitchFamily="18" charset="0"/>
              </a:rPr>
              <a:t>KKK</a:t>
            </a:r>
            <a:endParaRPr lang="en-US" dirty="0">
              <a:solidFill>
                <a:prstClr val="black">
                  <a:lumMod val="75000"/>
                  <a:lumOff val="25000"/>
                </a:prstClr>
              </a:solidFill>
              <a:effectLst>
                <a:outerShdw blurRad="38100" dist="38100" dir="2700000" algn="tl">
                  <a:srgbClr val="000000">
                    <a:alpha val="43137"/>
                  </a:srgbClr>
                </a:outerShdw>
              </a:effectLst>
              <a:latin typeface="Garamond" panose="02020404030301010803" pitchFamily="18" charset="0"/>
            </a:endParaRPr>
          </a:p>
        </p:txBody>
      </p:sp>
      <p:pic>
        <p:nvPicPr>
          <p:cNvPr id="21" name="Picture 20"/>
          <p:cNvPicPr>
            <a:picLocks noChangeAspect="1"/>
          </p:cNvPicPr>
          <p:nvPr/>
        </p:nvPicPr>
        <p:blipFill rotWithShape="1">
          <a:blip r:embed="rId10"/>
          <a:srcRect l="48491" t="1968" r="13903" b="64867"/>
          <a:stretch/>
        </p:blipFill>
        <p:spPr>
          <a:xfrm>
            <a:off x="7969345" y="1790134"/>
            <a:ext cx="1174655" cy="1703249"/>
          </a:xfrm>
          <a:prstGeom prst="rect">
            <a:avLst/>
          </a:prstGeom>
        </p:spPr>
      </p:pic>
      <p:pic>
        <p:nvPicPr>
          <p:cNvPr id="20" name="Picture 19"/>
          <p:cNvPicPr>
            <a:picLocks noChangeAspect="1"/>
          </p:cNvPicPr>
          <p:nvPr/>
        </p:nvPicPr>
        <p:blipFill rotWithShape="1">
          <a:blip r:embed="rId11"/>
          <a:srcRect l="10513" r="14488" b="16087"/>
          <a:stretch/>
        </p:blipFill>
        <p:spPr>
          <a:xfrm>
            <a:off x="5257800" y="1790134"/>
            <a:ext cx="1141746" cy="1703249"/>
          </a:xfrm>
          <a:prstGeom prst="rect">
            <a:avLst/>
          </a:prstGeom>
        </p:spPr>
      </p:pic>
      <p:cxnSp>
        <p:nvCxnSpPr>
          <p:cNvPr id="22" name="Straight Connector 21"/>
          <p:cNvCxnSpPr/>
          <p:nvPr/>
        </p:nvCxnSpPr>
        <p:spPr>
          <a:xfrm>
            <a:off x="0" y="1793151"/>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3503194"/>
            <a:ext cx="9144000" cy="136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8401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House Impeachment Committee</a:t>
            </a:r>
            <a:endParaRPr lang="en-US" dirty="0">
              <a:latin typeface="Garamond" panose="02020404030301010803" pitchFamily="18" charset="0"/>
            </a:endParaRPr>
          </a:p>
        </p:txBody>
      </p:sp>
      <p:pic>
        <p:nvPicPr>
          <p:cNvPr id="2048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773" t="30384" r="8751" b="11291"/>
          <a:stretch/>
        </p:blipFill>
        <p:spPr bwMode="auto">
          <a:xfrm>
            <a:off x="685800" y="1371600"/>
            <a:ext cx="7696200" cy="5293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62459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House Impeachment Charges</a:t>
            </a:r>
            <a:endParaRPr lang="en-US" dirty="0">
              <a:latin typeface="Garamond" panose="02020404030301010803"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7772400" cy="525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61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Senate Impeachment Trial, 1868</a:t>
            </a:r>
            <a:endParaRPr lang="en-US" dirty="0">
              <a:latin typeface="Garamond" panose="02020404030301010803"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23232"/>
            <a:ext cx="7772400" cy="5153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61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Johnson’s Pyrrhic Victory</a:t>
            </a:r>
            <a:endParaRPr lang="en-US" dirty="0">
              <a:latin typeface="Garamond" panose="02020404030301010803" pitchFamily="18" charset="0"/>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06818"/>
            <a:ext cx="7010400" cy="5498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88300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Johnson Leaves Office, 1869</a:t>
            </a:r>
            <a:endParaRPr lang="en-US" dirty="0">
              <a:latin typeface="Garamond" panose="02020404030301010803"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235" y="1295400"/>
            <a:ext cx="6723530" cy="5286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39726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latin typeface="Garamond" panose="02020404030301010803" pitchFamily="18" charset="0"/>
              </a:rPr>
              <a:t>Presidential Reconstruction:</a:t>
            </a:r>
            <a:br>
              <a:rPr lang="en-US" dirty="0" smtClean="0">
                <a:latin typeface="Garamond" panose="02020404030301010803" pitchFamily="18" charset="0"/>
              </a:rPr>
            </a:br>
            <a:r>
              <a:rPr lang="en-US" dirty="0" smtClean="0">
                <a:latin typeface="Garamond" panose="02020404030301010803" pitchFamily="18" charset="0"/>
              </a:rPr>
              <a:t>Andrew Johnson</a:t>
            </a:r>
            <a:endParaRPr lang="en-US" dirty="0">
              <a:latin typeface="Garamond" panose="02020404030301010803" pitchFamily="18" charset="0"/>
            </a:endParaRPr>
          </a:p>
        </p:txBody>
      </p:sp>
      <p:sp>
        <p:nvSpPr>
          <p:cNvPr id="3" name="Content Placeholder 2"/>
          <p:cNvSpPr>
            <a:spLocks noGrp="1"/>
          </p:cNvSpPr>
          <p:nvPr>
            <p:ph sz="half" idx="1"/>
          </p:nvPr>
        </p:nvSpPr>
        <p:spPr>
          <a:xfrm>
            <a:off x="457200" y="1600200"/>
            <a:ext cx="4038600" cy="5105400"/>
          </a:xfrm>
        </p:spPr>
        <p:txBody>
          <a:bodyPr>
            <a:normAutofit fontScale="77500" lnSpcReduction="20000"/>
          </a:bodyPr>
          <a:lstStyle/>
          <a:p>
            <a:r>
              <a:rPr lang="en-US" dirty="0" smtClean="0">
                <a:solidFill>
                  <a:schemeClr val="tx1">
                    <a:lumMod val="75000"/>
                    <a:lumOff val="25000"/>
                  </a:schemeClr>
                </a:solidFill>
                <a:latin typeface="Garamond" panose="02020404030301010803" pitchFamily="18" charset="0"/>
              </a:rPr>
              <a:t>Johnson’s Views</a:t>
            </a:r>
          </a:p>
          <a:p>
            <a:pPr lvl="1"/>
            <a:r>
              <a:rPr lang="en-US" dirty="0" smtClean="0">
                <a:solidFill>
                  <a:prstClr val="black">
                    <a:lumMod val="75000"/>
                    <a:lumOff val="25000"/>
                  </a:prstClr>
                </a:solidFill>
                <a:latin typeface="Garamond" panose="02020404030301010803" pitchFamily="18" charset="0"/>
              </a:rPr>
              <a:t>“War Democrat” who was hated by many southerners and distrusted by Radical Republicans</a:t>
            </a:r>
          </a:p>
          <a:p>
            <a:pPr lvl="1"/>
            <a:r>
              <a:rPr lang="en-US" dirty="0" smtClean="0">
                <a:solidFill>
                  <a:prstClr val="black">
                    <a:lumMod val="75000"/>
                    <a:lumOff val="25000"/>
                  </a:prstClr>
                </a:solidFill>
                <a:latin typeface="Garamond" panose="02020404030301010803" pitchFamily="18" charset="0"/>
              </a:rPr>
              <a:t>Was a Jacksonian white supremacist… but also anti-aristocrat</a:t>
            </a:r>
          </a:p>
          <a:p>
            <a:pPr lvl="1"/>
            <a:r>
              <a:rPr lang="en-US" dirty="0" smtClean="0">
                <a:solidFill>
                  <a:prstClr val="black">
                    <a:lumMod val="75000"/>
                    <a:lumOff val="25000"/>
                  </a:prstClr>
                </a:solidFill>
                <a:latin typeface="Garamond" panose="02020404030301010803" pitchFamily="18" charset="0"/>
              </a:rPr>
              <a:t>Swift restoration of southern states with only minimal protections for freedmen</a:t>
            </a:r>
          </a:p>
          <a:p>
            <a:pPr lvl="0"/>
            <a:r>
              <a:rPr lang="en-US" dirty="0" smtClean="0">
                <a:solidFill>
                  <a:prstClr val="black">
                    <a:lumMod val="75000"/>
                    <a:lumOff val="25000"/>
                  </a:prstClr>
                </a:solidFill>
                <a:latin typeface="Garamond" panose="02020404030301010803" pitchFamily="18" charset="0"/>
              </a:rPr>
              <a:t>Johnson vs. Southern States</a:t>
            </a:r>
          </a:p>
          <a:p>
            <a:pPr lvl="1"/>
            <a:r>
              <a:rPr lang="en-US" dirty="0" smtClean="0">
                <a:solidFill>
                  <a:prstClr val="black">
                    <a:lumMod val="75000"/>
                    <a:lumOff val="25000"/>
                  </a:prstClr>
                </a:solidFill>
                <a:latin typeface="Garamond" panose="02020404030301010803" pitchFamily="18" charset="0"/>
              </a:rPr>
              <a:t>Pardoned ex-Confederates and wealthy planters</a:t>
            </a:r>
          </a:p>
          <a:p>
            <a:pPr lvl="1"/>
            <a:r>
              <a:rPr lang="en-US" dirty="0" smtClean="0">
                <a:solidFill>
                  <a:prstClr val="black">
                    <a:lumMod val="75000"/>
                    <a:lumOff val="25000"/>
                  </a:prstClr>
                </a:solidFill>
                <a:latin typeface="Garamond" panose="02020404030301010803" pitchFamily="18" charset="0"/>
              </a:rPr>
              <a:t>Confederate elite came back into power</a:t>
            </a:r>
          </a:p>
          <a:p>
            <a:pPr lvl="1"/>
            <a:r>
              <a:rPr lang="en-US" dirty="0" smtClean="0">
                <a:solidFill>
                  <a:prstClr val="black">
                    <a:lumMod val="75000"/>
                    <a:lumOff val="25000"/>
                  </a:prstClr>
                </a:solidFill>
                <a:latin typeface="Garamond" panose="02020404030301010803" pitchFamily="18" charset="0"/>
              </a:rPr>
              <a:t>Southern states passed Black Codes</a:t>
            </a:r>
            <a:endParaRPr lang="en-US" dirty="0">
              <a:solidFill>
                <a:prstClr val="black">
                  <a:lumMod val="75000"/>
                  <a:lumOff val="25000"/>
                </a:prstClr>
              </a:solidFill>
              <a:latin typeface="Garamond" panose="02020404030301010803" pitchFamily="18" charset="0"/>
            </a:endParaRPr>
          </a:p>
        </p:txBody>
      </p:sp>
      <p:sp>
        <p:nvSpPr>
          <p:cNvPr id="4" name="Content Placeholder 3"/>
          <p:cNvSpPr>
            <a:spLocks noGrp="1"/>
          </p:cNvSpPr>
          <p:nvPr>
            <p:ph sz="half" idx="2"/>
          </p:nvPr>
        </p:nvSpPr>
        <p:spPr>
          <a:xfrm>
            <a:off x="4648200" y="1600200"/>
            <a:ext cx="4038600" cy="5105400"/>
          </a:xfrm>
        </p:spPr>
        <p:txBody>
          <a:bodyPr>
            <a:normAutofit fontScale="77500" lnSpcReduction="20000"/>
          </a:bodyPr>
          <a:lstStyle/>
          <a:p>
            <a:pPr lvl="0"/>
            <a:r>
              <a:rPr lang="en-US" dirty="0">
                <a:solidFill>
                  <a:prstClr val="black">
                    <a:lumMod val="75000"/>
                    <a:lumOff val="25000"/>
                  </a:prstClr>
                </a:solidFill>
                <a:latin typeface="Garamond" panose="02020404030301010803" pitchFamily="18" charset="0"/>
              </a:rPr>
              <a:t>Johnson </a:t>
            </a:r>
            <a:r>
              <a:rPr lang="en-US" dirty="0" smtClean="0">
                <a:solidFill>
                  <a:prstClr val="black">
                    <a:lumMod val="75000"/>
                    <a:lumOff val="25000"/>
                  </a:prstClr>
                </a:solidFill>
                <a:latin typeface="Garamond" panose="02020404030301010803" pitchFamily="18" charset="0"/>
              </a:rPr>
              <a:t>vs. </a:t>
            </a:r>
            <a:r>
              <a:rPr lang="en-US" dirty="0">
                <a:solidFill>
                  <a:prstClr val="black">
                    <a:lumMod val="75000"/>
                    <a:lumOff val="25000"/>
                  </a:prstClr>
                </a:solidFill>
                <a:latin typeface="Garamond" panose="02020404030301010803" pitchFamily="18" charset="0"/>
              </a:rPr>
              <a:t>African Americans</a:t>
            </a:r>
          </a:p>
          <a:p>
            <a:pPr lvl="1"/>
            <a:r>
              <a:rPr lang="en-US" dirty="0" smtClean="0">
                <a:solidFill>
                  <a:prstClr val="black">
                    <a:lumMod val="75000"/>
                    <a:lumOff val="25000"/>
                  </a:prstClr>
                </a:solidFill>
                <a:latin typeface="Garamond" panose="02020404030301010803" pitchFamily="18" charset="0"/>
              </a:rPr>
              <a:t>Vetoed </a:t>
            </a:r>
            <a:r>
              <a:rPr lang="en-US" dirty="0">
                <a:solidFill>
                  <a:prstClr val="black">
                    <a:lumMod val="75000"/>
                    <a:lumOff val="25000"/>
                  </a:prstClr>
                </a:solidFill>
                <a:latin typeface="Garamond" panose="02020404030301010803" pitchFamily="18" charset="0"/>
              </a:rPr>
              <a:t>Freedmen’s Bureau</a:t>
            </a:r>
          </a:p>
          <a:p>
            <a:pPr lvl="1"/>
            <a:r>
              <a:rPr lang="en-US" dirty="0">
                <a:solidFill>
                  <a:prstClr val="black">
                    <a:lumMod val="75000"/>
                    <a:lumOff val="25000"/>
                  </a:prstClr>
                </a:solidFill>
                <a:latin typeface="Garamond" panose="02020404030301010803" pitchFamily="18" charset="0"/>
              </a:rPr>
              <a:t>Vetoed Civil Rights </a:t>
            </a:r>
            <a:r>
              <a:rPr lang="en-US" dirty="0" smtClean="0">
                <a:solidFill>
                  <a:prstClr val="black">
                    <a:lumMod val="75000"/>
                    <a:lumOff val="25000"/>
                  </a:prstClr>
                </a:solidFill>
                <a:latin typeface="Garamond" panose="02020404030301010803" pitchFamily="18" charset="0"/>
              </a:rPr>
              <a:t>Act</a:t>
            </a:r>
          </a:p>
          <a:p>
            <a:pPr lvl="1"/>
            <a:r>
              <a:rPr lang="en-US" dirty="0">
                <a:solidFill>
                  <a:prstClr val="black">
                    <a:lumMod val="75000"/>
                    <a:lumOff val="25000"/>
                  </a:prstClr>
                </a:solidFill>
                <a:latin typeface="Garamond" panose="02020404030301010803" pitchFamily="18" charset="0"/>
              </a:rPr>
              <a:t>Opposed 14th </a:t>
            </a:r>
            <a:r>
              <a:rPr lang="en-US" dirty="0" smtClean="0">
                <a:solidFill>
                  <a:prstClr val="black">
                    <a:lumMod val="75000"/>
                    <a:lumOff val="25000"/>
                  </a:prstClr>
                </a:solidFill>
                <a:latin typeface="Garamond" panose="02020404030301010803" pitchFamily="18" charset="0"/>
              </a:rPr>
              <a:t>Amendment</a:t>
            </a:r>
            <a:endParaRPr lang="en-US" dirty="0">
              <a:solidFill>
                <a:prstClr val="black">
                  <a:lumMod val="75000"/>
                  <a:lumOff val="25000"/>
                </a:prstClr>
              </a:solidFill>
              <a:latin typeface="Garamond" panose="02020404030301010803" pitchFamily="18" charset="0"/>
            </a:endParaRPr>
          </a:p>
          <a:p>
            <a:pPr lvl="0"/>
            <a:r>
              <a:rPr lang="en-US" dirty="0" smtClean="0">
                <a:solidFill>
                  <a:prstClr val="black">
                    <a:lumMod val="75000"/>
                    <a:lumOff val="25000"/>
                  </a:prstClr>
                </a:solidFill>
                <a:latin typeface="Garamond" panose="02020404030301010803" pitchFamily="18" charset="0"/>
              </a:rPr>
              <a:t>Johnson vs. Congress</a:t>
            </a:r>
          </a:p>
          <a:p>
            <a:pPr lvl="1"/>
            <a:r>
              <a:rPr lang="en-US" dirty="0" smtClean="0">
                <a:solidFill>
                  <a:prstClr val="black">
                    <a:lumMod val="75000"/>
                    <a:lumOff val="25000"/>
                  </a:prstClr>
                </a:solidFill>
                <a:latin typeface="Garamond" panose="02020404030301010803" pitchFamily="18" charset="0"/>
              </a:rPr>
              <a:t>Congress overrode many of Johnson’s vetoes</a:t>
            </a:r>
          </a:p>
          <a:p>
            <a:pPr lvl="1"/>
            <a:r>
              <a:rPr lang="en-US" dirty="0" smtClean="0">
                <a:solidFill>
                  <a:prstClr val="black">
                    <a:lumMod val="75000"/>
                    <a:lumOff val="25000"/>
                  </a:prstClr>
                </a:solidFill>
                <a:latin typeface="Garamond" panose="02020404030301010803" pitchFamily="18" charset="0"/>
              </a:rPr>
              <a:t>Republicans won a supermajority in 1866 Congressional election</a:t>
            </a:r>
          </a:p>
          <a:p>
            <a:pPr lvl="1"/>
            <a:r>
              <a:rPr lang="en-US" dirty="0" smtClean="0">
                <a:solidFill>
                  <a:prstClr val="black">
                    <a:lumMod val="75000"/>
                    <a:lumOff val="25000"/>
                  </a:prstClr>
                </a:solidFill>
                <a:latin typeface="Garamond" panose="02020404030301010803" pitchFamily="18" charset="0"/>
              </a:rPr>
              <a:t>Congress passed Tenure </a:t>
            </a:r>
            <a:r>
              <a:rPr lang="en-US" dirty="0">
                <a:solidFill>
                  <a:prstClr val="black">
                    <a:lumMod val="75000"/>
                    <a:lumOff val="25000"/>
                  </a:prstClr>
                </a:solidFill>
                <a:latin typeface="Garamond" panose="02020404030301010803" pitchFamily="18" charset="0"/>
              </a:rPr>
              <a:t>of Office </a:t>
            </a:r>
            <a:r>
              <a:rPr lang="en-US" dirty="0" smtClean="0">
                <a:solidFill>
                  <a:prstClr val="black">
                    <a:lumMod val="75000"/>
                    <a:lumOff val="25000"/>
                  </a:prstClr>
                </a:solidFill>
                <a:latin typeface="Garamond" panose="02020404030301010803" pitchFamily="18" charset="0"/>
              </a:rPr>
              <a:t>Act, 1867</a:t>
            </a:r>
          </a:p>
          <a:p>
            <a:pPr lvl="1"/>
            <a:r>
              <a:rPr lang="en-US" dirty="0" smtClean="0">
                <a:solidFill>
                  <a:prstClr val="black">
                    <a:lumMod val="75000"/>
                    <a:lumOff val="25000"/>
                  </a:prstClr>
                </a:solidFill>
                <a:latin typeface="Garamond" panose="02020404030301010803" pitchFamily="18" charset="0"/>
              </a:rPr>
              <a:t>Johnson fired Secretary of War Edwin Stanton and replaced radical generals, 1867</a:t>
            </a:r>
            <a:endParaRPr lang="en-US" dirty="0">
              <a:solidFill>
                <a:prstClr val="black">
                  <a:lumMod val="75000"/>
                  <a:lumOff val="25000"/>
                </a:prstClr>
              </a:solidFill>
              <a:latin typeface="Garamond" panose="02020404030301010803" pitchFamily="18" charset="0"/>
            </a:endParaRPr>
          </a:p>
          <a:p>
            <a:pPr lvl="1"/>
            <a:r>
              <a:rPr lang="en-US" dirty="0" smtClean="0">
                <a:solidFill>
                  <a:prstClr val="black">
                    <a:lumMod val="75000"/>
                    <a:lumOff val="25000"/>
                  </a:prstClr>
                </a:solidFill>
                <a:latin typeface="Garamond" panose="02020404030301010803" pitchFamily="18" charset="0"/>
              </a:rPr>
              <a:t>Johnson was impeached but kept his job by only one vote, 1868</a:t>
            </a:r>
          </a:p>
        </p:txBody>
      </p:sp>
    </p:spTree>
    <p:extLst>
      <p:ext uri="{BB962C8B-B14F-4D97-AF65-F5344CB8AC3E}">
        <p14:creationId xmlns:p14="http://schemas.microsoft.com/office/powerpoint/2010/main" val="23999303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71600" y="1722120"/>
            <a:ext cx="6400800" cy="2240280"/>
          </a:xfrm>
          <a:prstGeom prst="rect">
            <a:avLst/>
          </a:prstGeom>
        </p:spPr>
        <p:txBody>
          <a:bodyPr>
            <a:noAutofit/>
          </a:bodyPr>
          <a:lst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smtClean="0">
                <a:solidFill>
                  <a:prstClr val="black"/>
                </a:solidFill>
              </a:rPr>
              <a:t>Congressional Reconstruction </a:t>
            </a:r>
          </a:p>
          <a:p>
            <a:endParaRPr lang="en-US" sz="2800" dirty="0">
              <a:solidFill>
                <a:prstClr val="black"/>
              </a:solidFill>
            </a:endParaRPr>
          </a:p>
          <a:p>
            <a:r>
              <a:rPr lang="en-US" sz="2800" dirty="0" smtClean="0">
                <a:solidFill>
                  <a:prstClr val="black"/>
                </a:solidFill>
              </a:rPr>
              <a:t>The Radical Republicans</a:t>
            </a:r>
          </a:p>
        </p:txBody>
      </p:sp>
    </p:spTree>
    <p:extLst>
      <p:ext uri="{BB962C8B-B14F-4D97-AF65-F5344CB8AC3E}">
        <p14:creationId xmlns:p14="http://schemas.microsoft.com/office/powerpoint/2010/main" val="18404745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1371600"/>
            <a:ext cx="34544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9006" t="6437" r="22734" b="43857"/>
          <a:stretch/>
        </p:blipFill>
        <p:spPr bwMode="auto">
          <a:xfrm>
            <a:off x="4828310" y="1371600"/>
            <a:ext cx="3658867"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l"/>
            <a:r>
              <a:rPr lang="en-US" dirty="0" smtClean="0">
                <a:latin typeface="Garamond" panose="02020404030301010803" pitchFamily="18" charset="0"/>
              </a:rPr>
              <a:t>Congressional Radical Republicans</a:t>
            </a:r>
            <a:endParaRPr lang="en-US" dirty="0">
              <a:latin typeface="Garamond" panose="02020404030301010803" pitchFamily="18" charset="0"/>
            </a:endParaRPr>
          </a:p>
        </p:txBody>
      </p:sp>
      <p:sp>
        <p:nvSpPr>
          <p:cNvPr id="5" name="TextBox 4"/>
          <p:cNvSpPr txBox="1"/>
          <p:nvPr/>
        </p:nvSpPr>
        <p:spPr>
          <a:xfrm>
            <a:off x="762000" y="5486400"/>
            <a:ext cx="3276599" cy="954107"/>
          </a:xfrm>
          <a:prstGeom prst="rect">
            <a:avLst/>
          </a:prstGeom>
          <a:solidFill>
            <a:srgbClr val="FFFFFF">
              <a:alpha val="69804"/>
            </a:srgbClr>
          </a:solidFill>
        </p:spPr>
        <p:txBody>
          <a:bodyPr wrap="square" rtlCol="0">
            <a:spAutoFit/>
          </a:bodyPr>
          <a:lstStyle/>
          <a:p>
            <a:pPr algn="ctr"/>
            <a:r>
              <a:rPr lang="en-US" sz="2800" dirty="0" smtClean="0">
                <a:solidFill>
                  <a:prstClr val="black"/>
                </a:solidFill>
                <a:effectLst>
                  <a:outerShdw blurRad="38100" dist="38100" dir="2700000" algn="tl">
                    <a:srgbClr val="000000">
                      <a:alpha val="43137"/>
                    </a:srgbClr>
                  </a:outerShdw>
                </a:effectLst>
                <a:latin typeface="Garamond" panose="02020404030301010803" pitchFamily="18" charset="0"/>
              </a:rPr>
              <a:t>House</a:t>
            </a:r>
          </a:p>
          <a:p>
            <a:pPr algn="ctr"/>
            <a:r>
              <a:rPr lang="en-US" sz="2800" dirty="0" smtClean="0">
                <a:solidFill>
                  <a:prstClr val="black"/>
                </a:solidFill>
                <a:effectLst>
                  <a:outerShdw blurRad="38100" dist="38100" dir="2700000" algn="tl">
                    <a:srgbClr val="000000">
                      <a:alpha val="43137"/>
                    </a:srgbClr>
                  </a:outerShdw>
                </a:effectLst>
                <a:latin typeface="Garamond" panose="02020404030301010803" pitchFamily="18" charset="0"/>
              </a:rPr>
              <a:t>Thaddeus Stevens</a:t>
            </a:r>
          </a:p>
        </p:txBody>
      </p:sp>
      <p:sp>
        <p:nvSpPr>
          <p:cNvPr id="9" name="TextBox 8"/>
          <p:cNvSpPr txBox="1"/>
          <p:nvPr/>
        </p:nvSpPr>
        <p:spPr>
          <a:xfrm>
            <a:off x="4999579" y="5486400"/>
            <a:ext cx="3382421" cy="954107"/>
          </a:xfrm>
          <a:prstGeom prst="rect">
            <a:avLst/>
          </a:prstGeom>
          <a:solidFill>
            <a:srgbClr val="FFFFFF">
              <a:alpha val="69804"/>
            </a:srgbClr>
          </a:solidFill>
        </p:spPr>
        <p:txBody>
          <a:bodyPr wrap="square" rtlCol="0">
            <a:spAutoFit/>
          </a:bodyPr>
          <a:lstStyle/>
          <a:p>
            <a:pPr algn="ctr"/>
            <a:r>
              <a:rPr lang="en-US" sz="2800" dirty="0" smtClean="0">
                <a:solidFill>
                  <a:prstClr val="black"/>
                </a:solidFill>
                <a:effectLst>
                  <a:outerShdw blurRad="38100" dist="38100" dir="2700000" algn="tl">
                    <a:srgbClr val="000000">
                      <a:alpha val="43137"/>
                    </a:srgbClr>
                  </a:outerShdw>
                </a:effectLst>
                <a:latin typeface="Garamond" panose="02020404030301010803" pitchFamily="18" charset="0"/>
              </a:rPr>
              <a:t>Senate</a:t>
            </a:r>
          </a:p>
          <a:p>
            <a:pPr algn="ctr"/>
            <a:r>
              <a:rPr lang="en-US" sz="2800" dirty="0" smtClean="0">
                <a:solidFill>
                  <a:prstClr val="black"/>
                </a:solidFill>
                <a:effectLst>
                  <a:outerShdw blurRad="38100" dist="38100" dir="2700000" algn="tl">
                    <a:srgbClr val="000000">
                      <a:alpha val="43137"/>
                    </a:srgbClr>
                  </a:outerShdw>
                </a:effectLst>
                <a:latin typeface="Garamond" panose="02020404030301010803" pitchFamily="18" charset="0"/>
              </a:rPr>
              <a:t>Charles Sumner</a:t>
            </a:r>
            <a:endParaRPr lang="en-US" sz="2800" dirty="0">
              <a:solidFill>
                <a:prstClr val="black"/>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38383989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latin typeface="Garamond" panose="02020404030301010803" pitchFamily="18" charset="0"/>
              </a:rPr>
              <a:t>Views of the Radical Republicans</a:t>
            </a:r>
            <a:endParaRPr lang="en-US" dirty="0">
              <a:latin typeface="Garamond" panose="02020404030301010803" pitchFamily="18" charset="0"/>
            </a:endParaRPr>
          </a:p>
        </p:txBody>
      </p:sp>
      <p:sp>
        <p:nvSpPr>
          <p:cNvPr id="3" name="Content Placeholder 2"/>
          <p:cNvSpPr>
            <a:spLocks noGrp="1"/>
          </p:cNvSpPr>
          <p:nvPr>
            <p:ph sz="half" idx="1"/>
          </p:nvPr>
        </p:nvSpPr>
        <p:spPr>
          <a:xfrm>
            <a:off x="457200" y="1600200"/>
            <a:ext cx="3733800" cy="5105400"/>
          </a:xfrm>
        </p:spPr>
        <p:txBody>
          <a:bodyPr>
            <a:normAutofit lnSpcReduction="10000"/>
          </a:bodyPr>
          <a:lstStyle/>
          <a:p>
            <a:r>
              <a:rPr lang="en-US" dirty="0" smtClean="0">
                <a:solidFill>
                  <a:schemeClr val="tx1">
                    <a:lumMod val="75000"/>
                    <a:lumOff val="25000"/>
                  </a:schemeClr>
                </a:solidFill>
                <a:latin typeface="Garamond" panose="02020404030301010803" pitchFamily="18" charset="0"/>
              </a:rPr>
              <a:t>South is a conquered province subject to military occupation</a:t>
            </a:r>
          </a:p>
          <a:p>
            <a:r>
              <a:rPr lang="en-US" dirty="0" smtClean="0">
                <a:solidFill>
                  <a:schemeClr val="tx1">
                    <a:lumMod val="75000"/>
                    <a:lumOff val="25000"/>
                  </a:schemeClr>
                </a:solidFill>
                <a:latin typeface="Garamond" panose="02020404030301010803" pitchFamily="18" charset="0"/>
              </a:rPr>
              <a:t>Full equality of freedmen must be guaranteed</a:t>
            </a:r>
          </a:p>
          <a:p>
            <a:r>
              <a:rPr lang="en-US" dirty="0" smtClean="0">
                <a:solidFill>
                  <a:schemeClr val="tx1">
                    <a:lumMod val="75000"/>
                    <a:lumOff val="25000"/>
                  </a:schemeClr>
                </a:solidFill>
                <a:latin typeface="Garamond" panose="02020404030301010803" pitchFamily="18" charset="0"/>
              </a:rPr>
              <a:t>Congress &amp; federal government must enforce these conditions on southern states before they rejoin the Union</a:t>
            </a:r>
            <a:endParaRPr lang="en-US" dirty="0">
              <a:solidFill>
                <a:schemeClr val="tx1">
                  <a:lumMod val="75000"/>
                  <a:lumOff val="25000"/>
                </a:schemeClr>
              </a:solidFill>
              <a:latin typeface="Garamond" panose="02020404030301010803" pitchFamily="18" charset="0"/>
            </a:endParaRPr>
          </a:p>
        </p:txBody>
      </p:sp>
      <p:pic>
        <p:nvPicPr>
          <p:cNvPr id="5" name="Picture 4"/>
          <p:cNvPicPr>
            <a:picLocks noChangeAspect="1"/>
          </p:cNvPicPr>
          <p:nvPr/>
        </p:nvPicPr>
        <p:blipFill>
          <a:blip r:embed="rId2"/>
          <a:stretch>
            <a:fillRect/>
          </a:stretch>
        </p:blipFill>
        <p:spPr>
          <a:xfrm>
            <a:off x="4114800" y="1600200"/>
            <a:ext cx="4767051" cy="3581400"/>
          </a:xfrm>
          <a:prstGeom prst="rect">
            <a:avLst/>
          </a:prstGeom>
        </p:spPr>
      </p:pic>
    </p:spTree>
    <p:extLst>
      <p:ext uri="{BB962C8B-B14F-4D97-AF65-F5344CB8AC3E}">
        <p14:creationId xmlns:p14="http://schemas.microsoft.com/office/powerpoint/2010/main" val="6286978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1600200"/>
            <a:ext cx="8458200" cy="4811776"/>
          </a:xfrm>
          <a:prstGeom prst="rect">
            <a:avLst/>
          </a:prstGeom>
        </p:spPr>
      </p:pic>
      <p:sp>
        <p:nvSpPr>
          <p:cNvPr id="2" name="Title 1"/>
          <p:cNvSpPr>
            <a:spLocks noGrp="1"/>
          </p:cNvSpPr>
          <p:nvPr>
            <p:ph type="title"/>
          </p:nvPr>
        </p:nvSpPr>
        <p:spPr/>
        <p:txBody>
          <a:bodyPr>
            <a:normAutofit/>
          </a:bodyPr>
          <a:lstStyle/>
          <a:p>
            <a:pPr algn="l"/>
            <a:r>
              <a:rPr lang="en-US" dirty="0" smtClean="0">
                <a:latin typeface="Garamond" panose="02020404030301010803" pitchFamily="18" charset="0"/>
              </a:rPr>
              <a:t>Civil Rights Acts of 1866 &amp; 1875</a:t>
            </a:r>
            <a:endParaRPr lang="en-US" dirty="0">
              <a:latin typeface="Garamond" panose="02020404030301010803" pitchFamily="18" charset="0"/>
            </a:endParaRPr>
          </a:p>
        </p:txBody>
      </p:sp>
    </p:spTree>
    <p:extLst>
      <p:ext uri="{BB962C8B-B14F-4D97-AF65-F5344CB8AC3E}">
        <p14:creationId xmlns:p14="http://schemas.microsoft.com/office/powerpoint/2010/main" val="29970190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71600" y="1722120"/>
            <a:ext cx="6400800" cy="1783080"/>
          </a:xfrm>
          <a:prstGeom prst="rect">
            <a:avLst/>
          </a:prstGeom>
        </p:spPr>
        <p:txBody>
          <a:bodyPr>
            <a:noAutofit/>
          </a:bodyPr>
          <a:lst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smtClean="0"/>
              <a:t>Wartime Reconstruction</a:t>
            </a:r>
          </a:p>
          <a:p>
            <a:endParaRPr lang="en-US" sz="2800" dirty="0"/>
          </a:p>
          <a:p>
            <a:r>
              <a:rPr lang="en-US" sz="2800" dirty="0" smtClean="0"/>
              <a:t>Military Occupation</a:t>
            </a:r>
          </a:p>
        </p:txBody>
      </p:sp>
    </p:spTree>
    <p:extLst>
      <p:ext uri="{BB962C8B-B14F-4D97-AF65-F5344CB8AC3E}">
        <p14:creationId xmlns:p14="http://schemas.microsoft.com/office/powerpoint/2010/main" val="8717638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Military Reconstruction Act, 1867</a:t>
            </a:r>
            <a:endParaRPr lang="en-US" dirty="0">
              <a:latin typeface="Garamond" panose="02020404030301010803" pitchFamily="18" charset="0"/>
            </a:endParaRP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87214"/>
            <a:ext cx="7467600" cy="5418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700744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latin typeface="Garamond" panose="02020404030301010803" pitchFamily="18" charset="0"/>
              </a:rPr>
              <a:t>Reconstruction Amendments</a:t>
            </a:r>
            <a:endParaRPr lang="en-US" dirty="0">
              <a:latin typeface="Garamond" panose="02020404030301010803" pitchFamily="18" charset="0"/>
            </a:endParaRPr>
          </a:p>
        </p:txBody>
      </p:sp>
      <p:pic>
        <p:nvPicPr>
          <p:cNvPr id="5" name="Picture 4"/>
          <p:cNvPicPr>
            <a:picLocks noChangeAspect="1"/>
          </p:cNvPicPr>
          <p:nvPr/>
        </p:nvPicPr>
        <p:blipFill>
          <a:blip r:embed="rId2"/>
          <a:stretch>
            <a:fillRect/>
          </a:stretch>
        </p:blipFill>
        <p:spPr>
          <a:xfrm rot="20974395">
            <a:off x="523471" y="1647946"/>
            <a:ext cx="3456856" cy="4416134"/>
          </a:xfrm>
          <a:prstGeom prst="rect">
            <a:avLst/>
          </a:prstGeom>
        </p:spPr>
      </p:pic>
      <p:pic>
        <p:nvPicPr>
          <p:cNvPr id="6" name="Picture 5"/>
          <p:cNvPicPr>
            <a:picLocks noChangeAspect="1"/>
          </p:cNvPicPr>
          <p:nvPr/>
        </p:nvPicPr>
        <p:blipFill>
          <a:blip r:embed="rId3"/>
          <a:stretch>
            <a:fillRect/>
          </a:stretch>
        </p:blipFill>
        <p:spPr>
          <a:xfrm rot="260061">
            <a:off x="3057658" y="1670965"/>
            <a:ext cx="3371095" cy="4416134"/>
          </a:xfrm>
          <a:prstGeom prst="rect">
            <a:avLst/>
          </a:prstGeom>
        </p:spPr>
      </p:pic>
      <p:pic>
        <p:nvPicPr>
          <p:cNvPr id="7" name="Picture 6"/>
          <p:cNvPicPr>
            <a:picLocks noChangeAspect="1"/>
          </p:cNvPicPr>
          <p:nvPr/>
        </p:nvPicPr>
        <p:blipFill>
          <a:blip r:embed="rId4"/>
          <a:stretch>
            <a:fillRect/>
          </a:stretch>
        </p:blipFill>
        <p:spPr>
          <a:xfrm rot="1456645">
            <a:off x="5487269" y="2522993"/>
            <a:ext cx="3214656" cy="4416134"/>
          </a:xfrm>
          <a:prstGeom prst="rect">
            <a:avLst/>
          </a:prstGeom>
        </p:spPr>
      </p:pic>
      <p:sp>
        <p:nvSpPr>
          <p:cNvPr id="9" name="TextBox 8"/>
          <p:cNvSpPr txBox="1"/>
          <p:nvPr/>
        </p:nvSpPr>
        <p:spPr>
          <a:xfrm rot="280975">
            <a:off x="4089874" y="3251505"/>
            <a:ext cx="1328714" cy="923330"/>
          </a:xfrm>
          <a:prstGeom prst="rect">
            <a:avLst/>
          </a:prstGeom>
          <a:solidFill>
            <a:srgbClr val="FFFFFF">
              <a:alpha val="69804"/>
            </a:srgbClr>
          </a:solidFill>
        </p:spPr>
        <p:txBody>
          <a:bodyPr wrap="square" rtlCol="0">
            <a:spAutoFit/>
          </a:bodyPr>
          <a:lstStyle/>
          <a:p>
            <a:pPr algn="ctr"/>
            <a:r>
              <a:rPr lang="en-US" sz="5400" dirty="0" smtClean="0">
                <a:solidFill>
                  <a:prstClr val="black"/>
                </a:solidFill>
                <a:effectLst>
                  <a:outerShdw blurRad="38100" dist="38100" dir="2700000" algn="tl">
                    <a:srgbClr val="000000">
                      <a:alpha val="43137"/>
                    </a:srgbClr>
                  </a:outerShdw>
                </a:effectLst>
                <a:latin typeface="Garamond" panose="02020404030301010803" pitchFamily="18" charset="0"/>
              </a:rPr>
              <a:t>14</a:t>
            </a:r>
            <a:r>
              <a:rPr lang="en-US" sz="5400" baseline="30000" dirty="0" smtClean="0">
                <a:solidFill>
                  <a:prstClr val="black"/>
                </a:solidFill>
                <a:effectLst>
                  <a:outerShdw blurRad="38100" dist="38100" dir="2700000" algn="tl">
                    <a:srgbClr val="000000">
                      <a:alpha val="43137"/>
                    </a:srgbClr>
                  </a:outerShdw>
                </a:effectLst>
                <a:latin typeface="Garamond" panose="02020404030301010803" pitchFamily="18" charset="0"/>
              </a:rPr>
              <a:t>th</a:t>
            </a:r>
            <a:endParaRPr lang="en-US" sz="5400" dirty="0" smtClean="0">
              <a:solidFill>
                <a:prstClr val="black"/>
              </a:solidFill>
              <a:effectLst>
                <a:outerShdw blurRad="38100" dist="38100" dir="2700000" algn="tl">
                  <a:srgbClr val="000000">
                    <a:alpha val="43137"/>
                  </a:srgbClr>
                </a:outerShdw>
              </a:effectLst>
              <a:latin typeface="Garamond" panose="02020404030301010803" pitchFamily="18" charset="0"/>
            </a:endParaRPr>
          </a:p>
        </p:txBody>
      </p:sp>
      <p:sp>
        <p:nvSpPr>
          <p:cNvPr id="10" name="TextBox 9"/>
          <p:cNvSpPr txBox="1"/>
          <p:nvPr/>
        </p:nvSpPr>
        <p:spPr>
          <a:xfrm rot="20913774">
            <a:off x="1602104" y="3327705"/>
            <a:ext cx="1353814" cy="923330"/>
          </a:xfrm>
          <a:prstGeom prst="rect">
            <a:avLst/>
          </a:prstGeom>
          <a:solidFill>
            <a:srgbClr val="FFFFFF">
              <a:alpha val="69804"/>
            </a:srgbClr>
          </a:solidFill>
        </p:spPr>
        <p:txBody>
          <a:bodyPr wrap="square" rtlCol="0">
            <a:spAutoFit/>
          </a:bodyPr>
          <a:lstStyle/>
          <a:p>
            <a:pPr algn="ctr"/>
            <a:r>
              <a:rPr lang="en-US" sz="5400" dirty="0" smtClean="0">
                <a:solidFill>
                  <a:prstClr val="black"/>
                </a:solidFill>
                <a:effectLst>
                  <a:outerShdw blurRad="38100" dist="38100" dir="2700000" algn="tl">
                    <a:srgbClr val="000000">
                      <a:alpha val="43137"/>
                    </a:srgbClr>
                  </a:outerShdw>
                </a:effectLst>
                <a:latin typeface="Garamond" panose="02020404030301010803" pitchFamily="18" charset="0"/>
              </a:rPr>
              <a:t>13</a:t>
            </a:r>
            <a:r>
              <a:rPr lang="en-US" sz="5400" baseline="30000" dirty="0" smtClean="0">
                <a:solidFill>
                  <a:prstClr val="black"/>
                </a:solidFill>
                <a:effectLst>
                  <a:outerShdw blurRad="38100" dist="38100" dir="2700000" algn="tl">
                    <a:srgbClr val="000000">
                      <a:alpha val="43137"/>
                    </a:srgbClr>
                  </a:outerShdw>
                </a:effectLst>
                <a:latin typeface="Garamond" panose="02020404030301010803" pitchFamily="18" charset="0"/>
              </a:rPr>
              <a:t>th</a:t>
            </a:r>
            <a:endParaRPr lang="en-US" sz="5400" dirty="0" smtClean="0">
              <a:solidFill>
                <a:prstClr val="black"/>
              </a:solidFill>
              <a:effectLst>
                <a:outerShdw blurRad="38100" dist="38100" dir="2700000" algn="tl">
                  <a:srgbClr val="000000">
                    <a:alpha val="43137"/>
                  </a:srgbClr>
                </a:outerShdw>
              </a:effectLst>
              <a:latin typeface="Garamond" panose="02020404030301010803" pitchFamily="18" charset="0"/>
            </a:endParaRPr>
          </a:p>
        </p:txBody>
      </p:sp>
      <p:sp>
        <p:nvSpPr>
          <p:cNvPr id="11" name="TextBox 10"/>
          <p:cNvSpPr txBox="1"/>
          <p:nvPr/>
        </p:nvSpPr>
        <p:spPr>
          <a:xfrm rot="1469605">
            <a:off x="6628709" y="3914428"/>
            <a:ext cx="1328714" cy="923330"/>
          </a:xfrm>
          <a:prstGeom prst="rect">
            <a:avLst/>
          </a:prstGeom>
          <a:solidFill>
            <a:srgbClr val="FFFFFF">
              <a:alpha val="69804"/>
            </a:srgbClr>
          </a:solidFill>
        </p:spPr>
        <p:txBody>
          <a:bodyPr wrap="square" rtlCol="0">
            <a:spAutoFit/>
          </a:bodyPr>
          <a:lstStyle/>
          <a:p>
            <a:pPr algn="ctr"/>
            <a:r>
              <a:rPr lang="en-US" sz="5400" dirty="0" smtClean="0">
                <a:solidFill>
                  <a:prstClr val="black"/>
                </a:solidFill>
                <a:effectLst>
                  <a:outerShdw blurRad="38100" dist="38100" dir="2700000" algn="tl">
                    <a:srgbClr val="000000">
                      <a:alpha val="43137"/>
                    </a:srgbClr>
                  </a:outerShdw>
                </a:effectLst>
                <a:latin typeface="Garamond" panose="02020404030301010803" pitchFamily="18" charset="0"/>
              </a:rPr>
              <a:t>15</a:t>
            </a:r>
            <a:r>
              <a:rPr lang="en-US" sz="5400" baseline="30000" dirty="0" smtClean="0">
                <a:solidFill>
                  <a:prstClr val="black"/>
                </a:solidFill>
                <a:effectLst>
                  <a:outerShdw blurRad="38100" dist="38100" dir="2700000" algn="tl">
                    <a:srgbClr val="000000">
                      <a:alpha val="43137"/>
                    </a:srgbClr>
                  </a:outerShdw>
                </a:effectLst>
                <a:latin typeface="Garamond" panose="02020404030301010803" pitchFamily="18" charset="0"/>
              </a:rPr>
              <a:t>th</a:t>
            </a:r>
            <a:endParaRPr lang="en-US" sz="5400" dirty="0" smtClean="0">
              <a:solidFill>
                <a:prstClr val="black"/>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37861881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latin typeface="Garamond" panose="02020404030301010803" pitchFamily="18" charset="0"/>
              </a:rPr>
              <a:t>14</a:t>
            </a:r>
            <a:r>
              <a:rPr lang="en-US" baseline="30000" dirty="0" smtClean="0">
                <a:latin typeface="Garamond" panose="02020404030301010803" pitchFamily="18" charset="0"/>
              </a:rPr>
              <a:t>th</a:t>
            </a:r>
            <a:r>
              <a:rPr lang="en-US" dirty="0" smtClean="0">
                <a:latin typeface="Garamond" panose="02020404030301010803" pitchFamily="18" charset="0"/>
              </a:rPr>
              <a:t> Amendment</a:t>
            </a:r>
            <a:endParaRPr lang="en-US" dirty="0">
              <a:latin typeface="Garamond" panose="02020404030301010803" pitchFamily="18" charset="0"/>
            </a:endParaRPr>
          </a:p>
        </p:txBody>
      </p:sp>
      <p:sp>
        <p:nvSpPr>
          <p:cNvPr id="3" name="Content Placeholder 2"/>
          <p:cNvSpPr>
            <a:spLocks noGrp="1"/>
          </p:cNvSpPr>
          <p:nvPr>
            <p:ph sz="half" idx="1"/>
          </p:nvPr>
        </p:nvSpPr>
        <p:spPr>
          <a:xfrm>
            <a:off x="457200" y="1600200"/>
            <a:ext cx="3733800" cy="5105400"/>
          </a:xfrm>
        </p:spPr>
        <p:txBody>
          <a:bodyPr>
            <a:normAutofit/>
          </a:bodyPr>
          <a:lstStyle/>
          <a:p>
            <a:r>
              <a:rPr lang="en-US" dirty="0">
                <a:solidFill>
                  <a:schemeClr val="tx1">
                    <a:lumMod val="75000"/>
                    <a:lumOff val="25000"/>
                  </a:schemeClr>
                </a:solidFill>
                <a:latin typeface="Garamond" panose="02020404030301010803" pitchFamily="18" charset="0"/>
              </a:rPr>
              <a:t>Ratified in </a:t>
            </a:r>
            <a:r>
              <a:rPr lang="en-US" dirty="0" smtClean="0">
                <a:solidFill>
                  <a:schemeClr val="tx1">
                    <a:lumMod val="75000"/>
                    <a:lumOff val="25000"/>
                  </a:schemeClr>
                </a:solidFill>
                <a:latin typeface="Garamond" panose="02020404030301010803" pitchFamily="18" charset="0"/>
              </a:rPr>
              <a:t>1868</a:t>
            </a:r>
            <a:endParaRPr lang="en-US" dirty="0">
              <a:solidFill>
                <a:schemeClr val="tx1">
                  <a:lumMod val="75000"/>
                  <a:lumOff val="25000"/>
                </a:schemeClr>
              </a:solidFill>
              <a:latin typeface="Garamond" panose="02020404030301010803" pitchFamily="18" charset="0"/>
            </a:endParaRPr>
          </a:p>
          <a:p>
            <a:r>
              <a:rPr lang="en-US" dirty="0" smtClean="0">
                <a:solidFill>
                  <a:schemeClr val="tx1">
                    <a:lumMod val="75000"/>
                    <a:lumOff val="25000"/>
                  </a:schemeClr>
                </a:solidFill>
                <a:latin typeface="Garamond" panose="02020404030301010803" pitchFamily="18" charset="0"/>
              </a:rPr>
              <a:t>Guarantees</a:t>
            </a:r>
          </a:p>
          <a:p>
            <a:pPr lvl="1"/>
            <a:r>
              <a:rPr lang="en-US" dirty="0" smtClean="0">
                <a:solidFill>
                  <a:schemeClr val="tx1">
                    <a:lumMod val="75000"/>
                    <a:lumOff val="25000"/>
                  </a:schemeClr>
                </a:solidFill>
                <a:latin typeface="Garamond" panose="02020404030301010803" pitchFamily="18" charset="0"/>
              </a:rPr>
              <a:t>Citizenship by birth</a:t>
            </a:r>
          </a:p>
          <a:p>
            <a:pPr lvl="1"/>
            <a:r>
              <a:rPr lang="en-US" dirty="0" smtClean="0">
                <a:solidFill>
                  <a:schemeClr val="tx1">
                    <a:lumMod val="75000"/>
                    <a:lumOff val="25000"/>
                  </a:schemeClr>
                </a:solidFill>
                <a:latin typeface="Garamond" panose="02020404030301010803" pitchFamily="18" charset="0"/>
              </a:rPr>
              <a:t>Equal protection under the law</a:t>
            </a:r>
          </a:p>
          <a:p>
            <a:pPr lvl="1"/>
            <a:r>
              <a:rPr lang="en-US" dirty="0" smtClean="0">
                <a:solidFill>
                  <a:schemeClr val="tx1">
                    <a:lumMod val="75000"/>
                    <a:lumOff val="25000"/>
                  </a:schemeClr>
                </a:solidFill>
                <a:latin typeface="Garamond" panose="02020404030301010803" pitchFamily="18" charset="0"/>
              </a:rPr>
              <a:t>Privileges and immunities</a:t>
            </a:r>
          </a:p>
          <a:p>
            <a:r>
              <a:rPr lang="en-US" dirty="0" smtClean="0">
                <a:solidFill>
                  <a:schemeClr val="tx1">
                    <a:lumMod val="75000"/>
                    <a:lumOff val="25000"/>
                  </a:schemeClr>
                </a:solidFill>
                <a:latin typeface="Garamond" panose="02020404030301010803" pitchFamily="18" charset="0"/>
              </a:rPr>
              <a:t>“No </a:t>
            </a:r>
            <a:r>
              <a:rPr lang="en-US" i="1" u="sng" dirty="0" smtClean="0">
                <a:solidFill>
                  <a:schemeClr val="tx1">
                    <a:lumMod val="75000"/>
                    <a:lumOff val="25000"/>
                  </a:schemeClr>
                </a:solidFill>
                <a:latin typeface="Garamond" panose="02020404030301010803" pitchFamily="18" charset="0"/>
              </a:rPr>
              <a:t>state</a:t>
            </a:r>
            <a:r>
              <a:rPr lang="en-US" dirty="0" smtClean="0">
                <a:solidFill>
                  <a:schemeClr val="tx1">
                    <a:lumMod val="75000"/>
                    <a:lumOff val="25000"/>
                  </a:schemeClr>
                </a:solidFill>
                <a:latin typeface="Garamond" panose="02020404030301010803" pitchFamily="18" charset="0"/>
              </a:rPr>
              <a:t> shall...”</a:t>
            </a:r>
          </a:p>
          <a:p>
            <a:pPr lvl="1"/>
            <a:r>
              <a:rPr lang="en-US" dirty="0" smtClean="0">
                <a:solidFill>
                  <a:schemeClr val="tx1">
                    <a:lumMod val="75000"/>
                    <a:lumOff val="25000"/>
                  </a:schemeClr>
                </a:solidFill>
                <a:latin typeface="Garamond" panose="02020404030301010803" pitchFamily="18" charset="0"/>
              </a:rPr>
              <a:t>Federal supremacy</a:t>
            </a:r>
          </a:p>
          <a:p>
            <a:pPr lvl="1"/>
            <a:r>
              <a:rPr lang="en-US" dirty="0" smtClean="0">
                <a:solidFill>
                  <a:schemeClr val="tx1">
                    <a:lumMod val="75000"/>
                    <a:lumOff val="25000"/>
                  </a:schemeClr>
                </a:solidFill>
                <a:latin typeface="Garamond" panose="02020404030301010803" pitchFamily="18" charset="0"/>
              </a:rPr>
              <a:t>Incorporation doctrine</a:t>
            </a:r>
            <a:endParaRPr lang="en-US" dirty="0">
              <a:solidFill>
                <a:schemeClr val="tx1">
                  <a:lumMod val="75000"/>
                  <a:lumOff val="25000"/>
                </a:schemeClr>
              </a:solidFill>
              <a:latin typeface="Garamond" panose="02020404030301010803" pitchFamily="18" charset="0"/>
            </a:endParaRPr>
          </a:p>
        </p:txBody>
      </p:sp>
      <p:pic>
        <p:nvPicPr>
          <p:cNvPr id="4" name="Picture 3"/>
          <p:cNvPicPr>
            <a:picLocks noChangeAspect="1"/>
          </p:cNvPicPr>
          <p:nvPr/>
        </p:nvPicPr>
        <p:blipFill rotWithShape="1">
          <a:blip r:embed="rId2"/>
          <a:srcRect l="19455" r="26727"/>
          <a:stretch/>
        </p:blipFill>
        <p:spPr>
          <a:xfrm>
            <a:off x="4495800" y="1417638"/>
            <a:ext cx="4027292" cy="5210990"/>
          </a:xfrm>
          <a:prstGeom prst="rect">
            <a:avLst/>
          </a:prstGeom>
        </p:spPr>
      </p:pic>
    </p:spTree>
    <p:extLst>
      <p:ext uri="{BB962C8B-B14F-4D97-AF65-F5344CB8AC3E}">
        <p14:creationId xmlns:p14="http://schemas.microsoft.com/office/powerpoint/2010/main" val="35724450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Suffragettes &amp; the 14</a:t>
            </a:r>
            <a:r>
              <a:rPr lang="en-US" baseline="30000" dirty="0" smtClean="0">
                <a:latin typeface="Garamond" panose="02020404030301010803" pitchFamily="18" charset="0"/>
              </a:rPr>
              <a:t>th</a:t>
            </a:r>
            <a:r>
              <a:rPr lang="en-US" dirty="0" smtClean="0">
                <a:latin typeface="Garamond" panose="02020404030301010803" pitchFamily="18" charset="0"/>
              </a:rPr>
              <a:t> Amendment?</a:t>
            </a:r>
            <a:endParaRPr lang="en-US" dirty="0">
              <a:latin typeface="Garamond" panose="02020404030301010803" pitchFamily="18"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80"/>
          <a:stretch/>
        </p:blipFill>
        <p:spPr bwMode="auto">
          <a:xfrm>
            <a:off x="2564054" y="1269106"/>
            <a:ext cx="4015892" cy="5436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descr="http://img1.wikia.nocookie.net/__cb20130802213353/clubpenguin/images/a/a5/Put_on_your_happy_fac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341244"/>
            <a:ext cx="1630556" cy="1630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8685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Votes for Freedmen?</a:t>
            </a:r>
            <a:endParaRPr lang="en-US" dirty="0">
              <a:latin typeface="Garamond" panose="02020404030301010803" pitchFamily="18" charset="0"/>
            </a:endParaRPr>
          </a:p>
        </p:txBody>
      </p:sp>
      <p:pic>
        <p:nvPicPr>
          <p:cNvPr id="3" name="Picture 2"/>
          <p:cNvPicPr>
            <a:picLocks noChangeAspect="1"/>
          </p:cNvPicPr>
          <p:nvPr/>
        </p:nvPicPr>
        <p:blipFill rotWithShape="1">
          <a:blip r:embed="rId2"/>
          <a:srcRect l="2439" t="3864" r="2439" b="6519"/>
          <a:stretch/>
        </p:blipFill>
        <p:spPr>
          <a:xfrm>
            <a:off x="685800" y="1225062"/>
            <a:ext cx="7772400" cy="5480538"/>
          </a:xfrm>
          <a:prstGeom prst="rect">
            <a:avLst/>
          </a:prstGeom>
        </p:spPr>
      </p:pic>
    </p:spTree>
    <p:extLst>
      <p:ext uri="{BB962C8B-B14F-4D97-AF65-F5344CB8AC3E}">
        <p14:creationId xmlns:p14="http://schemas.microsoft.com/office/powerpoint/2010/main" val="23988360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latin typeface="Garamond" panose="02020404030301010803" pitchFamily="18" charset="0"/>
              </a:rPr>
              <a:t>15</a:t>
            </a:r>
            <a:r>
              <a:rPr lang="en-US" baseline="30000" dirty="0" smtClean="0">
                <a:latin typeface="Garamond" panose="02020404030301010803" pitchFamily="18" charset="0"/>
              </a:rPr>
              <a:t>th</a:t>
            </a:r>
            <a:r>
              <a:rPr lang="en-US" dirty="0" smtClean="0">
                <a:latin typeface="Garamond" panose="02020404030301010803" pitchFamily="18" charset="0"/>
              </a:rPr>
              <a:t> Amendment</a:t>
            </a:r>
            <a:endParaRPr lang="en-US" dirty="0">
              <a:latin typeface="Garamond" panose="02020404030301010803" pitchFamily="18" charset="0"/>
            </a:endParaRPr>
          </a:p>
        </p:txBody>
      </p:sp>
      <p:sp>
        <p:nvSpPr>
          <p:cNvPr id="3" name="Content Placeholder 2"/>
          <p:cNvSpPr>
            <a:spLocks noGrp="1"/>
          </p:cNvSpPr>
          <p:nvPr>
            <p:ph sz="half" idx="1"/>
          </p:nvPr>
        </p:nvSpPr>
        <p:spPr>
          <a:xfrm>
            <a:off x="457200" y="1600200"/>
            <a:ext cx="3429000" cy="5105400"/>
          </a:xfrm>
        </p:spPr>
        <p:txBody>
          <a:bodyPr>
            <a:normAutofit/>
          </a:bodyPr>
          <a:lstStyle/>
          <a:p>
            <a:r>
              <a:rPr lang="en-US" dirty="0">
                <a:solidFill>
                  <a:schemeClr val="tx1">
                    <a:lumMod val="75000"/>
                    <a:lumOff val="25000"/>
                  </a:schemeClr>
                </a:solidFill>
                <a:latin typeface="Garamond" panose="02020404030301010803" pitchFamily="18" charset="0"/>
              </a:rPr>
              <a:t>Ratified in </a:t>
            </a:r>
            <a:r>
              <a:rPr lang="en-US" dirty="0" smtClean="0">
                <a:solidFill>
                  <a:schemeClr val="tx1">
                    <a:lumMod val="75000"/>
                    <a:lumOff val="25000"/>
                  </a:schemeClr>
                </a:solidFill>
                <a:latin typeface="Garamond" panose="02020404030301010803" pitchFamily="18" charset="0"/>
              </a:rPr>
              <a:t>1870</a:t>
            </a:r>
          </a:p>
          <a:p>
            <a:r>
              <a:rPr lang="en-US" dirty="0" smtClean="0">
                <a:solidFill>
                  <a:schemeClr val="tx1">
                    <a:lumMod val="75000"/>
                    <a:lumOff val="25000"/>
                  </a:schemeClr>
                </a:solidFill>
                <a:latin typeface="Garamond" panose="02020404030301010803" pitchFamily="18" charset="0"/>
              </a:rPr>
              <a:t>Universal male suffrage</a:t>
            </a:r>
            <a:endParaRPr lang="en-US" dirty="0">
              <a:solidFill>
                <a:schemeClr val="tx1">
                  <a:lumMod val="75000"/>
                  <a:lumOff val="25000"/>
                </a:schemeClr>
              </a:solidFill>
              <a:latin typeface="Garamond" panose="02020404030301010803" pitchFamily="18" charset="0"/>
            </a:endParaRPr>
          </a:p>
        </p:txBody>
      </p:sp>
      <p:pic>
        <p:nvPicPr>
          <p:cNvPr id="4" name="Picture 3"/>
          <p:cNvPicPr>
            <a:picLocks noChangeAspect="1"/>
          </p:cNvPicPr>
          <p:nvPr/>
        </p:nvPicPr>
        <p:blipFill>
          <a:blip r:embed="rId2"/>
          <a:stretch>
            <a:fillRect/>
          </a:stretch>
        </p:blipFill>
        <p:spPr>
          <a:xfrm>
            <a:off x="4038600" y="1417638"/>
            <a:ext cx="4343890" cy="5287962"/>
          </a:xfrm>
          <a:prstGeom prst="rect">
            <a:avLst/>
          </a:prstGeom>
        </p:spPr>
      </p:pic>
    </p:spTree>
    <p:extLst>
      <p:ext uri="{BB962C8B-B14F-4D97-AF65-F5344CB8AC3E}">
        <p14:creationId xmlns:p14="http://schemas.microsoft.com/office/powerpoint/2010/main" val="25290855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Suffragettes &amp; the 15</a:t>
            </a:r>
            <a:r>
              <a:rPr lang="en-US" baseline="30000" dirty="0" smtClean="0">
                <a:latin typeface="Garamond" panose="02020404030301010803" pitchFamily="18" charset="0"/>
              </a:rPr>
              <a:t>th</a:t>
            </a:r>
            <a:r>
              <a:rPr lang="en-US" dirty="0" smtClean="0">
                <a:latin typeface="Garamond" panose="02020404030301010803" pitchFamily="18" charset="0"/>
              </a:rPr>
              <a:t> Amendment?</a:t>
            </a:r>
            <a:endParaRPr lang="en-US" dirty="0">
              <a:latin typeface="Garamond" panose="02020404030301010803" pitchFamily="18"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80"/>
          <a:stretch/>
        </p:blipFill>
        <p:spPr bwMode="auto">
          <a:xfrm>
            <a:off x="2564054" y="1269106"/>
            <a:ext cx="4015892" cy="5436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8" descr="http://www.clipartbest.com/cliparts/di8/xxR/di8xxRn5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417638"/>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3643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latin typeface="Garamond" panose="02020404030301010803" pitchFamily="18" charset="0"/>
              </a:rPr>
              <a:t>Congressional Reconstruction:</a:t>
            </a:r>
            <a:br>
              <a:rPr lang="en-US" dirty="0" smtClean="0">
                <a:latin typeface="Garamond" panose="02020404030301010803" pitchFamily="18" charset="0"/>
              </a:rPr>
            </a:br>
            <a:r>
              <a:rPr lang="en-US" dirty="0" smtClean="0">
                <a:latin typeface="Garamond" panose="02020404030301010803" pitchFamily="18" charset="0"/>
              </a:rPr>
              <a:t>The Radical Republicans</a:t>
            </a:r>
            <a:endParaRPr lang="en-US" dirty="0">
              <a:latin typeface="Garamond" panose="02020404030301010803" pitchFamily="18" charset="0"/>
            </a:endParaRPr>
          </a:p>
        </p:txBody>
      </p:sp>
      <p:sp>
        <p:nvSpPr>
          <p:cNvPr id="3" name="Content Placeholder 2"/>
          <p:cNvSpPr>
            <a:spLocks noGrp="1"/>
          </p:cNvSpPr>
          <p:nvPr>
            <p:ph sz="half" idx="1"/>
          </p:nvPr>
        </p:nvSpPr>
        <p:spPr>
          <a:xfrm>
            <a:off x="457200" y="1600200"/>
            <a:ext cx="4038600" cy="5105400"/>
          </a:xfrm>
        </p:spPr>
        <p:txBody>
          <a:bodyPr>
            <a:normAutofit lnSpcReduction="10000"/>
          </a:bodyPr>
          <a:lstStyle/>
          <a:p>
            <a:r>
              <a:rPr lang="en-US" sz="2400" dirty="0" smtClean="0">
                <a:solidFill>
                  <a:schemeClr val="tx1">
                    <a:lumMod val="75000"/>
                    <a:lumOff val="25000"/>
                  </a:schemeClr>
                </a:solidFill>
                <a:latin typeface="Garamond" panose="02020404030301010803" pitchFamily="18" charset="0"/>
              </a:rPr>
              <a:t>Leaders</a:t>
            </a:r>
          </a:p>
          <a:p>
            <a:pPr lvl="1"/>
            <a:r>
              <a:rPr lang="en-US" sz="1900" dirty="0" smtClean="0">
                <a:solidFill>
                  <a:schemeClr val="tx1">
                    <a:lumMod val="75000"/>
                    <a:lumOff val="25000"/>
                  </a:schemeClr>
                </a:solidFill>
                <a:latin typeface="Garamond" panose="02020404030301010803" pitchFamily="18" charset="0"/>
              </a:rPr>
              <a:t>House: Thaddeus Stevens (PA)</a:t>
            </a:r>
          </a:p>
          <a:p>
            <a:pPr lvl="1"/>
            <a:r>
              <a:rPr lang="en-US" sz="1900" dirty="0" smtClean="0">
                <a:solidFill>
                  <a:schemeClr val="tx1">
                    <a:lumMod val="75000"/>
                    <a:lumOff val="25000"/>
                  </a:schemeClr>
                </a:solidFill>
                <a:latin typeface="Garamond" panose="02020404030301010803" pitchFamily="18" charset="0"/>
              </a:rPr>
              <a:t>Senate: Charles Sumner (MA)</a:t>
            </a:r>
          </a:p>
          <a:p>
            <a:r>
              <a:rPr lang="en-US" sz="2400" dirty="0" smtClean="0">
                <a:solidFill>
                  <a:schemeClr val="tx1">
                    <a:lumMod val="75000"/>
                    <a:lumOff val="25000"/>
                  </a:schemeClr>
                </a:solidFill>
                <a:latin typeface="Garamond" panose="02020404030301010803" pitchFamily="18" charset="0"/>
              </a:rPr>
              <a:t>Views of Radical Republicans</a:t>
            </a:r>
          </a:p>
          <a:p>
            <a:pPr lvl="1"/>
            <a:r>
              <a:rPr lang="en-US" sz="1900" dirty="0" smtClean="0">
                <a:solidFill>
                  <a:prstClr val="black">
                    <a:lumMod val="75000"/>
                    <a:lumOff val="25000"/>
                  </a:prstClr>
                </a:solidFill>
                <a:latin typeface="Garamond" panose="02020404030301010803" pitchFamily="18" charset="0"/>
              </a:rPr>
              <a:t>Military occupation &amp; federal supremacy over south</a:t>
            </a:r>
          </a:p>
          <a:p>
            <a:pPr lvl="1"/>
            <a:r>
              <a:rPr lang="en-US" sz="1900" dirty="0" smtClean="0">
                <a:solidFill>
                  <a:prstClr val="black">
                    <a:lumMod val="75000"/>
                    <a:lumOff val="25000"/>
                  </a:prstClr>
                </a:solidFill>
                <a:latin typeface="Garamond" panose="02020404030301010803" pitchFamily="18" charset="0"/>
              </a:rPr>
              <a:t>Full equality for freedmen</a:t>
            </a:r>
          </a:p>
        </p:txBody>
      </p:sp>
      <p:sp>
        <p:nvSpPr>
          <p:cNvPr id="4" name="Content Placeholder 3"/>
          <p:cNvSpPr>
            <a:spLocks noGrp="1"/>
          </p:cNvSpPr>
          <p:nvPr>
            <p:ph sz="half" idx="2"/>
          </p:nvPr>
        </p:nvSpPr>
        <p:spPr>
          <a:xfrm>
            <a:off x="4648200" y="1600200"/>
            <a:ext cx="4038600" cy="5257800"/>
          </a:xfrm>
        </p:spPr>
        <p:txBody>
          <a:bodyPr>
            <a:normAutofit lnSpcReduction="10000"/>
          </a:bodyPr>
          <a:lstStyle/>
          <a:p>
            <a:pPr lvl="0"/>
            <a:r>
              <a:rPr lang="en-US" sz="2400" dirty="0">
                <a:solidFill>
                  <a:prstClr val="black">
                    <a:lumMod val="75000"/>
                    <a:lumOff val="25000"/>
                  </a:prstClr>
                </a:solidFill>
                <a:latin typeface="Garamond" panose="02020404030301010803" pitchFamily="18" charset="0"/>
              </a:rPr>
              <a:t>Radical Republican Legislation</a:t>
            </a:r>
          </a:p>
          <a:p>
            <a:pPr lvl="1"/>
            <a:r>
              <a:rPr lang="en-US" sz="1900" dirty="0" smtClean="0">
                <a:solidFill>
                  <a:prstClr val="black">
                    <a:lumMod val="75000"/>
                    <a:lumOff val="25000"/>
                  </a:prstClr>
                </a:solidFill>
                <a:latin typeface="Garamond" panose="02020404030301010803" pitchFamily="18" charset="0"/>
              </a:rPr>
              <a:t>Civil Rights Act of 1866</a:t>
            </a:r>
          </a:p>
          <a:p>
            <a:pPr lvl="1"/>
            <a:r>
              <a:rPr lang="en-US" sz="1900" dirty="0" smtClean="0">
                <a:solidFill>
                  <a:prstClr val="black">
                    <a:lumMod val="75000"/>
                    <a:lumOff val="25000"/>
                  </a:prstClr>
                </a:solidFill>
                <a:latin typeface="Garamond" panose="02020404030301010803" pitchFamily="18" charset="0"/>
              </a:rPr>
              <a:t>Military </a:t>
            </a:r>
            <a:r>
              <a:rPr lang="en-US" sz="1900" dirty="0">
                <a:solidFill>
                  <a:prstClr val="black">
                    <a:lumMod val="75000"/>
                    <a:lumOff val="25000"/>
                  </a:prstClr>
                </a:solidFill>
                <a:latin typeface="Garamond" panose="02020404030301010803" pitchFamily="18" charset="0"/>
              </a:rPr>
              <a:t>Reconstruction </a:t>
            </a:r>
            <a:r>
              <a:rPr lang="en-US" sz="1900" dirty="0" smtClean="0">
                <a:solidFill>
                  <a:prstClr val="black">
                    <a:lumMod val="75000"/>
                    <a:lumOff val="25000"/>
                  </a:prstClr>
                </a:solidFill>
                <a:latin typeface="Garamond" panose="02020404030301010803" pitchFamily="18" charset="0"/>
              </a:rPr>
              <a:t>Act</a:t>
            </a:r>
            <a:endParaRPr lang="en-US" sz="1900" dirty="0">
              <a:solidFill>
                <a:prstClr val="black">
                  <a:lumMod val="75000"/>
                  <a:lumOff val="25000"/>
                </a:prstClr>
              </a:solidFill>
              <a:latin typeface="Garamond" panose="02020404030301010803" pitchFamily="18" charset="0"/>
            </a:endParaRPr>
          </a:p>
          <a:p>
            <a:pPr lvl="1"/>
            <a:r>
              <a:rPr lang="en-US" sz="1900" dirty="0">
                <a:solidFill>
                  <a:prstClr val="black">
                    <a:lumMod val="75000"/>
                    <a:lumOff val="25000"/>
                  </a:prstClr>
                </a:solidFill>
                <a:latin typeface="Garamond" panose="02020404030301010803" pitchFamily="18" charset="0"/>
              </a:rPr>
              <a:t>13</a:t>
            </a:r>
            <a:r>
              <a:rPr lang="en-US" sz="1900" baseline="30000" dirty="0">
                <a:solidFill>
                  <a:prstClr val="black">
                    <a:lumMod val="75000"/>
                    <a:lumOff val="25000"/>
                  </a:prstClr>
                </a:solidFill>
                <a:latin typeface="Garamond" panose="02020404030301010803" pitchFamily="18" charset="0"/>
              </a:rPr>
              <a:t>th</a:t>
            </a:r>
            <a:r>
              <a:rPr lang="en-US" sz="1900" dirty="0">
                <a:solidFill>
                  <a:prstClr val="black">
                    <a:lumMod val="75000"/>
                    <a:lumOff val="25000"/>
                  </a:prstClr>
                </a:solidFill>
                <a:latin typeface="Garamond" panose="02020404030301010803" pitchFamily="18" charset="0"/>
              </a:rPr>
              <a:t> Amendment abolished slavery</a:t>
            </a:r>
          </a:p>
          <a:p>
            <a:pPr lvl="1"/>
            <a:r>
              <a:rPr lang="en-US" sz="1900" dirty="0">
                <a:solidFill>
                  <a:prstClr val="black">
                    <a:lumMod val="75000"/>
                    <a:lumOff val="25000"/>
                  </a:prstClr>
                </a:solidFill>
                <a:latin typeface="Garamond" panose="02020404030301010803" pitchFamily="18" charset="0"/>
              </a:rPr>
              <a:t>14</a:t>
            </a:r>
            <a:r>
              <a:rPr lang="en-US" sz="1900" baseline="30000" dirty="0">
                <a:solidFill>
                  <a:prstClr val="black">
                    <a:lumMod val="75000"/>
                    <a:lumOff val="25000"/>
                  </a:prstClr>
                </a:solidFill>
                <a:latin typeface="Garamond" panose="02020404030301010803" pitchFamily="18" charset="0"/>
              </a:rPr>
              <a:t>th</a:t>
            </a:r>
            <a:r>
              <a:rPr lang="en-US" sz="1900" dirty="0">
                <a:solidFill>
                  <a:prstClr val="black">
                    <a:lumMod val="75000"/>
                    <a:lumOff val="25000"/>
                  </a:prstClr>
                </a:solidFill>
                <a:latin typeface="Garamond" panose="02020404030301010803" pitchFamily="18" charset="0"/>
              </a:rPr>
              <a:t> Amendment guaranteed citizenship &amp; equal protection</a:t>
            </a:r>
          </a:p>
          <a:p>
            <a:pPr lvl="1"/>
            <a:r>
              <a:rPr lang="en-US" sz="1900" dirty="0">
                <a:solidFill>
                  <a:prstClr val="black">
                    <a:lumMod val="75000"/>
                    <a:lumOff val="25000"/>
                  </a:prstClr>
                </a:solidFill>
                <a:latin typeface="Garamond" panose="02020404030301010803" pitchFamily="18" charset="0"/>
              </a:rPr>
              <a:t>15</a:t>
            </a:r>
            <a:r>
              <a:rPr lang="en-US" sz="1900" baseline="30000" dirty="0">
                <a:solidFill>
                  <a:prstClr val="black">
                    <a:lumMod val="75000"/>
                    <a:lumOff val="25000"/>
                  </a:prstClr>
                </a:solidFill>
                <a:latin typeface="Garamond" panose="02020404030301010803" pitchFamily="18" charset="0"/>
              </a:rPr>
              <a:t>th</a:t>
            </a:r>
            <a:r>
              <a:rPr lang="en-US" sz="1900" dirty="0">
                <a:solidFill>
                  <a:prstClr val="black">
                    <a:lumMod val="75000"/>
                    <a:lumOff val="25000"/>
                  </a:prstClr>
                </a:solidFill>
                <a:latin typeface="Garamond" panose="02020404030301010803" pitchFamily="18" charset="0"/>
              </a:rPr>
              <a:t> Amendment guaranteed universal male </a:t>
            </a:r>
            <a:r>
              <a:rPr lang="en-US" sz="1900" dirty="0" smtClean="0">
                <a:solidFill>
                  <a:prstClr val="black">
                    <a:lumMod val="75000"/>
                    <a:lumOff val="25000"/>
                  </a:prstClr>
                </a:solidFill>
                <a:latin typeface="Garamond" panose="02020404030301010803" pitchFamily="18" charset="0"/>
              </a:rPr>
              <a:t>suffrage</a:t>
            </a:r>
          </a:p>
          <a:p>
            <a:pPr lvl="1"/>
            <a:r>
              <a:rPr lang="en-US" sz="1900" dirty="0" smtClean="0">
                <a:solidFill>
                  <a:prstClr val="black">
                    <a:lumMod val="75000"/>
                    <a:lumOff val="25000"/>
                  </a:prstClr>
                </a:solidFill>
                <a:latin typeface="Garamond" panose="02020404030301010803" pitchFamily="18" charset="0"/>
              </a:rPr>
              <a:t>Civil Rights Act of 1875</a:t>
            </a:r>
            <a:endParaRPr lang="en-US" sz="1900" dirty="0">
              <a:solidFill>
                <a:prstClr val="black">
                  <a:lumMod val="75000"/>
                  <a:lumOff val="25000"/>
                </a:prstClr>
              </a:solidFill>
              <a:latin typeface="Garamond" panose="02020404030301010803" pitchFamily="18" charset="0"/>
            </a:endParaRPr>
          </a:p>
          <a:p>
            <a:pPr lvl="0"/>
            <a:r>
              <a:rPr lang="en-US" sz="2400" dirty="0" smtClean="0">
                <a:solidFill>
                  <a:prstClr val="black">
                    <a:lumMod val="75000"/>
                    <a:lumOff val="25000"/>
                  </a:prstClr>
                </a:solidFill>
                <a:latin typeface="Garamond" panose="02020404030301010803" pitchFamily="18" charset="0"/>
              </a:rPr>
              <a:t>Women were both emboldened and frustrated by Reconstruction Amendments</a:t>
            </a:r>
            <a:endParaRPr lang="en-US" dirty="0">
              <a:solidFill>
                <a:prstClr val="black">
                  <a:lumMod val="75000"/>
                  <a:lumOff val="25000"/>
                </a:prstClr>
              </a:solidFill>
              <a:latin typeface="Garamond" panose="02020404030301010803" pitchFamily="18" charset="0"/>
            </a:endParaRPr>
          </a:p>
        </p:txBody>
      </p:sp>
    </p:spTree>
    <p:extLst>
      <p:ext uri="{BB962C8B-B14F-4D97-AF65-F5344CB8AC3E}">
        <p14:creationId xmlns:p14="http://schemas.microsoft.com/office/powerpoint/2010/main" val="35064608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pPr algn="l"/>
            <a:r>
              <a:rPr lang="en-US" dirty="0" smtClean="0">
                <a:latin typeface="Garamond" panose="02020404030301010803" pitchFamily="18" charset="0"/>
              </a:rPr>
              <a:t>Slaves as “Contraband” Enemy Property</a:t>
            </a:r>
            <a:endParaRPr lang="en-US" dirty="0">
              <a:latin typeface="Garamond" panose="02020404030301010803" pitchFamily="18" charset="0"/>
            </a:endParaRPr>
          </a:p>
        </p:txBody>
      </p:sp>
      <p:pic>
        <p:nvPicPr>
          <p:cNvPr id="1331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b="26187"/>
          <a:stretch/>
        </p:blipFill>
        <p:spPr bwMode="auto">
          <a:xfrm>
            <a:off x="457200" y="1321762"/>
            <a:ext cx="8229600" cy="5327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24378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Emancipation Proclamation</a:t>
            </a:r>
            <a:endParaRPr lang="en-US" dirty="0">
              <a:latin typeface="Garamond" panose="02020404030301010803"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1570" y="1295400"/>
            <a:ext cx="4641706" cy="535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02374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Frederick Douglass &amp; Black Regiments</a:t>
            </a:r>
            <a:endParaRPr lang="en-US" dirty="0">
              <a:latin typeface="Garamond" panose="02020404030301010803" pitchFamily="18" charset="0"/>
            </a:endParaRPr>
          </a:p>
        </p:txBody>
      </p:sp>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51" t="3687" r="2563" b="9116"/>
          <a:stretch/>
        </p:blipFill>
        <p:spPr bwMode="auto">
          <a:xfrm>
            <a:off x="2621456" y="1860452"/>
            <a:ext cx="6293944" cy="431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254" t="16354" r="16069"/>
          <a:stretch/>
        </p:blipFill>
        <p:spPr bwMode="auto">
          <a:xfrm>
            <a:off x="235166" y="1860451"/>
            <a:ext cx="2209932" cy="430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24378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9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pPr algn="l"/>
            <a:r>
              <a:rPr lang="en-US" dirty="0" smtClean="0">
                <a:latin typeface="Garamond" panose="02020404030301010803" pitchFamily="18" charset="0"/>
              </a:rPr>
              <a:t>Land Reform: 40 Acres and a Mule?</a:t>
            </a:r>
            <a:endParaRPr lang="en-US" dirty="0">
              <a:latin typeface="Garamond" panose="02020404030301010803" pitchFamily="18" charset="0"/>
            </a:endParaRPr>
          </a:p>
        </p:txBody>
      </p:sp>
      <p:pic>
        <p:nvPicPr>
          <p:cNvPr id="14337"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b="3859"/>
          <a:stretch/>
        </p:blipFill>
        <p:spPr bwMode="auto">
          <a:xfrm>
            <a:off x="914400" y="1278530"/>
            <a:ext cx="7315200" cy="5274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10688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636</TotalTime>
  <Words>993</Words>
  <Application>Microsoft Macintosh PowerPoint</Application>
  <PresentationFormat>On-screen Show (4:3)</PresentationFormat>
  <Paragraphs>192</Paragraphs>
  <Slides>57</Slides>
  <Notes>0</Notes>
  <HiddenSlides>0</HiddenSlides>
  <MMClips>0</MMClips>
  <ScaleCrop>false</ScaleCrop>
  <HeadingPairs>
    <vt:vector size="4" baseType="variant">
      <vt:variant>
        <vt:lpstr>Theme</vt:lpstr>
      </vt:variant>
      <vt:variant>
        <vt:i4>2</vt:i4>
      </vt:variant>
      <vt:variant>
        <vt:lpstr>Slide Titles</vt:lpstr>
      </vt:variant>
      <vt:variant>
        <vt:i4>57</vt:i4>
      </vt:variant>
    </vt:vector>
  </HeadingPairs>
  <TitlesOfParts>
    <vt:vector size="59" baseType="lpstr">
      <vt:lpstr>Couture</vt:lpstr>
      <vt:lpstr>Office Theme</vt:lpstr>
      <vt:lpstr>Reconstruction begins</vt:lpstr>
      <vt:lpstr>Reconstruction</vt:lpstr>
      <vt:lpstr>Reconstruction Amendments</vt:lpstr>
      <vt:lpstr>Political Spectrum of Reconstruction</vt:lpstr>
      <vt:lpstr>PowerPoint Presentation</vt:lpstr>
      <vt:lpstr>Slaves as “Contraband” Enemy Property</vt:lpstr>
      <vt:lpstr>Emancipation Proclamation</vt:lpstr>
      <vt:lpstr>Frederick Douglass &amp; Black Regiments</vt:lpstr>
      <vt:lpstr>Land Reform: 40 Acres and a Mule?</vt:lpstr>
      <vt:lpstr>Military Occupation of the South</vt:lpstr>
      <vt:lpstr>Freedmen’s Bureau Established, 1865</vt:lpstr>
      <vt:lpstr>Carpetbaggers Travel South</vt:lpstr>
      <vt:lpstr>Carpetbaggers at Freedmen’s Bureau</vt:lpstr>
      <vt:lpstr>Death Threats Against Carpetbaggers</vt:lpstr>
      <vt:lpstr>Wartime Reconstruction: Military Occupation</vt:lpstr>
      <vt:lpstr>PowerPoint Presentation</vt:lpstr>
      <vt:lpstr>Lincoln &amp; Reconstruction</vt:lpstr>
      <vt:lpstr>Lincoln’s Second Inaugural Address</vt:lpstr>
      <vt:lpstr>Lincoln’s 10% Plan</vt:lpstr>
      <vt:lpstr>New State Constitutions: Unionist “Lincoln Governments”</vt:lpstr>
      <vt:lpstr>Radical Republicans: Wade-Davis Bill</vt:lpstr>
      <vt:lpstr>Lincoln’s Pocket Veto of Wade-Davis Bill</vt:lpstr>
      <vt:lpstr>Lobbying for the 13th Amendment</vt:lpstr>
      <vt:lpstr>13th Amendment</vt:lpstr>
      <vt:lpstr>13th Amendment</vt:lpstr>
      <vt:lpstr>Assassination of Lincoln</vt:lpstr>
      <vt:lpstr>Presidential Reconstruction: Abraham Lincoln</vt:lpstr>
      <vt:lpstr>PowerPoint Presentation</vt:lpstr>
      <vt:lpstr>1864 Election: Lincoln &amp; Johnson</vt:lpstr>
      <vt:lpstr>Worst President Ever?</vt:lpstr>
      <vt:lpstr>Pardons for Confederate Leaders</vt:lpstr>
      <vt:lpstr>New State Constitutions &amp; Black Codes</vt:lpstr>
      <vt:lpstr>Johnson’s Vetoes</vt:lpstr>
      <vt:lpstr>Radical Republicans Override Johnson’s Vetoes</vt:lpstr>
      <vt:lpstr>Johnson Opposes 14th Amendment</vt:lpstr>
      <vt:lpstr>Johnson’s “Swing Around the Circle”</vt:lpstr>
      <vt:lpstr>Republican Gains in 1866 Election</vt:lpstr>
      <vt:lpstr>Tenure of Office Act &amp; Edwin Stanton</vt:lpstr>
      <vt:lpstr>Stanton’s Revenge on Johnson</vt:lpstr>
      <vt:lpstr>House Impeachment Committee</vt:lpstr>
      <vt:lpstr>House Impeachment Charges</vt:lpstr>
      <vt:lpstr>Senate Impeachment Trial, 1868</vt:lpstr>
      <vt:lpstr>Johnson’s Pyrrhic Victory</vt:lpstr>
      <vt:lpstr>Johnson Leaves Office, 1869</vt:lpstr>
      <vt:lpstr>Presidential Reconstruction: Andrew Johnson</vt:lpstr>
      <vt:lpstr>PowerPoint Presentation</vt:lpstr>
      <vt:lpstr>Congressional Radical Republicans</vt:lpstr>
      <vt:lpstr>Views of the Radical Republicans</vt:lpstr>
      <vt:lpstr>Civil Rights Acts of 1866 &amp; 1875</vt:lpstr>
      <vt:lpstr>Military Reconstruction Act, 1867</vt:lpstr>
      <vt:lpstr>Reconstruction Amendments</vt:lpstr>
      <vt:lpstr>14th Amendment</vt:lpstr>
      <vt:lpstr>Suffragettes &amp; the 14th Amendment?</vt:lpstr>
      <vt:lpstr>Votes for Freedmen?</vt:lpstr>
      <vt:lpstr>15th Amendment</vt:lpstr>
      <vt:lpstr>Suffragettes &amp; the 15th Amendment?</vt:lpstr>
      <vt:lpstr>Congressional Reconstruction: The Radical Republicans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Reconstruction begins</dc:title>
  <dc:creator>John</dc:creator>
  <cp:lastModifiedBy>Ramirez, Marcia P.</cp:lastModifiedBy>
  <cp:revision>69</cp:revision>
  <dcterms:created xsi:type="dcterms:W3CDTF">2014-11-26T21:05:16Z</dcterms:created>
  <dcterms:modified xsi:type="dcterms:W3CDTF">2014-12-30T04:05:57Z</dcterms:modified>
</cp:coreProperties>
</file>