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72" r:id="rId11"/>
    <p:sldId id="268" r:id="rId12"/>
    <p:sldId id="262" r:id="rId13"/>
    <p:sldId id="273" r:id="rId14"/>
    <p:sldId id="263" r:id="rId15"/>
    <p:sldId id="264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1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F09DB-9DAE-6B40-AC44-A8B6FDA0CE35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8F11-AEED-7B41-8325-E65E4F89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Global Industrial Leader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 1860s, US was top 5 industrial producer – behind UK, Germany and </a:t>
            </a:r>
            <a:r>
              <a:rPr lang="en-US" sz="2000" dirty="0" err="1" smtClean="0"/>
              <a:t>Frace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By 1890s/1900s, US produces more than all three combined  </a:t>
            </a:r>
            <a:r>
              <a:rPr lang="en-US" sz="2000" dirty="0" smtClean="0">
                <a:sym typeface="Wingdings" charset="0"/>
              </a:rPr>
              <a:t> leads in steel, minerals, </a:t>
            </a:r>
            <a:r>
              <a:rPr lang="en-US" sz="2000" dirty="0" err="1" smtClean="0">
                <a:sym typeface="Wingdings" charset="0"/>
              </a:rPr>
              <a:t>etc</a:t>
            </a:r>
            <a:r>
              <a:rPr lang="en-US" sz="2000" dirty="0" smtClean="0">
                <a:sym typeface="Wingdings" charset="0"/>
              </a:rPr>
              <a:t> &amp; consumer goods, textiles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New South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New development of RR in south – attempt to industrialize with cigarette and textile factories.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Generally, still behind North and Midwest and pre-CW industrial South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+ traits: low wages, weak political power for labor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8F11-AEED-7B41-8325-E65E4F891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564D09-2348-BE46-A4BE-020316A756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154C61-FA0A-054E-98EF-B8D15C967DB8}" type="datetimeFigureOut">
              <a:rPr lang="en-US" smtClean="0"/>
              <a:t>2/5/17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Capitalism &amp;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47" r="-9447"/>
          <a:stretch>
            <a:fillRect/>
          </a:stretch>
        </p:blipFill>
        <p:spPr>
          <a:xfrm>
            <a:off x="-434911" y="452271"/>
            <a:ext cx="8976560" cy="5948529"/>
          </a:xfrm>
        </p:spPr>
      </p:pic>
    </p:spTree>
    <p:extLst>
      <p:ext uri="{BB962C8B-B14F-4D97-AF65-F5344CB8AC3E}">
        <p14:creationId xmlns:p14="http://schemas.microsoft.com/office/powerpoint/2010/main" val="180518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57" y="31107"/>
            <a:ext cx="7620000" cy="1143000"/>
          </a:xfrm>
        </p:spPr>
        <p:txBody>
          <a:bodyPr/>
          <a:lstStyle/>
          <a:p>
            <a:r>
              <a:rPr lang="en-US" dirty="0"/>
              <a:t>Social &amp; Political Discontent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3965" y="1174107"/>
            <a:ext cx="9144000" cy="544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Railroad </a:t>
            </a:r>
            <a:r>
              <a:rPr lang="en-US" sz="3600" b="1" dirty="0"/>
              <a:t>Trusts and Other Monopolies</a:t>
            </a:r>
          </a:p>
          <a:p>
            <a:pPr lvl="1">
              <a:lnSpc>
                <a:spcPct val="80000"/>
              </a:lnSpc>
            </a:pPr>
            <a:r>
              <a:rPr lang="en-US" sz="3200" b="1" u="sng" dirty="0"/>
              <a:t>Trusts</a:t>
            </a:r>
            <a:r>
              <a:rPr lang="en-US" sz="3200" dirty="0"/>
              <a:t> = competing </a:t>
            </a:r>
            <a:r>
              <a:rPr lang="en-US" sz="3200" dirty="0" smtClean="0"/>
              <a:t>companies </a:t>
            </a:r>
            <a:r>
              <a:rPr lang="en-US" sz="3200" dirty="0"/>
              <a:t>work together to set high prices; </a:t>
            </a:r>
            <a:r>
              <a:rPr lang="en-US" sz="3200" b="1" u="sng" dirty="0"/>
              <a:t>Monopoly</a:t>
            </a:r>
            <a:r>
              <a:rPr lang="en-US" sz="3200" dirty="0"/>
              <a:t> = 1 company controls 1 part of market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Railroad trusts </a:t>
            </a:r>
            <a:r>
              <a:rPr lang="en-US" sz="3200" dirty="0"/>
              <a:t>most famous; demanded high RR rates, hurt farmers; trusts in sugar, tools, grain depot industries</a:t>
            </a:r>
          </a:p>
          <a:p>
            <a:pPr lvl="1">
              <a:lnSpc>
                <a:spcPct val="80000"/>
              </a:lnSpc>
            </a:pPr>
            <a:r>
              <a:rPr lang="en-US" sz="3200" b="1" dirty="0"/>
              <a:t>Standard Oil </a:t>
            </a:r>
            <a:r>
              <a:rPr lang="en-US" sz="3200" dirty="0"/>
              <a:t>most famous monopoly; controlled all aspects of </a:t>
            </a:r>
            <a:r>
              <a:rPr lang="en-US" sz="3200" dirty="0" smtClean="0"/>
              <a:t>oil manufacturing and sales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36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Robber Barons (owners)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/>
              <a:t>John D. Rockefeller</a:t>
            </a:r>
            <a:r>
              <a:rPr lang="en-US" sz="3200" dirty="0"/>
              <a:t>: OIL --- controlled everything w/ oil: crude, refining, transport</a:t>
            </a:r>
          </a:p>
          <a:p>
            <a:pPr>
              <a:lnSpc>
                <a:spcPct val="90000"/>
              </a:lnSpc>
            </a:pPr>
            <a:r>
              <a:rPr lang="en-US" sz="3200" b="1" u="sng" dirty="0"/>
              <a:t>Andrew Carnegie</a:t>
            </a:r>
            <a:r>
              <a:rPr lang="en-US" sz="3200" dirty="0"/>
              <a:t>: STEEL --- very important for I.R, (railroads, machines); $480 mil, 1901</a:t>
            </a:r>
          </a:p>
          <a:p>
            <a:pPr>
              <a:lnSpc>
                <a:spcPct val="90000"/>
              </a:lnSpc>
            </a:pPr>
            <a:r>
              <a:rPr lang="en-US" sz="3200" b="1" u="sng" dirty="0"/>
              <a:t>Cornelius Vanderbilt</a:t>
            </a:r>
            <a:r>
              <a:rPr lang="en-US" sz="3200" dirty="0"/>
              <a:t>: RAILROAD --- transportation of goods; also gain land 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Many gave to charities while paying very little to </a:t>
            </a:r>
            <a:r>
              <a:rPr lang="en-US" sz="3200" dirty="0" smtClean="0"/>
              <a:t>workers (</a:t>
            </a:r>
            <a:r>
              <a:rPr lang="en-US" sz="3200" dirty="0" err="1" smtClean="0"/>
              <a:t>philantrophy</a:t>
            </a:r>
            <a:r>
              <a:rPr lang="en-US" sz="3200" dirty="0" smtClean="0"/>
              <a:t>)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352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538" b="-27538"/>
          <a:stretch>
            <a:fillRect/>
          </a:stretch>
        </p:blipFill>
        <p:spPr>
          <a:xfrm>
            <a:off x="208757" y="1600200"/>
            <a:ext cx="8576442" cy="4800600"/>
          </a:xfrm>
        </p:spPr>
      </p:pic>
    </p:spTree>
    <p:extLst>
      <p:ext uri="{BB962C8B-B14F-4D97-AF65-F5344CB8AC3E}">
        <p14:creationId xmlns:p14="http://schemas.microsoft.com/office/powerpoint/2010/main" val="346057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1" name="Picture 5" descr="79-40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392113"/>
            <a:ext cx="99187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7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IDEAS during Industrial      Revolution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649" y="1506933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Laissez Faire</a:t>
            </a:r>
            <a:r>
              <a:rPr lang="en-US" sz="3200" dirty="0"/>
              <a:t>: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leave alone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--- no government interference in economy</a:t>
            </a:r>
            <a:r>
              <a:rPr lang="en-US" sz="3200" dirty="0" smtClean="0"/>
              <a:t>; no government regulations; </a:t>
            </a:r>
            <a:r>
              <a:rPr lang="en-US" sz="3200" dirty="0"/>
              <a:t>so, </a:t>
            </a:r>
            <a:r>
              <a:rPr lang="en-US" sz="3200" u="sng" dirty="0"/>
              <a:t>no minimum wage, </a:t>
            </a:r>
            <a:r>
              <a:rPr lang="en-US" sz="3200" u="sng" dirty="0" smtClean="0"/>
              <a:t>unsafe </a:t>
            </a:r>
            <a:r>
              <a:rPr lang="en-US" sz="3200" u="sng" dirty="0"/>
              <a:t>working conditions</a:t>
            </a:r>
          </a:p>
          <a:p>
            <a:endParaRPr lang="en-US" sz="3200" u="sng" dirty="0"/>
          </a:p>
          <a:p>
            <a:r>
              <a:rPr lang="en-US" sz="3200" b="1" u="sng" dirty="0"/>
              <a:t>Social Darwinism</a:t>
            </a:r>
            <a:r>
              <a:rPr lang="en-US" sz="3200" dirty="0"/>
              <a:t>: poor are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naturally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poor and rich are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naturally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rich; </a:t>
            </a:r>
            <a:r>
              <a:rPr lang="en-US" sz="3200" dirty="0" smtClean="0"/>
              <a:t>it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/>
              <a:t>s </a:t>
            </a:r>
            <a:r>
              <a:rPr lang="en-US" sz="3200" dirty="0"/>
              <a:t>part of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survival of the fittest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lvl="1"/>
            <a:r>
              <a:rPr lang="en-US" sz="3200" b="1" u="sng" dirty="0"/>
              <a:t>If the poor die in factories or ghettoes, then it helps humanity; less slow, stupid people.</a:t>
            </a:r>
          </a:p>
        </p:txBody>
      </p:sp>
    </p:spTree>
    <p:extLst>
      <p:ext uri="{BB962C8B-B14F-4D97-AF65-F5344CB8AC3E}">
        <p14:creationId xmlns:p14="http://schemas.microsoft.com/office/powerpoint/2010/main" val="13567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Living Conditions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34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People lived in tiny, cramped apartments--- very close to other people.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Little privacy or space; no green parks</a:t>
            </a:r>
          </a:p>
          <a:p>
            <a:pPr eaLnBrk="1" hangingPunct="1"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Unclean water, diseases (people infected each other) and little heating.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From very hard work, people came home to poor, depressing homes.</a:t>
            </a:r>
          </a:p>
        </p:txBody>
      </p:sp>
    </p:spTree>
    <p:extLst>
      <p:ext uri="{BB962C8B-B14F-4D97-AF65-F5344CB8AC3E}">
        <p14:creationId xmlns:p14="http://schemas.microsoft.com/office/powerpoint/2010/main" val="358976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treet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513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7" descr="scan015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649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4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p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9" descr="gar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124200"/>
            <a:ext cx="5600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0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 </a:t>
            </a:r>
            <a:r>
              <a:rPr lang="en-US" sz="4000" dirty="0" smtClean="0"/>
              <a:t>: </a:t>
            </a:r>
            <a:r>
              <a:rPr lang="en-US" sz="4000" dirty="0"/>
              <a:t>Industrial Revolution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dirty="0"/>
              <a:t>Gilded Age</a:t>
            </a:r>
            <a:r>
              <a:rPr lang="en-US" sz="2400" dirty="0"/>
              <a:t> – or, Age of Big Business, or, Rise of Capital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IR and production increase = rich, </a:t>
            </a:r>
            <a:r>
              <a:rPr lang="en-US" sz="2000" i="1" dirty="0"/>
              <a:t>very </a:t>
            </a:r>
            <a:r>
              <a:rPr lang="en-US" sz="2000" dirty="0"/>
              <a:t>rich industrialists (bourgeoisie) called </a:t>
            </a:r>
            <a:r>
              <a:rPr lang="en-US" sz="2000" b="1" dirty="0"/>
              <a:t>Robber Barons-</a:t>
            </a:r>
            <a:r>
              <a:rPr lang="en-US" sz="2000" dirty="0"/>
              <a:t>unethical, manipulative business leaders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Bourgeoisie showed off their wealth: mansions, clothes, cars, jewels, etc. --- new kings of the land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Gilded Age</a:t>
            </a:r>
            <a:r>
              <a:rPr lang="en-US" sz="2000" dirty="0"/>
              <a:t>: </a:t>
            </a:r>
            <a:r>
              <a:rPr lang="en-US" sz="2000" u="sng" dirty="0"/>
              <a:t>wasteful, show-off luxury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Causes</a:t>
            </a:r>
            <a:r>
              <a:rPr lang="en-US" sz="2400" dirty="0"/>
              <a:t>: C.W. &amp; new production; MR and westward expansion = increased markets; new inventions and mechanization; </a:t>
            </a:r>
            <a:r>
              <a:rPr lang="en-US" sz="2400" dirty="0" err="1"/>
              <a:t>gov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t policies – </a:t>
            </a:r>
            <a:r>
              <a:rPr lang="en-US" sz="2400" dirty="0" smtClean="0"/>
              <a:t>(</a:t>
            </a:r>
            <a:r>
              <a:rPr lang="en-US" sz="2400" dirty="0"/>
              <a:t>tariffs, tax-free, courts); </a:t>
            </a:r>
            <a:r>
              <a:rPr lang="en-US" sz="2400" dirty="0" smtClean="0"/>
              <a:t>cheap </a:t>
            </a:r>
            <a:r>
              <a:rPr lang="en-US" sz="2400" dirty="0"/>
              <a:t>immigrant labor</a:t>
            </a:r>
          </a:p>
          <a:p>
            <a:pPr>
              <a:lnSpc>
                <a:spcPct val="90000"/>
              </a:lnSpc>
            </a:pPr>
            <a:r>
              <a:rPr lang="en-US" sz="2400" b="1" u="sng" dirty="0"/>
              <a:t>Effects</a:t>
            </a:r>
            <a:r>
              <a:rPr lang="en-US" sz="2400" dirty="0"/>
              <a:t>: rise of cities (urbanization) and increased immigration; move westward and NA dislocation; exploitation and labor unions; new work patterns (8-5 pm); double work for women (increased rights?)</a:t>
            </a:r>
          </a:p>
        </p:txBody>
      </p:sp>
    </p:spTree>
    <p:extLst>
      <p:ext uri="{BB962C8B-B14F-4D97-AF65-F5344CB8AC3E}">
        <p14:creationId xmlns:p14="http://schemas.microsoft.com/office/powerpoint/2010/main" val="160459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mp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76200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whit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43225"/>
            <a:ext cx="55816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istory of project management, Newcastel railway f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28600"/>
            <a:ext cx="4343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0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Def</a:t>
            </a:r>
            <a:r>
              <a:rPr lang="en-US" sz="3200" dirty="0"/>
              <a:t>: </a:t>
            </a:r>
            <a:r>
              <a:rPr lang="en-US" sz="3200" u="sng" dirty="0"/>
              <a:t>type of economy</a:t>
            </a:r>
            <a:r>
              <a:rPr lang="en-US" sz="3200" dirty="0"/>
              <a:t> </a:t>
            </a:r>
            <a:r>
              <a:rPr lang="en-US" sz="3200" dirty="0" smtClean="0"/>
              <a:t>in which industries are </a:t>
            </a:r>
            <a:r>
              <a:rPr lang="en-US" sz="3200" u="sng" dirty="0" smtClean="0"/>
              <a:t>privately owned, </a:t>
            </a:r>
            <a:r>
              <a:rPr lang="en-US" sz="3200" dirty="0" smtClean="0"/>
              <a:t>and the prices, production and distribution of goods are determined by </a:t>
            </a:r>
            <a:r>
              <a:rPr lang="en-US" sz="3200" u="sng" dirty="0" smtClean="0"/>
              <a:t>competition in a free market </a:t>
            </a:r>
            <a:r>
              <a:rPr lang="en-US" sz="3200" dirty="0" smtClean="0"/>
              <a:t>for the purpose of </a:t>
            </a:r>
            <a:r>
              <a:rPr lang="en-US" sz="3200" u="sng" dirty="0" smtClean="0"/>
              <a:t>profit</a:t>
            </a:r>
            <a:endParaRPr lang="en-US" sz="3200" u="sng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Own private property, owner creates company; </a:t>
            </a:r>
            <a:r>
              <a:rPr lang="en-US" sz="3200" u="sng" dirty="0" smtClean="0"/>
              <a:t>make a product for $3, sell for $5 = $2 Profit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Owners of property = bourgeoisie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Workers = proletariat (most are not owners)</a:t>
            </a:r>
          </a:p>
        </p:txBody>
      </p:sp>
    </p:spTree>
    <p:extLst>
      <p:ext uri="{BB962C8B-B14F-4D97-AF65-F5344CB8AC3E}">
        <p14:creationId xmlns:p14="http://schemas.microsoft.com/office/powerpoint/2010/main" val="145530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wallmar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586422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72474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56578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2007-09-05T073949Z_01_NOOTR_RTRIDSP_2_BUSINESS-COSTCO-SALES-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1475"/>
            <a:ext cx="4286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300px-Anti-capitalism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92775" cy="70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capitalism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639763"/>
            <a:ext cx="5233988" cy="74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7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normal_capit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35725" cy="6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2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Economic Transformation: 1860s to 1900s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Business </a:t>
            </a:r>
            <a:r>
              <a:rPr lang="en-US" sz="3200" dirty="0"/>
              <a:t>Organization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Corporation</a:t>
            </a:r>
            <a:r>
              <a:rPr lang="en-US" sz="2800" dirty="0"/>
              <a:t> = investors buy company stocks; company uses money to create goods; distributes profits to investors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Corporations </a:t>
            </a:r>
            <a:r>
              <a:rPr lang="en-US" sz="2800" dirty="0"/>
              <a:t>often work with competing corporation to control prices = </a:t>
            </a:r>
            <a:r>
              <a:rPr lang="en-US" sz="2800" b="1" dirty="0"/>
              <a:t>horizontal integration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Corporations control every level of production – such as oil, the drilling, transportation, refining and selling = </a:t>
            </a:r>
            <a:r>
              <a:rPr lang="en-US" sz="2800" b="1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74087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1775</TotalTime>
  <Words>650</Words>
  <Application>Microsoft Macintosh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Capitalism &amp; Industrial Revolution</vt:lpstr>
      <vt:lpstr>Background : Industrial Revolution</vt:lpstr>
      <vt:lpstr>PowerPoint Presentation</vt:lpstr>
      <vt:lpstr>Capitalism</vt:lpstr>
      <vt:lpstr>PowerPoint Presentation</vt:lpstr>
      <vt:lpstr>PowerPoint Presentation</vt:lpstr>
      <vt:lpstr>PowerPoint Presentation</vt:lpstr>
      <vt:lpstr>PowerPoint Presentation</vt:lpstr>
      <vt:lpstr>Economic Transformation: 1860s to 1900s</vt:lpstr>
      <vt:lpstr>PowerPoint Presentation</vt:lpstr>
      <vt:lpstr>Social &amp; Political Discontent</vt:lpstr>
      <vt:lpstr>Industrial Robber Barons (owners)</vt:lpstr>
      <vt:lpstr>PowerPoint Presentation</vt:lpstr>
      <vt:lpstr>PowerPoint Presentation</vt:lpstr>
      <vt:lpstr>IDEAS during Industrial      Revolution</vt:lpstr>
      <vt:lpstr>Living Conditions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Corporations &amp; Gilded Age</dc:title>
  <dc:creator>Ramirez, Marcia P.</dc:creator>
  <cp:lastModifiedBy>Ramirez, Marcia P.</cp:lastModifiedBy>
  <cp:revision>6</cp:revision>
  <dcterms:created xsi:type="dcterms:W3CDTF">2017-02-03T21:00:01Z</dcterms:created>
  <dcterms:modified xsi:type="dcterms:W3CDTF">2017-02-06T23:31:27Z</dcterms:modified>
</cp:coreProperties>
</file>