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60" r:id="rId4"/>
    <p:sldId id="261" r:id="rId5"/>
    <p:sldId id="262" r:id="rId6"/>
    <p:sldId id="258" r:id="rId7"/>
    <p:sldId id="259" r:id="rId8"/>
    <p:sldId id="263" r:id="rId9"/>
    <p:sldId id="265" r:id="rId10"/>
    <p:sldId id="264"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17" d="100"/>
          <a:sy n="117" d="100"/>
        </p:scale>
        <p:origin x="-14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69BB214-AD40-B849-BAAC-792C78F23564}" type="datetimeFigureOut">
              <a:rPr lang="en-US" smtClean="0"/>
              <a:t>8/30/15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ABB9D-3EF4-814B-B392-BF820FE474FA}" type="slidenum">
              <a:rPr lang="en-US" smtClean="0"/>
              <a:t>‹#›</a:t>
            </a:fld>
            <a:endParaRPr lang="en-US"/>
          </a:p>
        </p:txBody>
      </p:sp>
    </p:spTree>
    <p:extLst>
      <p:ext uri="{BB962C8B-B14F-4D97-AF65-F5344CB8AC3E}">
        <p14:creationId xmlns:p14="http://schemas.microsoft.com/office/powerpoint/2010/main" val="119593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9BB214-AD40-B849-BAAC-792C78F23564}" type="datetimeFigureOut">
              <a:rPr lang="en-US" smtClean="0"/>
              <a:t>8/30/15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ABB9D-3EF4-814B-B392-BF820FE474FA}" type="slidenum">
              <a:rPr lang="en-US" smtClean="0"/>
              <a:t>‹#›</a:t>
            </a:fld>
            <a:endParaRPr lang="en-US"/>
          </a:p>
        </p:txBody>
      </p:sp>
    </p:spTree>
    <p:extLst>
      <p:ext uri="{BB962C8B-B14F-4D97-AF65-F5344CB8AC3E}">
        <p14:creationId xmlns:p14="http://schemas.microsoft.com/office/powerpoint/2010/main" val="37150401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9BB214-AD40-B849-BAAC-792C78F23564}" type="datetimeFigureOut">
              <a:rPr lang="en-US" smtClean="0"/>
              <a:t>8/30/15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ABB9D-3EF4-814B-B392-BF820FE474FA}" type="slidenum">
              <a:rPr lang="en-US" smtClean="0"/>
              <a:t>‹#›</a:t>
            </a:fld>
            <a:endParaRPr lang="en-US"/>
          </a:p>
        </p:txBody>
      </p:sp>
    </p:spTree>
    <p:extLst>
      <p:ext uri="{BB962C8B-B14F-4D97-AF65-F5344CB8AC3E}">
        <p14:creationId xmlns:p14="http://schemas.microsoft.com/office/powerpoint/2010/main" val="322982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9BB214-AD40-B849-BAAC-792C78F23564}" type="datetimeFigureOut">
              <a:rPr lang="en-US" smtClean="0"/>
              <a:t>8/30/15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ABB9D-3EF4-814B-B392-BF820FE474FA}" type="slidenum">
              <a:rPr lang="en-US" smtClean="0"/>
              <a:t>‹#›</a:t>
            </a:fld>
            <a:endParaRPr lang="en-US"/>
          </a:p>
        </p:txBody>
      </p:sp>
    </p:spTree>
    <p:extLst>
      <p:ext uri="{BB962C8B-B14F-4D97-AF65-F5344CB8AC3E}">
        <p14:creationId xmlns:p14="http://schemas.microsoft.com/office/powerpoint/2010/main" val="2646754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9BB214-AD40-B849-BAAC-792C78F23564}" type="datetimeFigureOut">
              <a:rPr lang="en-US" smtClean="0"/>
              <a:t>8/30/15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6ABB9D-3EF4-814B-B392-BF820FE474FA}" type="slidenum">
              <a:rPr lang="en-US" smtClean="0"/>
              <a:t>‹#›</a:t>
            </a:fld>
            <a:endParaRPr lang="en-US"/>
          </a:p>
        </p:txBody>
      </p:sp>
    </p:spTree>
    <p:extLst>
      <p:ext uri="{BB962C8B-B14F-4D97-AF65-F5344CB8AC3E}">
        <p14:creationId xmlns:p14="http://schemas.microsoft.com/office/powerpoint/2010/main" val="2241419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69BB214-AD40-B849-BAAC-792C78F23564}" type="datetimeFigureOut">
              <a:rPr lang="en-US" smtClean="0"/>
              <a:t>8/30/15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ABB9D-3EF4-814B-B392-BF820FE474FA}" type="slidenum">
              <a:rPr lang="en-US" smtClean="0"/>
              <a:t>‹#›</a:t>
            </a:fld>
            <a:endParaRPr lang="en-US"/>
          </a:p>
        </p:txBody>
      </p:sp>
    </p:spTree>
    <p:extLst>
      <p:ext uri="{BB962C8B-B14F-4D97-AF65-F5344CB8AC3E}">
        <p14:creationId xmlns:p14="http://schemas.microsoft.com/office/powerpoint/2010/main" val="3372760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69BB214-AD40-B849-BAAC-792C78F23564}" type="datetimeFigureOut">
              <a:rPr lang="en-US" smtClean="0"/>
              <a:t>8/30/15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6ABB9D-3EF4-814B-B392-BF820FE474FA}" type="slidenum">
              <a:rPr lang="en-US" smtClean="0"/>
              <a:t>‹#›</a:t>
            </a:fld>
            <a:endParaRPr lang="en-US"/>
          </a:p>
        </p:txBody>
      </p:sp>
    </p:spTree>
    <p:extLst>
      <p:ext uri="{BB962C8B-B14F-4D97-AF65-F5344CB8AC3E}">
        <p14:creationId xmlns:p14="http://schemas.microsoft.com/office/powerpoint/2010/main" val="2189700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9BB214-AD40-B849-BAAC-792C78F23564}" type="datetimeFigureOut">
              <a:rPr lang="en-US" smtClean="0"/>
              <a:t>8/30/15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6ABB9D-3EF4-814B-B392-BF820FE474FA}" type="slidenum">
              <a:rPr lang="en-US" smtClean="0"/>
              <a:t>‹#›</a:t>
            </a:fld>
            <a:endParaRPr lang="en-US"/>
          </a:p>
        </p:txBody>
      </p:sp>
    </p:spTree>
    <p:extLst>
      <p:ext uri="{BB962C8B-B14F-4D97-AF65-F5344CB8AC3E}">
        <p14:creationId xmlns:p14="http://schemas.microsoft.com/office/powerpoint/2010/main" val="644100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BB214-AD40-B849-BAAC-792C78F23564}" type="datetimeFigureOut">
              <a:rPr lang="en-US" smtClean="0"/>
              <a:t>8/30/15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6ABB9D-3EF4-814B-B392-BF820FE474FA}" type="slidenum">
              <a:rPr lang="en-US" smtClean="0"/>
              <a:t>‹#›</a:t>
            </a:fld>
            <a:endParaRPr lang="en-US"/>
          </a:p>
        </p:txBody>
      </p:sp>
    </p:spTree>
    <p:extLst>
      <p:ext uri="{BB962C8B-B14F-4D97-AF65-F5344CB8AC3E}">
        <p14:creationId xmlns:p14="http://schemas.microsoft.com/office/powerpoint/2010/main" val="1122073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9BB214-AD40-B849-BAAC-792C78F23564}" type="datetimeFigureOut">
              <a:rPr lang="en-US" smtClean="0"/>
              <a:t>8/30/15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ABB9D-3EF4-814B-B392-BF820FE474FA}" type="slidenum">
              <a:rPr lang="en-US" smtClean="0"/>
              <a:t>‹#›</a:t>
            </a:fld>
            <a:endParaRPr lang="en-US"/>
          </a:p>
        </p:txBody>
      </p:sp>
    </p:spTree>
    <p:extLst>
      <p:ext uri="{BB962C8B-B14F-4D97-AF65-F5344CB8AC3E}">
        <p14:creationId xmlns:p14="http://schemas.microsoft.com/office/powerpoint/2010/main" val="947761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9BB214-AD40-B849-BAAC-792C78F23564}" type="datetimeFigureOut">
              <a:rPr lang="en-US" smtClean="0"/>
              <a:t>8/30/15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6ABB9D-3EF4-814B-B392-BF820FE474FA}" type="slidenum">
              <a:rPr lang="en-US" smtClean="0"/>
              <a:t>‹#›</a:t>
            </a:fld>
            <a:endParaRPr lang="en-US"/>
          </a:p>
        </p:txBody>
      </p:sp>
    </p:spTree>
    <p:extLst>
      <p:ext uri="{BB962C8B-B14F-4D97-AF65-F5344CB8AC3E}">
        <p14:creationId xmlns:p14="http://schemas.microsoft.com/office/powerpoint/2010/main" val="26740393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9BB214-AD40-B849-BAAC-792C78F23564}" type="datetimeFigureOut">
              <a:rPr lang="en-US" smtClean="0"/>
              <a:t>8/30/15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6ABB9D-3EF4-814B-B392-BF820FE474FA}" type="slidenum">
              <a:rPr lang="en-US" smtClean="0"/>
              <a:t>‹#›</a:t>
            </a:fld>
            <a:endParaRPr lang="en-US"/>
          </a:p>
        </p:txBody>
      </p:sp>
    </p:spTree>
    <p:extLst>
      <p:ext uri="{BB962C8B-B14F-4D97-AF65-F5344CB8AC3E}">
        <p14:creationId xmlns:p14="http://schemas.microsoft.com/office/powerpoint/2010/main" val="177724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wmf"/><Relationship Id="rId1" Type="http://schemas.openxmlformats.org/officeDocument/2006/relationships/slideLayout" Target="../slideLayouts/slideLayout7.xml"/><Relationship Id="rId2" Type="http://schemas.openxmlformats.org/officeDocument/2006/relationships/hyperlink" Target="https://www.youtube.com/watch?v=cJaMyd8cNYQ"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1491-1607 </a:t>
            </a:r>
            <a:r>
              <a:rPr lang="en-US" dirty="0" smtClean="0">
                <a:effectLst/>
              </a:rPr>
              <a:t/>
            </a:r>
            <a:br>
              <a:rPr lang="en-US" dirty="0" smtClean="0">
                <a:effectLst/>
              </a:rPr>
            </a:br>
            <a:r>
              <a:rPr lang="en-US" b="1" dirty="0"/>
              <a:t>NATIVE AMERICAN LIFE </a:t>
            </a:r>
            <a:r>
              <a:rPr lang="en-US" dirty="0" smtClean="0">
                <a:effectLst/>
              </a:rPr>
              <a:t/>
            </a:r>
            <a:br>
              <a:rPr lang="en-US" dirty="0" smtClean="0">
                <a:effectLst/>
              </a:rPr>
            </a:br>
            <a:r>
              <a:rPr lang="en-US" b="1" dirty="0"/>
              <a:t>EARLY COLONIZATION </a:t>
            </a:r>
            <a:r>
              <a:rPr lang="en-US" dirty="0" smtClean="0">
                <a:effectLst/>
              </a:rPr>
              <a:t/>
            </a:r>
            <a:br>
              <a:rPr lang="en-US" dirty="0" smtClean="0">
                <a:effectLst/>
              </a:rPr>
            </a:b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37238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466725" y="152400"/>
            <a:ext cx="8239125" cy="6096000"/>
          </a:xfrm>
          <a:prstGeom prst="rect">
            <a:avLst/>
          </a:prstGeom>
          <a:noFill/>
          <a:ln w="9525">
            <a:noFill/>
            <a:miter lim="800000"/>
            <a:headEnd/>
            <a:tailEnd/>
          </a:ln>
        </p:spPr>
      </p:pic>
    </p:spTree>
    <p:extLst>
      <p:ext uri="{BB962C8B-B14F-4D97-AF65-F5344CB8AC3E}">
        <p14:creationId xmlns:p14="http://schemas.microsoft.com/office/powerpoint/2010/main" val="12023220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EARLY </a:t>
            </a:r>
            <a:r>
              <a:rPr lang="en-US" b="1" dirty="0" smtClean="0"/>
              <a:t>COLONIZATION: SPAIN &amp; PORTUGAL</a:t>
            </a:r>
            <a:endParaRPr lang="en-US" dirty="0"/>
          </a:p>
        </p:txBody>
      </p:sp>
      <p:sp>
        <p:nvSpPr>
          <p:cNvPr id="3" name="Content Placeholder 2"/>
          <p:cNvSpPr>
            <a:spLocks noGrp="1"/>
          </p:cNvSpPr>
          <p:nvPr>
            <p:ph idx="1"/>
          </p:nvPr>
        </p:nvSpPr>
        <p:spPr/>
        <p:txBody>
          <a:bodyPr>
            <a:normAutofit fontScale="70000" lnSpcReduction="20000"/>
          </a:bodyPr>
          <a:lstStyle/>
          <a:p>
            <a:r>
              <a:rPr lang="en-US" b="1" dirty="0">
                <a:solidFill>
                  <a:srgbClr val="C0504D"/>
                </a:solidFill>
              </a:rPr>
              <a:t>Treaty of </a:t>
            </a:r>
            <a:r>
              <a:rPr lang="en-US" b="1" dirty="0" err="1">
                <a:solidFill>
                  <a:srgbClr val="C0504D"/>
                </a:solidFill>
              </a:rPr>
              <a:t>Tordesillas</a:t>
            </a:r>
            <a:r>
              <a:rPr lang="en-US" b="1" dirty="0">
                <a:solidFill>
                  <a:srgbClr val="C0504D"/>
                </a:solidFill>
              </a:rPr>
              <a:t> </a:t>
            </a:r>
            <a:r>
              <a:rPr lang="en-US" b="1" dirty="0"/>
              <a:t>Spain &amp; Portugal agree to divide up the Western Hemisphere </a:t>
            </a:r>
            <a:endParaRPr lang="en-US" dirty="0" smtClean="0">
              <a:effectLst/>
            </a:endParaRPr>
          </a:p>
          <a:p>
            <a:r>
              <a:rPr lang="en-US" dirty="0"/>
              <a:t>•  </a:t>
            </a:r>
            <a:r>
              <a:rPr lang="en-US" b="1" dirty="0"/>
              <a:t>Spain was the earliest to colonize North America </a:t>
            </a:r>
            <a:r>
              <a:rPr lang="en-US" b="1" dirty="0">
                <a:solidFill>
                  <a:srgbClr val="C0504D"/>
                </a:solidFill>
              </a:rPr>
              <a:t>(St. Augustine, 1565) </a:t>
            </a:r>
            <a:endParaRPr lang="en-US" dirty="0" smtClean="0">
              <a:solidFill>
                <a:srgbClr val="C0504D"/>
              </a:solidFill>
              <a:effectLst/>
            </a:endParaRPr>
          </a:p>
          <a:p>
            <a:r>
              <a:rPr lang="en-US" dirty="0">
                <a:solidFill>
                  <a:srgbClr val="C0504D"/>
                </a:solidFill>
              </a:rPr>
              <a:t>•  </a:t>
            </a:r>
            <a:r>
              <a:rPr lang="en-US" b="1" dirty="0" err="1">
                <a:solidFill>
                  <a:srgbClr val="C0504D"/>
                </a:solidFill>
              </a:rPr>
              <a:t>Encomienda</a:t>
            </a:r>
            <a:r>
              <a:rPr lang="en-US" b="1" dirty="0">
                <a:solidFill>
                  <a:srgbClr val="C0504D"/>
                </a:solidFill>
              </a:rPr>
              <a:t> System</a:t>
            </a:r>
            <a:r>
              <a:rPr lang="en-US" b="1" dirty="0"/>
              <a:t>: Spanish colonists received land with native people </a:t>
            </a:r>
            <a:endParaRPr lang="en-US" dirty="0" smtClean="0">
              <a:effectLst/>
            </a:endParaRPr>
          </a:p>
          <a:p>
            <a:r>
              <a:rPr lang="en-US" dirty="0"/>
              <a:t>– </a:t>
            </a:r>
            <a:r>
              <a:rPr lang="en-US" b="1" dirty="0">
                <a:solidFill>
                  <a:srgbClr val="C0504D"/>
                </a:solidFill>
              </a:rPr>
              <a:t>Native slave labor </a:t>
            </a:r>
            <a:r>
              <a:rPr lang="en-US" b="1" dirty="0"/>
              <a:t>in mining (silver) or agriculture (sugar) </a:t>
            </a:r>
            <a:endParaRPr lang="en-US" dirty="0" smtClean="0">
              <a:effectLst/>
            </a:endParaRPr>
          </a:p>
          <a:p>
            <a:r>
              <a:rPr lang="en-US" dirty="0"/>
              <a:t>– </a:t>
            </a:r>
            <a:r>
              <a:rPr lang="en-US" b="1" dirty="0"/>
              <a:t>Spanish sought to </a:t>
            </a:r>
            <a:r>
              <a:rPr lang="en-US" b="1" dirty="0">
                <a:solidFill>
                  <a:srgbClr val="C0504D"/>
                </a:solidFill>
              </a:rPr>
              <a:t>convert Native people to Catholicism </a:t>
            </a:r>
            <a:endParaRPr lang="en-US" dirty="0" smtClean="0">
              <a:solidFill>
                <a:srgbClr val="C0504D"/>
              </a:solidFill>
              <a:effectLst/>
            </a:endParaRPr>
          </a:p>
          <a:p>
            <a:r>
              <a:rPr lang="en-US" dirty="0"/>
              <a:t>•  </a:t>
            </a:r>
            <a:r>
              <a:rPr lang="en-US" b="1" dirty="0">
                <a:solidFill>
                  <a:srgbClr val="C0504D"/>
                </a:solidFill>
              </a:rPr>
              <a:t>Racially mixed populations </a:t>
            </a:r>
            <a:r>
              <a:rPr lang="en-US" b="1" dirty="0"/>
              <a:t>of European, Native, and African people </a:t>
            </a:r>
            <a:endParaRPr lang="en-US" dirty="0" smtClean="0">
              <a:effectLst/>
            </a:endParaRPr>
          </a:p>
          <a:p>
            <a:r>
              <a:rPr lang="en-US" dirty="0"/>
              <a:t>– </a:t>
            </a:r>
            <a:r>
              <a:rPr lang="en-US" b="1" dirty="0">
                <a:solidFill>
                  <a:srgbClr val="C0504D"/>
                </a:solidFill>
              </a:rPr>
              <a:t>Mestizo: </a:t>
            </a:r>
            <a:r>
              <a:rPr lang="en-US" b="1" dirty="0"/>
              <a:t>people of mixed Indian and European heritage </a:t>
            </a:r>
            <a:endParaRPr lang="en-US" dirty="0" smtClean="0">
              <a:effectLst/>
            </a:endParaRPr>
          </a:p>
          <a:p>
            <a:r>
              <a:rPr lang="en-US" dirty="0"/>
              <a:t>– </a:t>
            </a:r>
            <a:r>
              <a:rPr lang="en-US" b="1" dirty="0">
                <a:solidFill>
                  <a:srgbClr val="C0504D"/>
                </a:solidFill>
              </a:rPr>
              <a:t>Mulatto: </a:t>
            </a:r>
            <a:r>
              <a:rPr lang="en-US" b="1" dirty="0"/>
              <a:t>people of mixed white and black ancestry </a:t>
            </a:r>
            <a:endParaRPr lang="en-US" dirty="0" smtClean="0">
              <a:effectLst/>
            </a:endParaRPr>
          </a:p>
          <a:p>
            <a:endParaRPr lang="en-US" dirty="0"/>
          </a:p>
        </p:txBody>
      </p:sp>
    </p:spTree>
    <p:extLst>
      <p:ext uri="{BB962C8B-B14F-4D97-AF65-F5344CB8AC3E}">
        <p14:creationId xmlns:p14="http://schemas.microsoft.com/office/powerpoint/2010/main" val="1171687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Pueblo Revolt 1680</a:t>
            </a:r>
            <a:endParaRPr lang="en-US" dirty="0"/>
          </a:p>
        </p:txBody>
      </p:sp>
      <p:sp>
        <p:nvSpPr>
          <p:cNvPr id="3" name="Content Placeholder 2"/>
          <p:cNvSpPr>
            <a:spLocks noGrp="1"/>
          </p:cNvSpPr>
          <p:nvPr>
            <p:ph idx="1"/>
          </p:nvPr>
        </p:nvSpPr>
        <p:spPr/>
        <p:txBody>
          <a:bodyPr/>
          <a:lstStyle/>
          <a:p>
            <a:r>
              <a:rPr lang="en-US" b="1" dirty="0"/>
              <a:t>Attempts to change Native American beliefs led to resistance and conflict </a:t>
            </a:r>
            <a:endParaRPr lang="en-US" dirty="0" smtClean="0">
              <a:effectLst/>
            </a:endParaRPr>
          </a:p>
          <a:p>
            <a:r>
              <a:rPr lang="en-US" b="1" dirty="0" err="1">
                <a:solidFill>
                  <a:srgbClr val="C0504D"/>
                </a:solidFill>
              </a:rPr>
              <a:t>Popé's</a:t>
            </a:r>
            <a:r>
              <a:rPr lang="en-US" b="1" dirty="0">
                <a:solidFill>
                  <a:srgbClr val="C0504D"/>
                </a:solidFill>
              </a:rPr>
              <a:t> Rebellion </a:t>
            </a:r>
            <a:r>
              <a:rPr lang="en-US" dirty="0"/>
              <a:t>in 1680 leads to the death of hundreds of Spanish colonists and the destruction of Catholic churches in the area </a:t>
            </a:r>
            <a:endParaRPr lang="en-US" dirty="0" smtClean="0">
              <a:effectLst/>
            </a:endParaRPr>
          </a:p>
          <a:p>
            <a:r>
              <a:rPr lang="en-US" b="1" dirty="0"/>
              <a:t>“Native people strove to maintain their political and cultural autonomy” </a:t>
            </a:r>
            <a:endParaRPr lang="en-US" dirty="0" smtClean="0">
              <a:effectLst/>
            </a:endParaRPr>
          </a:p>
          <a:p>
            <a:endParaRPr lang="en-US" dirty="0"/>
          </a:p>
        </p:txBody>
      </p:sp>
    </p:spTree>
    <p:extLst>
      <p:ext uri="{BB962C8B-B14F-4D97-AF65-F5344CB8AC3E}">
        <p14:creationId xmlns:p14="http://schemas.microsoft.com/office/powerpoint/2010/main" val="30761270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baseline="30000" dirty="0"/>
              <a:t>Debating Spanish Colonization</a:t>
            </a:r>
            <a:endParaRPr lang="en-US" sz="4800" dirty="0"/>
          </a:p>
        </p:txBody>
      </p:sp>
      <p:sp>
        <p:nvSpPr>
          <p:cNvPr id="3" name="Content Placeholder 2"/>
          <p:cNvSpPr>
            <a:spLocks noGrp="1"/>
          </p:cNvSpPr>
          <p:nvPr>
            <p:ph idx="1"/>
          </p:nvPr>
        </p:nvSpPr>
        <p:spPr/>
        <p:txBody>
          <a:bodyPr>
            <a:normAutofit fontScale="92500" lnSpcReduction="20000"/>
          </a:bodyPr>
          <a:lstStyle/>
          <a:p>
            <a:r>
              <a:rPr lang="en-US" b="1" dirty="0"/>
              <a:t>“</a:t>
            </a:r>
            <a:r>
              <a:rPr lang="en-US" b="1" dirty="0" smtClean="0"/>
              <a:t>Debates occurred over how </a:t>
            </a:r>
            <a:r>
              <a:rPr lang="en-US" b="1" dirty="0"/>
              <a:t>Native Americans should be treated and how “civilized” they were compared to European standards” </a:t>
            </a:r>
            <a:endParaRPr lang="en-US" dirty="0" smtClean="0">
              <a:effectLst/>
            </a:endParaRPr>
          </a:p>
          <a:p>
            <a:r>
              <a:rPr lang="en-US" dirty="0"/>
              <a:t>• </a:t>
            </a:r>
            <a:r>
              <a:rPr lang="en-US" b="1" dirty="0" smtClean="0">
                <a:solidFill>
                  <a:srgbClr val="C0504D"/>
                </a:solidFill>
              </a:rPr>
              <a:t>Juan de </a:t>
            </a:r>
            <a:r>
              <a:rPr lang="en-US" b="1" dirty="0" err="1" smtClean="0">
                <a:solidFill>
                  <a:srgbClr val="C0504D"/>
                </a:solidFill>
              </a:rPr>
              <a:t>Sepúlveda</a:t>
            </a:r>
            <a:r>
              <a:rPr lang="en-US" b="1" dirty="0" smtClean="0">
                <a:solidFill>
                  <a:srgbClr val="C0504D"/>
                </a:solidFill>
              </a:rPr>
              <a:t> wrote </a:t>
            </a:r>
            <a:r>
              <a:rPr lang="en-US" b="1" dirty="0"/>
              <a:t>“Just Causes for War Against the Indians” that justified Spanish colonization of the Americas </a:t>
            </a:r>
            <a:endParaRPr lang="en-US" dirty="0" smtClean="0">
              <a:effectLst/>
            </a:endParaRPr>
          </a:p>
          <a:p>
            <a:r>
              <a:rPr lang="en-US" dirty="0"/>
              <a:t>•</a:t>
            </a:r>
            <a:r>
              <a:rPr lang="en-US" dirty="0">
                <a:solidFill>
                  <a:srgbClr val="C0504D"/>
                </a:solidFill>
              </a:rPr>
              <a:t> </a:t>
            </a:r>
            <a:r>
              <a:rPr lang="en-US" b="1" dirty="0" err="1" smtClean="0">
                <a:solidFill>
                  <a:srgbClr val="C0504D"/>
                </a:solidFill>
              </a:rPr>
              <a:t>Bartolome</a:t>
            </a:r>
            <a:r>
              <a:rPr lang="en-US" b="1" dirty="0" smtClean="0">
                <a:solidFill>
                  <a:srgbClr val="C0504D"/>
                </a:solidFill>
              </a:rPr>
              <a:t>́ de </a:t>
            </a:r>
            <a:r>
              <a:rPr lang="en-US" b="1" dirty="0" err="1" smtClean="0">
                <a:solidFill>
                  <a:srgbClr val="C0504D"/>
                </a:solidFill>
              </a:rPr>
              <a:t>las</a:t>
            </a:r>
            <a:r>
              <a:rPr lang="en-US" b="1" dirty="0" smtClean="0">
                <a:solidFill>
                  <a:srgbClr val="C0504D"/>
                </a:solidFill>
              </a:rPr>
              <a:t> Casas </a:t>
            </a:r>
            <a:r>
              <a:rPr lang="en-US" b="1" dirty="0"/>
              <a:t>published in 1552 “A Short </a:t>
            </a:r>
            <a:endParaRPr lang="en-US" dirty="0" smtClean="0">
              <a:effectLst/>
            </a:endParaRPr>
          </a:p>
          <a:p>
            <a:r>
              <a:rPr lang="en-US" b="1" dirty="0"/>
              <a:t>Account of the Destruction of the Indies” that criticized Spanish treatment of the indigenous people </a:t>
            </a:r>
            <a:endParaRPr lang="en-US" dirty="0" smtClean="0">
              <a:effectLst/>
            </a:endParaRPr>
          </a:p>
          <a:p>
            <a:endParaRPr lang="en-US" dirty="0"/>
          </a:p>
        </p:txBody>
      </p:sp>
    </p:spTree>
    <p:extLst>
      <p:ext uri="{BB962C8B-B14F-4D97-AF65-F5344CB8AC3E}">
        <p14:creationId xmlns:p14="http://schemas.microsoft.com/office/powerpoint/2010/main" val="1516788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European Colonization</a:t>
            </a:r>
            <a:endParaRPr lang="en-US" dirty="0"/>
          </a:p>
        </p:txBody>
      </p:sp>
      <p:sp>
        <p:nvSpPr>
          <p:cNvPr id="3" name="Content Placeholder 2"/>
          <p:cNvSpPr>
            <a:spLocks noGrp="1"/>
          </p:cNvSpPr>
          <p:nvPr>
            <p:ph idx="1"/>
          </p:nvPr>
        </p:nvSpPr>
        <p:spPr/>
        <p:txBody>
          <a:bodyPr>
            <a:normAutofit fontScale="77500" lnSpcReduction="20000"/>
          </a:bodyPr>
          <a:lstStyle/>
          <a:p>
            <a:r>
              <a:rPr lang="en-US" b="1" dirty="0">
                <a:solidFill>
                  <a:srgbClr val="C0504D"/>
                </a:solidFill>
              </a:rPr>
              <a:t>Protestant England </a:t>
            </a:r>
            <a:r>
              <a:rPr lang="en-US" b="1" dirty="0"/>
              <a:t>will soon challenge Spanish colonization of North America </a:t>
            </a:r>
            <a:endParaRPr lang="en-US" dirty="0" smtClean="0">
              <a:effectLst/>
            </a:endParaRPr>
          </a:p>
          <a:p>
            <a:r>
              <a:rPr lang="en-US" dirty="0"/>
              <a:t>•  </a:t>
            </a:r>
            <a:r>
              <a:rPr lang="en-US" b="1" dirty="0"/>
              <a:t>Unlike the</a:t>
            </a:r>
            <a:r>
              <a:rPr lang="en-US" b="1" dirty="0">
                <a:solidFill>
                  <a:srgbClr val="C0504D"/>
                </a:solidFill>
              </a:rPr>
              <a:t> English </a:t>
            </a:r>
            <a:r>
              <a:rPr lang="en-US" b="1" dirty="0"/>
              <a:t>colonist, the Spanish, French, and Dutch are going to attempt to exploit new world resources AND form more complex relationships with indigenous people </a:t>
            </a:r>
            <a:endParaRPr lang="en-US" dirty="0" smtClean="0">
              <a:effectLst/>
            </a:endParaRPr>
          </a:p>
          <a:p>
            <a:pPr lvl="1"/>
            <a:r>
              <a:rPr lang="en-US" dirty="0"/>
              <a:t>–  </a:t>
            </a:r>
            <a:r>
              <a:rPr lang="en-US" b="1" dirty="0"/>
              <a:t>Spain and Portugal formed colonies that used </a:t>
            </a:r>
            <a:r>
              <a:rPr lang="en-US" b="1" dirty="0">
                <a:solidFill>
                  <a:srgbClr val="C0504D"/>
                </a:solidFill>
              </a:rPr>
              <a:t>Native American </a:t>
            </a:r>
            <a:r>
              <a:rPr lang="en-US" b="1" dirty="0"/>
              <a:t>and </a:t>
            </a:r>
            <a:r>
              <a:rPr lang="en-US" b="1" dirty="0">
                <a:solidFill>
                  <a:srgbClr val="C0504D"/>
                </a:solidFill>
              </a:rPr>
              <a:t>African slave labor </a:t>
            </a:r>
            <a:r>
              <a:rPr lang="en-US" b="1" dirty="0"/>
              <a:t>in agriculture and mining </a:t>
            </a:r>
            <a:endParaRPr lang="en-US" dirty="0" smtClean="0">
              <a:effectLst/>
            </a:endParaRPr>
          </a:p>
          <a:p>
            <a:pPr lvl="1"/>
            <a:r>
              <a:rPr lang="en-US" dirty="0"/>
              <a:t>–  </a:t>
            </a:r>
            <a:r>
              <a:rPr lang="en-US" b="1" dirty="0"/>
              <a:t>France, Holland, Spain will trade, intermarry with natives </a:t>
            </a:r>
            <a:endParaRPr lang="en-US" dirty="0" smtClean="0">
              <a:effectLst/>
            </a:endParaRPr>
          </a:p>
          <a:p>
            <a:pPr lvl="1"/>
            <a:r>
              <a:rPr lang="en-US" b="1" dirty="0"/>
              <a:t>Reasons for colonization </a:t>
            </a:r>
            <a:endParaRPr lang="en-US" dirty="0" smtClean="0">
              <a:effectLst/>
            </a:endParaRPr>
          </a:p>
          <a:p>
            <a:r>
              <a:rPr lang="en-US" dirty="0"/>
              <a:t>• </a:t>
            </a:r>
            <a:r>
              <a:rPr lang="en-US" b="1" dirty="0">
                <a:solidFill>
                  <a:srgbClr val="C0504D"/>
                </a:solidFill>
              </a:rPr>
              <a:t>Mercantilism</a:t>
            </a:r>
            <a:r>
              <a:rPr lang="en-US" b="1" dirty="0"/>
              <a:t>: colonies exist to enrich the Mother country </a:t>
            </a:r>
            <a:endParaRPr lang="en-US" dirty="0" smtClean="0">
              <a:effectLst/>
            </a:endParaRPr>
          </a:p>
          <a:p>
            <a:r>
              <a:rPr lang="en-US" dirty="0"/>
              <a:t>– </a:t>
            </a:r>
            <a:r>
              <a:rPr lang="en-US" b="1" dirty="0"/>
              <a:t>Access to raw materials </a:t>
            </a:r>
            <a:r>
              <a:rPr lang="en-US" dirty="0"/>
              <a:t>– </a:t>
            </a:r>
            <a:r>
              <a:rPr lang="en-US" b="1" dirty="0"/>
              <a:t>Provide gold and silver </a:t>
            </a:r>
            <a:endParaRPr lang="en-US" dirty="0" smtClean="0">
              <a:effectLst/>
            </a:endParaRPr>
          </a:p>
          <a:p>
            <a:endParaRPr lang="en-US" dirty="0"/>
          </a:p>
        </p:txBody>
      </p:sp>
    </p:spTree>
    <p:extLst>
      <p:ext uri="{BB962C8B-B14F-4D97-AF65-F5344CB8AC3E}">
        <p14:creationId xmlns:p14="http://schemas.microsoft.com/office/powerpoint/2010/main" val="1080322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opulations .png"/>
          <p:cNvPicPr>
            <a:picLocks noGrp="1" noChangeAspect="1"/>
          </p:cNvPicPr>
          <p:nvPr>
            <p:ph idx="1"/>
          </p:nvPr>
        </p:nvPicPr>
        <p:blipFill>
          <a:blip r:embed="rId2">
            <a:extLst>
              <a:ext uri="{28A0092B-C50C-407E-A947-70E740481C1C}">
                <a14:useLocalDpi xmlns:a14="http://schemas.microsoft.com/office/drawing/2010/main" val="0"/>
              </a:ext>
            </a:extLst>
          </a:blip>
          <a:srcRect l="-61478" r="-61478"/>
          <a:stretch>
            <a:fillRect/>
          </a:stretch>
        </p:blipFill>
        <p:spPr>
          <a:xfrm>
            <a:off x="-1337870" y="0"/>
            <a:ext cx="14603189" cy="6583362"/>
          </a:xfrm>
        </p:spPr>
      </p:pic>
    </p:spTree>
    <p:extLst>
      <p:ext uri="{BB962C8B-B14F-4D97-AF65-F5344CB8AC3E}">
        <p14:creationId xmlns:p14="http://schemas.microsoft.com/office/powerpoint/2010/main" val="3866507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Period 1 begins with 1491. If the American Indian population in what is now the United States was nearly 10 million before 1492, why is the United States population in modern times only 2 to 3% American Indian? </a:t>
            </a:r>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220744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Period 1 ends with the establishment of Jamestown, the first permanent British settlement in North America. Explain why 1607 is a major turning point in United States history. </a:t>
            </a:r>
          </a:p>
          <a:p>
            <a:endParaRPr lang="en-US" dirty="0"/>
          </a:p>
        </p:txBody>
      </p:sp>
    </p:spTree>
    <p:extLst>
      <p:ext uri="{BB962C8B-B14F-4D97-AF65-F5344CB8AC3E}">
        <p14:creationId xmlns:p14="http://schemas.microsoft.com/office/powerpoint/2010/main" val="4290889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Columbus HIPP.png"/>
          <p:cNvPicPr>
            <a:picLocks noGrp="1" noChangeAspect="1"/>
          </p:cNvPicPr>
          <p:nvPr>
            <p:ph idx="1"/>
          </p:nvPr>
        </p:nvPicPr>
        <p:blipFill>
          <a:blip r:embed="rId2">
            <a:extLst>
              <a:ext uri="{28A0092B-C50C-407E-A947-70E740481C1C}">
                <a14:useLocalDpi xmlns:a14="http://schemas.microsoft.com/office/drawing/2010/main" val="0"/>
              </a:ext>
            </a:extLst>
          </a:blip>
          <a:srcRect t="-7806" b="-7806"/>
          <a:stretch>
            <a:fillRect/>
          </a:stretch>
        </p:blipFill>
        <p:spPr>
          <a:xfrm>
            <a:off x="119405" y="-86844"/>
            <a:ext cx="9024595" cy="6643602"/>
          </a:xfrm>
        </p:spPr>
      </p:pic>
    </p:spTree>
    <p:extLst>
      <p:ext uri="{BB962C8B-B14F-4D97-AF65-F5344CB8AC3E}">
        <p14:creationId xmlns:p14="http://schemas.microsoft.com/office/powerpoint/2010/main" val="2618017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Native Americans </a:t>
            </a:r>
            <a:r>
              <a:rPr lang="en-US" dirty="0" smtClean="0">
                <a:effectLst/>
              </a:rPr>
              <a:t/>
            </a:r>
            <a:br>
              <a:rPr lang="en-US" dirty="0" smtClean="0">
                <a:effectLst/>
              </a:rPr>
            </a:br>
            <a:r>
              <a:rPr lang="en-US" b="1" dirty="0"/>
              <a:t>Pre-Contact (Prior to 1492) </a:t>
            </a:r>
            <a:r>
              <a:rPr lang="en-US" dirty="0" smtClean="0">
                <a:effectLst/>
              </a:rPr>
              <a:t/>
            </a:r>
            <a:br>
              <a:rPr lang="en-US" dirty="0" smtClean="0">
                <a:effectLst/>
              </a:rPr>
            </a:br>
            <a:endParaRPr lang="en-US" dirty="0"/>
          </a:p>
        </p:txBody>
      </p:sp>
      <p:sp>
        <p:nvSpPr>
          <p:cNvPr id="3" name="Content Placeholder 2"/>
          <p:cNvSpPr>
            <a:spLocks noGrp="1"/>
          </p:cNvSpPr>
          <p:nvPr>
            <p:ph idx="1"/>
          </p:nvPr>
        </p:nvSpPr>
        <p:spPr/>
        <p:txBody>
          <a:bodyPr>
            <a:normAutofit fontScale="55000" lnSpcReduction="20000"/>
          </a:bodyPr>
          <a:lstStyle/>
          <a:p>
            <a:r>
              <a:rPr lang="en-US" sz="6000" b="1" dirty="0"/>
              <a:t>Over 10,000 years before Columbus, people came to the Americas via the </a:t>
            </a:r>
            <a:r>
              <a:rPr lang="en-US" sz="6000" b="1" dirty="0">
                <a:solidFill>
                  <a:schemeClr val="accent2"/>
                </a:solidFill>
              </a:rPr>
              <a:t>Bering Strait </a:t>
            </a:r>
            <a:endParaRPr lang="en-US" sz="6000" dirty="0" smtClean="0">
              <a:solidFill>
                <a:schemeClr val="accent2"/>
              </a:solidFill>
              <a:effectLst/>
            </a:endParaRPr>
          </a:p>
          <a:p>
            <a:r>
              <a:rPr lang="en-US" sz="6000" dirty="0"/>
              <a:t>•  </a:t>
            </a:r>
            <a:r>
              <a:rPr lang="en-US" sz="6000" b="1" dirty="0"/>
              <a:t>Native Americans developed a wide variety of social, political, and economic structures based upon </a:t>
            </a:r>
            <a:r>
              <a:rPr lang="en-US" sz="6000" b="1" dirty="0">
                <a:solidFill>
                  <a:srgbClr val="C0504D"/>
                </a:solidFill>
              </a:rPr>
              <a:t>interactions with each other and the environment. </a:t>
            </a:r>
            <a:endParaRPr lang="en-US" sz="6000" dirty="0" smtClean="0">
              <a:solidFill>
                <a:srgbClr val="C0504D"/>
              </a:solidFill>
              <a:effectLst/>
            </a:endParaRPr>
          </a:p>
          <a:p>
            <a:r>
              <a:rPr lang="en-US" sz="6000" dirty="0"/>
              <a:t>•  </a:t>
            </a:r>
            <a:r>
              <a:rPr lang="en-US" sz="6000" b="1" dirty="0"/>
              <a:t>Native American religion was very often connected to their</a:t>
            </a:r>
            <a:r>
              <a:rPr lang="en-US" sz="6000" b="1" dirty="0">
                <a:solidFill>
                  <a:srgbClr val="C0504D"/>
                </a:solidFill>
              </a:rPr>
              <a:t> relationship with nature </a:t>
            </a:r>
            <a:endParaRPr lang="en-US" sz="6000" dirty="0" smtClean="0">
              <a:solidFill>
                <a:srgbClr val="C0504D"/>
              </a:solidFill>
              <a:effectLst/>
            </a:endParaRPr>
          </a:p>
          <a:p>
            <a:r>
              <a:rPr lang="en-US" sz="6000" dirty="0">
                <a:solidFill>
                  <a:srgbClr val="C0504D"/>
                </a:solidFill>
              </a:rPr>
              <a:t>– </a:t>
            </a:r>
            <a:r>
              <a:rPr lang="en-US" sz="6000" b="1" dirty="0">
                <a:solidFill>
                  <a:srgbClr val="C0504D"/>
                </a:solidFill>
              </a:rPr>
              <a:t>Animism</a:t>
            </a:r>
            <a:r>
              <a:rPr lang="en-US" sz="6000" b="1" dirty="0"/>
              <a:t>: belief that non- human things (plants, animals) possess a spiritual essence </a:t>
            </a:r>
            <a:endParaRPr lang="en-US" sz="6000" dirty="0" smtClean="0">
              <a:effectLst/>
            </a:endParaRPr>
          </a:p>
          <a:p>
            <a:endParaRPr lang="en-US" dirty="0" smtClean="0">
              <a:effectLst/>
            </a:endParaRPr>
          </a:p>
          <a:p>
            <a:endParaRPr lang="en-US" dirty="0"/>
          </a:p>
        </p:txBody>
      </p:sp>
    </p:spTree>
    <p:extLst>
      <p:ext uri="{BB962C8B-B14F-4D97-AF65-F5344CB8AC3E}">
        <p14:creationId xmlns:p14="http://schemas.microsoft.com/office/powerpoint/2010/main" val="788232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descr="http://classroom.mapshop.com/HISTORY/World-History/MayaIncaAztec900~1525n18.gif"/>
          <p:cNvPicPr>
            <a:picLocks noChangeAspect="1" noChangeArrowheads="1"/>
          </p:cNvPicPr>
          <p:nvPr/>
        </p:nvPicPr>
        <p:blipFill>
          <a:blip r:embed="rId2" cstate="print"/>
          <a:srcRect/>
          <a:stretch>
            <a:fillRect/>
          </a:stretch>
        </p:blipFill>
        <p:spPr bwMode="auto">
          <a:xfrm>
            <a:off x="200025" y="0"/>
            <a:ext cx="8763000" cy="6966587"/>
          </a:xfrm>
          <a:prstGeom prst="rect">
            <a:avLst/>
          </a:prstGeom>
          <a:noFill/>
        </p:spPr>
      </p:pic>
    </p:spTree>
    <p:extLst>
      <p:ext uri="{BB962C8B-B14F-4D97-AF65-F5344CB8AC3E}">
        <p14:creationId xmlns:p14="http://schemas.microsoft.com/office/powerpoint/2010/main" val="7517902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6" descr="20261"/>
          <p:cNvPicPr>
            <a:picLocks noChangeAspect="1" noChangeArrowheads="1"/>
          </p:cNvPicPr>
          <p:nvPr/>
        </p:nvPicPr>
        <p:blipFill>
          <a:blip r:embed="rId2" cstate="print"/>
          <a:srcRect/>
          <a:stretch>
            <a:fillRect/>
          </a:stretch>
        </p:blipFill>
        <p:spPr bwMode="auto">
          <a:xfrm>
            <a:off x="609600" y="609599"/>
            <a:ext cx="7696200" cy="6473627"/>
          </a:xfrm>
          <a:prstGeom prst="rect">
            <a:avLst/>
          </a:prstGeom>
          <a:noFill/>
          <a:ln w="9525">
            <a:noFill/>
            <a:miter lim="800000"/>
            <a:headEnd/>
            <a:tailEnd/>
          </a:ln>
        </p:spPr>
      </p:pic>
      <p:sp>
        <p:nvSpPr>
          <p:cNvPr id="5" name="Rectangle 4"/>
          <p:cNvSpPr/>
          <p:nvPr/>
        </p:nvSpPr>
        <p:spPr>
          <a:xfrm>
            <a:off x="609600" y="622537"/>
            <a:ext cx="4572000" cy="2308324"/>
          </a:xfrm>
          <a:prstGeom prst="rect">
            <a:avLst/>
          </a:prstGeom>
        </p:spPr>
        <p:txBody>
          <a:bodyPr>
            <a:spAutoFit/>
          </a:bodyPr>
          <a:lstStyle/>
          <a:p>
            <a:r>
              <a:rPr lang="en-US" sz="2400" b="1" dirty="0" smtClean="0"/>
              <a:t>Class Discussion:</a:t>
            </a:r>
          </a:p>
          <a:p>
            <a:r>
              <a:rPr lang="en-US" sz="2400" b="1" dirty="0" smtClean="0"/>
              <a:t>What caused these different regions ?</a:t>
            </a:r>
          </a:p>
          <a:p>
            <a:r>
              <a:rPr lang="en-US" sz="2400" b="1" dirty="0" smtClean="0"/>
              <a:t>Are there any intervening obstacles that caused these different regions.</a:t>
            </a:r>
            <a:endParaRPr lang="en-US" sz="2400" b="1" dirty="0" smtClean="0"/>
          </a:p>
        </p:txBody>
      </p:sp>
    </p:spTree>
    <p:extLst>
      <p:ext uri="{BB962C8B-B14F-4D97-AF65-F5344CB8AC3E}">
        <p14:creationId xmlns:p14="http://schemas.microsoft.com/office/powerpoint/2010/main" val="18325823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646888"/>
            <a:ext cx="7010400" cy="2246769"/>
          </a:xfrm>
          <a:prstGeom prst="rect">
            <a:avLst/>
          </a:prstGeom>
          <a:noFill/>
        </p:spPr>
        <p:txBody>
          <a:bodyPr wrap="square" rtlCol="0">
            <a:spAutoFit/>
          </a:bodyPr>
          <a:lstStyle/>
          <a:p>
            <a:r>
              <a:rPr lang="en-US" sz="2800" dirty="0" smtClean="0"/>
              <a:t>How did landscape, climate and resources influence the development of Native Americans society</a:t>
            </a:r>
            <a:r>
              <a:rPr lang="en-US" sz="2800" dirty="0" smtClean="0"/>
              <a:t>.</a:t>
            </a:r>
          </a:p>
          <a:p>
            <a:endParaRPr lang="en-US" sz="2800" dirty="0"/>
          </a:p>
          <a:p>
            <a:r>
              <a:rPr lang="en-US" sz="2800" dirty="0" smtClean="0"/>
              <a:t>W-T-P-S</a:t>
            </a:r>
            <a:endParaRPr lang="en-US" sz="2800" dirty="0"/>
          </a:p>
        </p:txBody>
      </p:sp>
    </p:spTree>
    <p:extLst>
      <p:ext uri="{BB962C8B-B14F-4D97-AF65-F5344CB8AC3E}">
        <p14:creationId xmlns:p14="http://schemas.microsoft.com/office/powerpoint/2010/main" val="3850519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1423988" y="-2332038"/>
            <a:ext cx="9144001" cy="0"/>
          </a:xfrm>
          <a:prstGeom prst="rect">
            <a:avLst/>
          </a:prstGeom>
          <a:noFill/>
          <a:ln w="9525">
            <a:noFill/>
            <a:miter lim="800000"/>
            <a:headEnd/>
            <a:tailEnd/>
          </a:ln>
        </p:spPr>
        <p:txBody>
          <a:bodyPr>
            <a:spAutoFit/>
          </a:bodyPr>
          <a:lstStyle/>
          <a:p>
            <a:endParaRPr lang="en-US"/>
          </a:p>
        </p:txBody>
      </p:sp>
      <p:sp>
        <p:nvSpPr>
          <p:cNvPr id="4099" name="Text Box 3"/>
          <p:cNvSpPr txBox="1">
            <a:spLocks noChangeArrowheads="1"/>
          </p:cNvSpPr>
          <p:nvPr/>
        </p:nvSpPr>
        <p:spPr bwMode="auto">
          <a:xfrm>
            <a:off x="7010400" y="228600"/>
            <a:ext cx="2133600" cy="5743111"/>
          </a:xfrm>
          <a:prstGeom prst="rect">
            <a:avLst/>
          </a:prstGeom>
          <a:noFill/>
          <a:ln w="9525">
            <a:noFill/>
            <a:miter lim="800000"/>
            <a:headEnd/>
            <a:tailEnd/>
          </a:ln>
        </p:spPr>
        <p:txBody>
          <a:bodyPr>
            <a:spAutoFit/>
          </a:bodyPr>
          <a:lstStyle/>
          <a:p>
            <a:pPr algn="ctr">
              <a:lnSpc>
                <a:spcPct val="80000"/>
              </a:lnSpc>
              <a:spcBef>
                <a:spcPct val="50000"/>
              </a:spcBef>
              <a:buFontTx/>
              <a:buChar char="•"/>
            </a:pPr>
            <a:r>
              <a:rPr lang="en-US" sz="2400" dirty="0">
                <a:latin typeface="Times New Roman" pitchFamily="18" charset="0"/>
              </a:rPr>
              <a:t>Pre-Columbian time period.</a:t>
            </a:r>
          </a:p>
          <a:p>
            <a:pPr algn="ctr">
              <a:lnSpc>
                <a:spcPct val="80000"/>
              </a:lnSpc>
              <a:spcBef>
                <a:spcPct val="50000"/>
              </a:spcBef>
              <a:buFontTx/>
              <a:buChar char="•"/>
            </a:pPr>
            <a:r>
              <a:rPr lang="en-US" sz="2400" dirty="0">
                <a:latin typeface="Times New Roman" pitchFamily="18" charset="0"/>
              </a:rPr>
              <a:t>First Americans came from Asia</a:t>
            </a:r>
          </a:p>
          <a:p>
            <a:pPr algn="ctr">
              <a:lnSpc>
                <a:spcPct val="80000"/>
              </a:lnSpc>
              <a:spcBef>
                <a:spcPct val="50000"/>
              </a:spcBef>
              <a:buFontTx/>
              <a:buChar char="•"/>
            </a:pPr>
            <a:r>
              <a:rPr lang="en-US" sz="2400" dirty="0">
                <a:latin typeface="Times New Roman" pitchFamily="18" charset="0"/>
              </a:rPr>
              <a:t>Crossed the </a:t>
            </a:r>
            <a:r>
              <a:rPr lang="en-US" sz="2400" i="1" u="sng" dirty="0">
                <a:solidFill>
                  <a:srgbClr val="0000CC"/>
                </a:solidFill>
                <a:latin typeface="Times New Roman" pitchFamily="18" charset="0"/>
                <a:hlinkClick r:id="rId2"/>
              </a:rPr>
              <a:t>Bering Strait</a:t>
            </a:r>
            <a:r>
              <a:rPr lang="en-US" sz="2400" dirty="0">
                <a:latin typeface="Times New Roman" pitchFamily="18" charset="0"/>
                <a:hlinkClick r:id="rId2"/>
              </a:rPr>
              <a:t> </a:t>
            </a:r>
            <a:r>
              <a:rPr lang="en-US" sz="2400" dirty="0">
                <a:latin typeface="Times New Roman" pitchFamily="18" charset="0"/>
              </a:rPr>
              <a:t>during the Ice Age</a:t>
            </a:r>
          </a:p>
          <a:p>
            <a:pPr algn="ctr">
              <a:lnSpc>
                <a:spcPct val="80000"/>
              </a:lnSpc>
              <a:spcBef>
                <a:spcPct val="50000"/>
              </a:spcBef>
              <a:buFontTx/>
              <a:buChar char="•"/>
            </a:pPr>
            <a:r>
              <a:rPr lang="en-US" sz="2400" dirty="0">
                <a:latin typeface="Times New Roman" pitchFamily="18" charset="0"/>
              </a:rPr>
              <a:t>Following a food source</a:t>
            </a:r>
          </a:p>
          <a:p>
            <a:pPr algn="ctr">
              <a:lnSpc>
                <a:spcPct val="80000"/>
              </a:lnSpc>
              <a:spcBef>
                <a:spcPct val="50000"/>
              </a:spcBef>
              <a:buFontTx/>
              <a:buChar char="•"/>
            </a:pPr>
            <a:r>
              <a:rPr lang="en-US" sz="2400" dirty="0">
                <a:latin typeface="Times New Roman" pitchFamily="18" charset="0"/>
              </a:rPr>
              <a:t>Gradual migration</a:t>
            </a:r>
          </a:p>
          <a:p>
            <a:pPr algn="ctr">
              <a:lnSpc>
                <a:spcPct val="80000"/>
              </a:lnSpc>
              <a:spcBef>
                <a:spcPct val="50000"/>
              </a:spcBef>
              <a:buFontTx/>
              <a:buChar char="•"/>
            </a:pPr>
            <a:endParaRPr lang="en-US" sz="2400" dirty="0">
              <a:latin typeface="Times New Roman" pitchFamily="18" charset="0"/>
            </a:endParaRPr>
          </a:p>
        </p:txBody>
      </p:sp>
      <p:pic>
        <p:nvPicPr>
          <p:cNvPr id="4100" name="Picture 4" descr="20260"/>
          <p:cNvPicPr>
            <a:picLocks noChangeAspect="1" noChangeArrowheads="1"/>
          </p:cNvPicPr>
          <p:nvPr/>
        </p:nvPicPr>
        <p:blipFill>
          <a:blip r:embed="rId3" cstate="print"/>
          <a:srcRect l="961" t="3465" r="961" b="1828"/>
          <a:stretch>
            <a:fillRect/>
          </a:stretch>
        </p:blipFill>
        <p:spPr bwMode="auto">
          <a:xfrm>
            <a:off x="76200" y="76200"/>
            <a:ext cx="6934200" cy="6781800"/>
          </a:xfrm>
          <a:prstGeom prst="rect">
            <a:avLst/>
          </a:prstGeom>
          <a:noFill/>
          <a:ln w="76200" cmpd="tri">
            <a:solidFill>
              <a:srgbClr val="000000"/>
            </a:solidFill>
            <a:miter lim="800000"/>
            <a:headEnd/>
            <a:tailEnd/>
          </a:ln>
        </p:spPr>
      </p:pic>
      <p:pic>
        <p:nvPicPr>
          <p:cNvPr id="29701" name="Picture 5"/>
          <p:cNvPicPr>
            <a:picLocks noChangeAspect="1" noChangeArrowheads="1"/>
          </p:cNvPicPr>
          <p:nvPr/>
        </p:nvPicPr>
        <p:blipFill>
          <a:blip r:embed="rId4" cstate="print"/>
          <a:srcRect/>
          <a:stretch>
            <a:fillRect/>
          </a:stretch>
        </p:blipFill>
        <p:spPr bwMode="auto">
          <a:xfrm>
            <a:off x="76200" y="3533775"/>
            <a:ext cx="6842125" cy="3248025"/>
          </a:xfrm>
          <a:prstGeom prst="rect">
            <a:avLst/>
          </a:prstGeom>
          <a:noFill/>
          <a:ln w="9525">
            <a:noFill/>
            <a:miter lim="800000"/>
            <a:headEnd/>
            <a:tailEnd/>
          </a:ln>
        </p:spPr>
      </p:pic>
      <p:sp>
        <p:nvSpPr>
          <p:cNvPr id="29702" name="AutoShape 6"/>
          <p:cNvSpPr>
            <a:spLocks noChangeArrowheads="1"/>
          </p:cNvSpPr>
          <p:nvPr/>
        </p:nvSpPr>
        <p:spPr bwMode="auto">
          <a:xfrm rot="-7508920">
            <a:off x="1821656" y="3040857"/>
            <a:ext cx="1731963" cy="311150"/>
          </a:xfrm>
          <a:prstGeom prst="notchedRightArrow">
            <a:avLst>
              <a:gd name="adj1" fmla="val 50000"/>
              <a:gd name="adj2" fmla="val 139158"/>
            </a:avLst>
          </a:prstGeom>
          <a:solidFill>
            <a:srgbClr val="CC0000"/>
          </a:solidFill>
          <a:ln w="381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05737942"/>
      </p:ext>
    </p:extLst>
  </p:cSld>
  <p:clrMapOvr>
    <a:masterClrMapping/>
  </p:clrMapOvr>
  <p:transition xmlns:p14="http://schemas.microsoft.com/office/powerpoint/2010/main" spd="med">
    <p:cover dir="d"/>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9701"/>
                                        </p:tgtEl>
                                        <p:attrNameLst>
                                          <p:attrName>style.visibility</p:attrName>
                                        </p:attrNameLst>
                                      </p:cBhvr>
                                      <p:to>
                                        <p:strVal val="visible"/>
                                      </p:to>
                                    </p:set>
                                    <p:animEffect transition="in" filter="box(in)">
                                      <p:cBhvr>
                                        <p:cTn id="7" dur="500"/>
                                        <p:tgtEl>
                                          <p:spTgt spid="29701"/>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29702"/>
                                        </p:tgtEl>
                                        <p:attrNameLst>
                                          <p:attrName>style.visibility</p:attrName>
                                        </p:attrNameLst>
                                      </p:cBhvr>
                                      <p:to>
                                        <p:strVal val="visible"/>
                                      </p:to>
                                    </p:set>
                                    <p:animEffect transition="in" filter="fade">
                                      <p:cBhvr>
                                        <p:cTn id="12" dur="770" decel="100000"/>
                                        <p:tgtEl>
                                          <p:spTgt spid="29702"/>
                                        </p:tgtEl>
                                      </p:cBhvr>
                                    </p:animEffect>
                                    <p:animScale>
                                      <p:cBhvr>
                                        <p:cTn id="13" dur="770" decel="100000"/>
                                        <p:tgtEl>
                                          <p:spTgt spid="29702"/>
                                        </p:tgtEl>
                                      </p:cBhvr>
                                      <p:from x="10000" y="10000"/>
                                      <p:to x="200000" y="450000"/>
                                    </p:animScale>
                                    <p:animScale>
                                      <p:cBhvr>
                                        <p:cTn id="14" dur="1230" accel="100000" fill="hold">
                                          <p:stCondLst>
                                            <p:cond delay="770"/>
                                          </p:stCondLst>
                                        </p:cTn>
                                        <p:tgtEl>
                                          <p:spTgt spid="29702"/>
                                        </p:tgtEl>
                                      </p:cBhvr>
                                      <p:from x="200000" y="450000"/>
                                      <p:to x="100000" y="100000"/>
                                    </p:animScale>
                                    <p:set>
                                      <p:cBhvr>
                                        <p:cTn id="15" dur="770" fill="hold"/>
                                        <p:tgtEl>
                                          <p:spTgt spid="29702"/>
                                        </p:tgtEl>
                                        <p:attrNameLst>
                                          <p:attrName>ppt_x</p:attrName>
                                        </p:attrNameLst>
                                      </p:cBhvr>
                                      <p:to>
                                        <p:strVal val="(0.5)"/>
                                      </p:to>
                                    </p:set>
                                    <p:anim from="(0.5)" to="(#ppt_x)" calcmode="lin" valueType="num">
                                      <p:cBhvr>
                                        <p:cTn id="16" dur="1230" accel="100000" fill="hold">
                                          <p:stCondLst>
                                            <p:cond delay="770"/>
                                          </p:stCondLst>
                                        </p:cTn>
                                        <p:tgtEl>
                                          <p:spTgt spid="29702"/>
                                        </p:tgtEl>
                                        <p:attrNameLst>
                                          <p:attrName>ppt_x</p:attrName>
                                        </p:attrNameLst>
                                      </p:cBhvr>
                                    </p:anim>
                                    <p:set>
                                      <p:cBhvr>
                                        <p:cTn id="17" dur="770" fill="hold"/>
                                        <p:tgtEl>
                                          <p:spTgt spid="29702"/>
                                        </p:tgtEl>
                                        <p:attrNameLst>
                                          <p:attrName>ppt_y</p:attrName>
                                        </p:attrNameLst>
                                      </p:cBhvr>
                                      <p:to>
                                        <p:strVal val="(#ppt_y+0.4)"/>
                                      </p:to>
                                    </p:set>
                                    <p:anim from="(#ppt_y+0.4)" to="(#ppt_y)" calcmode="lin" valueType="num">
                                      <p:cBhvr>
                                        <p:cTn id="18" dur="1230" accel="100000" fill="hold">
                                          <p:stCondLst>
                                            <p:cond delay="770"/>
                                          </p:stCondLst>
                                        </p:cTn>
                                        <p:tgtEl>
                                          <p:spTgt spid="2970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Native American </a:t>
            </a:r>
            <a:r>
              <a:rPr lang="en-US" dirty="0" smtClean="0">
                <a:effectLst/>
              </a:rPr>
              <a:t>Culture </a:t>
            </a:r>
            <a:endParaRPr lang="en-US" dirty="0"/>
          </a:p>
        </p:txBody>
      </p:sp>
      <p:sp>
        <p:nvSpPr>
          <p:cNvPr id="4" name="Content Placeholder 3"/>
          <p:cNvSpPr>
            <a:spLocks noGrp="1"/>
          </p:cNvSpPr>
          <p:nvPr>
            <p:ph idx="1"/>
          </p:nvPr>
        </p:nvSpPr>
        <p:spPr>
          <a:xfrm>
            <a:off x="457200" y="1214701"/>
            <a:ext cx="8229600" cy="5466155"/>
          </a:xfrm>
        </p:spPr>
        <p:txBody>
          <a:bodyPr>
            <a:normAutofit fontScale="85000" lnSpcReduction="10000"/>
          </a:bodyPr>
          <a:lstStyle/>
          <a:p>
            <a:r>
              <a:rPr lang="en-US" b="1" dirty="0"/>
              <a:t>They developed different and complex societies that both </a:t>
            </a:r>
            <a:r>
              <a:rPr lang="en-US" b="1" dirty="0">
                <a:solidFill>
                  <a:srgbClr val="C0504D"/>
                </a:solidFill>
              </a:rPr>
              <a:t>transformed</a:t>
            </a:r>
            <a:r>
              <a:rPr lang="en-US" b="1" dirty="0"/>
              <a:t> and </a:t>
            </a:r>
            <a:r>
              <a:rPr lang="en-US" b="1" dirty="0">
                <a:solidFill>
                  <a:srgbClr val="C0504D"/>
                </a:solidFill>
              </a:rPr>
              <a:t>adapted to their diverse environments </a:t>
            </a:r>
            <a:endParaRPr lang="en-US" dirty="0" smtClean="0">
              <a:solidFill>
                <a:srgbClr val="C0504D"/>
              </a:solidFill>
              <a:effectLst/>
            </a:endParaRPr>
          </a:p>
          <a:p>
            <a:r>
              <a:rPr lang="en-US" dirty="0"/>
              <a:t>•  </a:t>
            </a:r>
            <a:r>
              <a:rPr lang="en-US" b="1" dirty="0"/>
              <a:t>Examples: </a:t>
            </a:r>
            <a:endParaRPr lang="en-US" dirty="0" smtClean="0">
              <a:effectLst/>
            </a:endParaRPr>
          </a:p>
          <a:p>
            <a:r>
              <a:rPr lang="en-US" dirty="0"/>
              <a:t>•  </a:t>
            </a:r>
            <a:r>
              <a:rPr lang="en-US" b="1" dirty="0"/>
              <a:t>Southwest (</a:t>
            </a:r>
            <a:r>
              <a:rPr lang="en-US" b="1" dirty="0">
                <a:solidFill>
                  <a:srgbClr val="C0504D"/>
                </a:solidFill>
              </a:rPr>
              <a:t>Pueblo</a:t>
            </a:r>
            <a:r>
              <a:rPr lang="en-US" b="1" dirty="0"/>
              <a:t>): lived in arid land and relied on </a:t>
            </a:r>
            <a:r>
              <a:rPr lang="en-US" b="1" dirty="0">
                <a:solidFill>
                  <a:srgbClr val="C0504D"/>
                </a:solidFill>
              </a:rPr>
              <a:t>irrigation</a:t>
            </a:r>
            <a:r>
              <a:rPr lang="en-US" b="1" dirty="0"/>
              <a:t> to grow </a:t>
            </a:r>
            <a:r>
              <a:rPr lang="en-US" b="1" dirty="0">
                <a:solidFill>
                  <a:srgbClr val="C0504D"/>
                </a:solidFill>
              </a:rPr>
              <a:t>maize</a:t>
            </a:r>
            <a:r>
              <a:rPr lang="en-US" b="1" dirty="0"/>
              <a:t> &amp; other agricultural products </a:t>
            </a:r>
            <a:endParaRPr lang="en-US" dirty="0" smtClean="0">
              <a:effectLst/>
            </a:endParaRPr>
          </a:p>
          <a:p>
            <a:r>
              <a:rPr lang="en-US" dirty="0"/>
              <a:t>•  </a:t>
            </a:r>
            <a:r>
              <a:rPr lang="en-US" b="1" dirty="0"/>
              <a:t>Great Basin &amp; Great Plains (</a:t>
            </a:r>
            <a:r>
              <a:rPr lang="en-US" b="1" dirty="0">
                <a:solidFill>
                  <a:srgbClr val="C0504D"/>
                </a:solidFill>
              </a:rPr>
              <a:t>Lakota</a:t>
            </a:r>
            <a:r>
              <a:rPr lang="en-US" b="1" dirty="0"/>
              <a:t> </a:t>
            </a:r>
            <a:r>
              <a:rPr lang="en-US" b="1" dirty="0">
                <a:solidFill>
                  <a:srgbClr val="C0504D"/>
                </a:solidFill>
              </a:rPr>
              <a:t>Sioux</a:t>
            </a:r>
            <a:r>
              <a:rPr lang="en-US" b="1" dirty="0"/>
              <a:t>): lack of natural resources led to growth of </a:t>
            </a:r>
            <a:r>
              <a:rPr lang="en-US" b="1" dirty="0">
                <a:solidFill>
                  <a:srgbClr val="C0504D"/>
                </a:solidFill>
              </a:rPr>
              <a:t>nomadic </a:t>
            </a:r>
            <a:r>
              <a:rPr lang="en-US" b="1" dirty="0"/>
              <a:t>lifestyle &amp; the importance of hunting</a:t>
            </a:r>
            <a:r>
              <a:rPr lang="en-US" b="1" dirty="0">
                <a:solidFill>
                  <a:srgbClr val="C0504D"/>
                </a:solidFill>
              </a:rPr>
              <a:t> buffalo </a:t>
            </a:r>
            <a:endParaRPr lang="en-US" dirty="0" smtClean="0">
              <a:solidFill>
                <a:srgbClr val="C0504D"/>
              </a:solidFill>
              <a:effectLst/>
            </a:endParaRPr>
          </a:p>
          <a:p>
            <a:r>
              <a:rPr lang="en-US" dirty="0"/>
              <a:t>•  </a:t>
            </a:r>
            <a:r>
              <a:rPr lang="en-US" b="1" dirty="0"/>
              <a:t>Atlantic coast &amp; Northeast (</a:t>
            </a:r>
            <a:r>
              <a:rPr lang="en-US" b="1" dirty="0">
                <a:solidFill>
                  <a:srgbClr val="C0504D"/>
                </a:solidFill>
              </a:rPr>
              <a:t>Iroquois</a:t>
            </a:r>
            <a:r>
              <a:rPr lang="en-US" b="1" dirty="0"/>
              <a:t>): mix of agricultural &amp; hunter-gatherer society. Established permanent villages </a:t>
            </a:r>
            <a:endParaRPr lang="en-US" dirty="0" smtClean="0">
              <a:effectLst/>
            </a:endParaRPr>
          </a:p>
          <a:p>
            <a:r>
              <a:rPr lang="en-US" dirty="0"/>
              <a:t>– </a:t>
            </a:r>
            <a:r>
              <a:rPr lang="en-US" b="1" dirty="0"/>
              <a:t>Iroquois Confederation </a:t>
            </a:r>
            <a:endParaRPr lang="en-US" dirty="0" smtClean="0">
              <a:effectLst/>
            </a:endParaRPr>
          </a:p>
          <a:p>
            <a:endParaRPr lang="en-US" dirty="0"/>
          </a:p>
        </p:txBody>
      </p:sp>
    </p:spTree>
    <p:extLst>
      <p:ext uri="{BB962C8B-B14F-4D97-AF65-F5344CB8AC3E}">
        <p14:creationId xmlns:p14="http://schemas.microsoft.com/office/powerpoint/2010/main" val="2561809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Colonization of the New World</a:t>
            </a:r>
            <a:endParaRPr lang="en-US" dirty="0"/>
          </a:p>
        </p:txBody>
      </p:sp>
      <p:sp>
        <p:nvSpPr>
          <p:cNvPr id="3" name="Content Placeholder 2"/>
          <p:cNvSpPr>
            <a:spLocks noGrp="1"/>
          </p:cNvSpPr>
          <p:nvPr>
            <p:ph idx="1"/>
          </p:nvPr>
        </p:nvSpPr>
        <p:spPr>
          <a:xfrm>
            <a:off x="457200" y="1143000"/>
            <a:ext cx="8229600" cy="5519452"/>
          </a:xfrm>
        </p:spPr>
        <p:txBody>
          <a:bodyPr>
            <a:normAutofit fontScale="70000" lnSpcReduction="20000"/>
          </a:bodyPr>
          <a:lstStyle/>
          <a:p>
            <a:r>
              <a:rPr lang="en-US" b="1" dirty="0"/>
              <a:t>3 G’s: Gold, Glory, God</a:t>
            </a:r>
            <a:br>
              <a:rPr lang="en-US" b="1" dirty="0"/>
            </a:br>
            <a:r>
              <a:rPr lang="en-US" b="1" dirty="0"/>
              <a:t>–</a:t>
            </a:r>
            <a:r>
              <a:rPr lang="en-US" dirty="0"/>
              <a:t> </a:t>
            </a:r>
            <a:r>
              <a:rPr lang="en-US" dirty="0" smtClean="0"/>
              <a:t>Economic: </a:t>
            </a:r>
            <a:r>
              <a:rPr lang="en-US" b="1" dirty="0" smtClean="0"/>
              <a:t>Gold</a:t>
            </a:r>
            <a:r>
              <a:rPr lang="en-US" b="1" dirty="0"/>
              <a:t>: New sources of </a:t>
            </a:r>
            <a:endParaRPr lang="en-US" dirty="0" smtClean="0">
              <a:effectLst/>
            </a:endParaRPr>
          </a:p>
          <a:p>
            <a:r>
              <a:rPr lang="en-US" b="1" dirty="0"/>
              <a:t>wealth (trade with Asia) </a:t>
            </a:r>
            <a:endParaRPr lang="en-US" dirty="0" smtClean="0">
              <a:effectLst/>
            </a:endParaRPr>
          </a:p>
          <a:p>
            <a:r>
              <a:rPr lang="en-US" b="1" dirty="0"/>
              <a:t>–</a:t>
            </a:r>
            <a:r>
              <a:rPr lang="en-US" dirty="0"/>
              <a:t> </a:t>
            </a:r>
            <a:r>
              <a:rPr lang="en-US" dirty="0" smtClean="0"/>
              <a:t>Political: </a:t>
            </a:r>
            <a:r>
              <a:rPr lang="en-US" b="1" dirty="0" smtClean="0"/>
              <a:t>Glory</a:t>
            </a:r>
            <a:r>
              <a:rPr lang="en-US" b="1" dirty="0"/>
              <a:t>: ^ power &amp; status </a:t>
            </a:r>
            <a:endParaRPr lang="en-US" dirty="0" smtClean="0">
              <a:effectLst/>
            </a:endParaRPr>
          </a:p>
          <a:p>
            <a:r>
              <a:rPr lang="en-US" b="1" dirty="0"/>
              <a:t>–</a:t>
            </a:r>
            <a:r>
              <a:rPr lang="en-US" dirty="0"/>
              <a:t> </a:t>
            </a:r>
            <a:r>
              <a:rPr lang="en-US" dirty="0" smtClean="0"/>
              <a:t>Religious: </a:t>
            </a:r>
            <a:r>
              <a:rPr lang="en-US" b="1" dirty="0" smtClean="0"/>
              <a:t>God</a:t>
            </a:r>
            <a:r>
              <a:rPr lang="en-US" b="1" dirty="0"/>
              <a:t>: convert the native population to Christianity </a:t>
            </a:r>
            <a:endParaRPr lang="en-US" dirty="0" smtClean="0">
              <a:effectLst/>
            </a:endParaRPr>
          </a:p>
          <a:p>
            <a:r>
              <a:rPr lang="en-US" b="1" dirty="0" smtClean="0"/>
              <a:t>The arrival of </a:t>
            </a:r>
            <a:r>
              <a:rPr lang="en-US" b="1" dirty="0" smtClean="0">
                <a:solidFill>
                  <a:srgbClr val="C0504D"/>
                </a:solidFill>
              </a:rPr>
              <a:t>Columbus in </a:t>
            </a:r>
            <a:r>
              <a:rPr lang="en-US" b="1" dirty="0">
                <a:solidFill>
                  <a:srgbClr val="C0504D"/>
                </a:solidFill>
              </a:rPr>
              <a:t>1492 </a:t>
            </a:r>
            <a:r>
              <a:rPr lang="en-US" b="1" dirty="0"/>
              <a:t>(&amp; other Europeans after) led to massive </a:t>
            </a:r>
            <a:r>
              <a:rPr lang="en-US" b="1" dirty="0">
                <a:solidFill>
                  <a:srgbClr val="C0504D"/>
                </a:solidFill>
              </a:rPr>
              <a:t>demographic and social changes </a:t>
            </a:r>
            <a:r>
              <a:rPr lang="en-US" b="1" dirty="0"/>
              <a:t>on both sides of the Atlantic </a:t>
            </a:r>
            <a:endParaRPr lang="en-US" dirty="0" smtClean="0">
              <a:effectLst/>
            </a:endParaRPr>
          </a:p>
          <a:p>
            <a:r>
              <a:rPr lang="en-US" b="1" dirty="0"/>
              <a:t>•</a:t>
            </a:r>
            <a:r>
              <a:rPr lang="en-US" dirty="0"/>
              <a:t> </a:t>
            </a:r>
            <a:r>
              <a:rPr lang="en-US" b="1" dirty="0" smtClean="0">
                <a:solidFill>
                  <a:srgbClr val="C0504D"/>
                </a:solidFill>
              </a:rPr>
              <a:t>Columbian </a:t>
            </a:r>
            <a:r>
              <a:rPr lang="en-US" b="1" dirty="0" err="1" smtClean="0">
                <a:solidFill>
                  <a:srgbClr val="C0504D"/>
                </a:solidFill>
              </a:rPr>
              <a:t>Exchange</a:t>
            </a:r>
            <a:r>
              <a:rPr lang="en-US" b="1" dirty="0" err="1" smtClean="0"/>
              <a:t>:Trans</a:t>
            </a:r>
            <a:r>
              <a:rPr lang="en-US" b="1" dirty="0" err="1"/>
              <a:t>-</a:t>
            </a:r>
            <a:r>
              <a:rPr lang="en-US" b="1" dirty="0" err="1" smtClean="0"/>
              <a:t>Atlantic</a:t>
            </a:r>
            <a:r>
              <a:rPr lang="en-US" b="1" dirty="0" smtClean="0"/>
              <a:t> exchange of people</a:t>
            </a:r>
            <a:r>
              <a:rPr lang="en-US" b="1" dirty="0"/>
              <a:t>, diseases, food, trade, ideas, etc. between the Western Hemisphere, Africa, and Europe </a:t>
            </a:r>
            <a:endParaRPr lang="en-US" dirty="0" smtClean="0">
              <a:effectLst/>
            </a:endParaRPr>
          </a:p>
          <a:p>
            <a:r>
              <a:rPr lang="en-US" b="1" dirty="0"/>
              <a:t>–</a:t>
            </a:r>
            <a:r>
              <a:rPr lang="en-US" dirty="0"/>
              <a:t> </a:t>
            </a:r>
            <a:r>
              <a:rPr lang="en-US" b="1" dirty="0">
                <a:solidFill>
                  <a:srgbClr val="C0504D"/>
                </a:solidFill>
              </a:rPr>
              <a:t>Horses </a:t>
            </a:r>
            <a:r>
              <a:rPr lang="en-US" b="1" dirty="0"/>
              <a:t>(from Europe) dramatically change Native life</a:t>
            </a:r>
            <a:br>
              <a:rPr lang="en-US" b="1" dirty="0"/>
            </a:br>
            <a:r>
              <a:rPr lang="en-US" b="1" dirty="0"/>
              <a:t>–</a:t>
            </a:r>
            <a:r>
              <a:rPr lang="en-US" dirty="0"/>
              <a:t> </a:t>
            </a:r>
            <a:r>
              <a:rPr lang="en-US" b="1" dirty="0">
                <a:solidFill>
                  <a:srgbClr val="C0504D"/>
                </a:solidFill>
              </a:rPr>
              <a:t>Disease </a:t>
            </a:r>
            <a:r>
              <a:rPr lang="en-US" b="1" dirty="0"/>
              <a:t>such as </a:t>
            </a:r>
            <a:r>
              <a:rPr lang="en-US" b="1" dirty="0">
                <a:solidFill>
                  <a:srgbClr val="C0504D"/>
                </a:solidFill>
              </a:rPr>
              <a:t>smallpox</a:t>
            </a:r>
            <a:r>
              <a:rPr lang="en-US" b="1" dirty="0"/>
              <a:t> (from Europe) lead to massive </a:t>
            </a:r>
            <a:endParaRPr lang="en-US" dirty="0" smtClean="0">
              <a:effectLst/>
            </a:endParaRPr>
          </a:p>
          <a:p>
            <a:r>
              <a:rPr lang="en-US" b="1" dirty="0"/>
              <a:t>population decline as deadly epidemics spread</a:t>
            </a:r>
            <a:br>
              <a:rPr lang="en-US" b="1" dirty="0"/>
            </a:br>
            <a:r>
              <a:rPr lang="en-US" b="1" dirty="0"/>
              <a:t>–</a:t>
            </a:r>
            <a:r>
              <a:rPr lang="en-US" dirty="0"/>
              <a:t> </a:t>
            </a:r>
            <a:r>
              <a:rPr lang="en-US" b="1" dirty="0">
                <a:solidFill>
                  <a:srgbClr val="C0504D"/>
                </a:solidFill>
              </a:rPr>
              <a:t>Maize/corn </a:t>
            </a:r>
            <a:r>
              <a:rPr lang="en-US" b="1" dirty="0"/>
              <a:t>(from America) fueled population increase in Europe </a:t>
            </a:r>
            <a:endParaRPr lang="en-US" dirty="0" smtClean="0">
              <a:effectLst/>
            </a:endParaRPr>
          </a:p>
          <a:p>
            <a:endParaRPr lang="en-US" dirty="0"/>
          </a:p>
        </p:txBody>
      </p:sp>
      <p:pic>
        <p:nvPicPr>
          <p:cNvPr id="4" name="Picture 3" descr="columbuship"/>
          <p:cNvPicPr>
            <a:picLocks noChangeAspect="1" noChangeArrowheads="1" noCrop="1"/>
          </p:cNvPicPr>
          <p:nvPr/>
        </p:nvPicPr>
        <p:blipFill>
          <a:blip r:embed="rId2" cstate="print"/>
          <a:srcRect/>
          <a:stretch>
            <a:fillRect/>
          </a:stretch>
        </p:blipFill>
        <p:spPr bwMode="auto">
          <a:xfrm>
            <a:off x="5958958" y="633500"/>
            <a:ext cx="2667000" cy="1919288"/>
          </a:xfrm>
          <a:prstGeom prst="rect">
            <a:avLst/>
          </a:prstGeom>
          <a:noFill/>
          <a:ln w="9525">
            <a:noFill/>
            <a:miter lim="800000"/>
            <a:headEnd/>
            <a:tailEnd/>
          </a:ln>
        </p:spPr>
      </p:pic>
    </p:spTree>
    <p:extLst>
      <p:ext uri="{BB962C8B-B14F-4D97-AF65-F5344CB8AC3E}">
        <p14:creationId xmlns:p14="http://schemas.microsoft.com/office/powerpoint/2010/main" val="3740185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613150" y="-1417638"/>
            <a:ext cx="9144000" cy="0"/>
          </a:xfrm>
          <a:prstGeom prst="rect">
            <a:avLst/>
          </a:prstGeom>
          <a:noFill/>
          <a:ln w="9525">
            <a:noFill/>
            <a:miter lim="800000"/>
            <a:headEnd/>
            <a:tailEnd/>
          </a:ln>
        </p:spPr>
        <p:txBody>
          <a:bodyPr>
            <a:spAutoFit/>
          </a:bodyPr>
          <a:lstStyle/>
          <a:p>
            <a:endParaRPr lang="en-US"/>
          </a:p>
        </p:txBody>
      </p:sp>
      <p:pic>
        <p:nvPicPr>
          <p:cNvPr id="22531" name="Picture 3" descr="18294"/>
          <p:cNvPicPr>
            <a:picLocks noChangeAspect="1" noChangeArrowheads="1"/>
          </p:cNvPicPr>
          <p:nvPr/>
        </p:nvPicPr>
        <p:blipFill>
          <a:blip r:embed="rId2" cstate="print"/>
          <a:srcRect/>
          <a:stretch>
            <a:fillRect/>
          </a:stretch>
        </p:blipFill>
        <p:spPr bwMode="auto">
          <a:xfrm>
            <a:off x="0" y="0"/>
            <a:ext cx="9220200" cy="6873875"/>
          </a:xfrm>
          <a:prstGeom prst="rect">
            <a:avLst/>
          </a:prstGeom>
          <a:noFill/>
          <a:ln w="9525">
            <a:noFill/>
            <a:miter lim="800000"/>
            <a:headEnd/>
            <a:tailEnd/>
          </a:ln>
        </p:spPr>
      </p:pic>
      <p:sp>
        <p:nvSpPr>
          <p:cNvPr id="22532" name="Rectangle 4"/>
          <p:cNvSpPr>
            <a:spLocks noChangeArrowheads="1"/>
          </p:cNvSpPr>
          <p:nvPr/>
        </p:nvSpPr>
        <p:spPr bwMode="auto">
          <a:xfrm>
            <a:off x="1905000" y="838200"/>
            <a:ext cx="2057400" cy="4191000"/>
          </a:xfrm>
          <a:prstGeom prst="rect">
            <a:avLst/>
          </a:prstGeom>
          <a:noFill/>
          <a:ln w="38100">
            <a:solidFill>
              <a:schemeClr val="tx1"/>
            </a:solidFill>
            <a:miter lim="800000"/>
            <a:headEnd/>
            <a:tailEnd/>
          </a:ln>
        </p:spPr>
        <p:txBody>
          <a:bodyPr wrap="none" anchor="ctr"/>
          <a:lstStyle/>
          <a:p>
            <a:endParaRPr lang="en-US"/>
          </a:p>
        </p:txBody>
      </p:sp>
      <p:sp>
        <p:nvSpPr>
          <p:cNvPr id="22533" name="Text Box 5"/>
          <p:cNvSpPr txBox="1">
            <a:spLocks noChangeArrowheads="1"/>
          </p:cNvSpPr>
          <p:nvPr/>
        </p:nvSpPr>
        <p:spPr bwMode="auto">
          <a:xfrm>
            <a:off x="-76200" y="381000"/>
            <a:ext cx="2057400" cy="1066800"/>
          </a:xfrm>
          <a:prstGeom prst="rect">
            <a:avLst/>
          </a:prstGeom>
          <a:noFill/>
          <a:ln w="9525">
            <a:noFill/>
            <a:miter lim="800000"/>
            <a:headEnd/>
            <a:tailEnd/>
          </a:ln>
        </p:spPr>
        <p:txBody>
          <a:bodyPr>
            <a:spAutoFit/>
          </a:bodyPr>
          <a:lstStyle/>
          <a:p>
            <a:pPr algn="ctr" eaLnBrk="0" hangingPunct="0">
              <a:spcBef>
                <a:spcPct val="50000"/>
              </a:spcBef>
            </a:pPr>
            <a:r>
              <a:rPr lang="en-US" sz="3200" b="0">
                <a:latin typeface="Arial Black" pitchFamily="34" charset="0"/>
              </a:rPr>
              <a:t>NEW WORLD</a:t>
            </a:r>
          </a:p>
        </p:txBody>
      </p:sp>
      <p:sp>
        <p:nvSpPr>
          <p:cNvPr id="22534" name="AutoShape 6">
            <a:hlinkClick r:id="rId3" action="ppaction://hlinksldjump"/>
          </p:cNvPr>
          <p:cNvSpPr>
            <a:spLocks noChangeArrowheads="1"/>
          </p:cNvSpPr>
          <p:nvPr/>
        </p:nvSpPr>
        <p:spPr bwMode="auto">
          <a:xfrm>
            <a:off x="8610600" y="6400800"/>
            <a:ext cx="228600" cy="228600"/>
          </a:xfrm>
          <a:prstGeom prst="irregularSeal1">
            <a:avLst/>
          </a:prstGeom>
          <a:solidFill>
            <a:schemeClr val="accent1"/>
          </a:solidFill>
          <a:ln w="9525">
            <a:solidFill>
              <a:schemeClr val="tx1"/>
            </a:solidFill>
            <a:miter lim="800000"/>
            <a:headEnd/>
            <a:tailEnd/>
          </a:ln>
        </p:spPr>
        <p:txBody>
          <a:bodyPr wrap="none" anchor="ctr"/>
          <a:lstStyle/>
          <a:p>
            <a:endParaRPr lang="en-US"/>
          </a:p>
        </p:txBody>
      </p:sp>
      <p:sp>
        <p:nvSpPr>
          <p:cNvPr id="22535" name="Rectangle 7"/>
          <p:cNvSpPr>
            <a:spLocks noChangeArrowheads="1"/>
          </p:cNvSpPr>
          <p:nvPr/>
        </p:nvSpPr>
        <p:spPr bwMode="auto">
          <a:xfrm>
            <a:off x="4343400" y="609600"/>
            <a:ext cx="1447800" cy="1295400"/>
          </a:xfrm>
          <a:prstGeom prst="rect">
            <a:avLst/>
          </a:prstGeom>
          <a:noFill/>
          <a:ln w="57150">
            <a:solidFill>
              <a:schemeClr val="tx1"/>
            </a:solidFill>
            <a:miter lim="800000"/>
            <a:headEnd/>
            <a:tailEnd/>
          </a:ln>
        </p:spPr>
        <p:txBody>
          <a:bodyPr wrap="none" anchor="ctr"/>
          <a:lstStyle/>
          <a:p>
            <a:endParaRPr lang="en-US"/>
          </a:p>
        </p:txBody>
      </p:sp>
      <p:sp>
        <p:nvSpPr>
          <p:cNvPr id="22536" name="Text Box 8"/>
          <p:cNvSpPr txBox="1">
            <a:spLocks noChangeArrowheads="1"/>
          </p:cNvSpPr>
          <p:nvPr/>
        </p:nvSpPr>
        <p:spPr bwMode="auto">
          <a:xfrm>
            <a:off x="6324600" y="533400"/>
            <a:ext cx="2057400" cy="1066800"/>
          </a:xfrm>
          <a:prstGeom prst="rect">
            <a:avLst/>
          </a:prstGeom>
          <a:noFill/>
          <a:ln w="9525">
            <a:noFill/>
            <a:miter lim="800000"/>
            <a:headEnd/>
            <a:tailEnd/>
          </a:ln>
        </p:spPr>
        <p:txBody>
          <a:bodyPr>
            <a:spAutoFit/>
          </a:bodyPr>
          <a:lstStyle/>
          <a:p>
            <a:pPr algn="ctr" eaLnBrk="0" hangingPunct="0">
              <a:spcBef>
                <a:spcPct val="50000"/>
              </a:spcBef>
            </a:pPr>
            <a:r>
              <a:rPr lang="en-US" sz="3200" b="0">
                <a:latin typeface="Arial Black" pitchFamily="34" charset="0"/>
              </a:rPr>
              <a:t>OLD WORLD</a:t>
            </a:r>
          </a:p>
        </p:txBody>
      </p:sp>
      <p:sp>
        <p:nvSpPr>
          <p:cNvPr id="22537" name="Line 9"/>
          <p:cNvSpPr>
            <a:spLocks noChangeShapeType="1"/>
          </p:cNvSpPr>
          <p:nvPr/>
        </p:nvSpPr>
        <p:spPr bwMode="auto">
          <a:xfrm flipH="1">
            <a:off x="5943600" y="990600"/>
            <a:ext cx="609600" cy="0"/>
          </a:xfrm>
          <a:prstGeom prst="line">
            <a:avLst/>
          </a:prstGeom>
          <a:noFill/>
          <a:ln w="57150">
            <a:solidFill>
              <a:schemeClr val="tx1"/>
            </a:solidFill>
            <a:round/>
            <a:headEnd/>
            <a:tailEnd type="triangle" w="med" len="med"/>
          </a:ln>
        </p:spPr>
        <p:txBody>
          <a:bodyPr/>
          <a:lstStyle/>
          <a:p>
            <a:endParaRPr lang="en-US"/>
          </a:p>
        </p:txBody>
      </p:sp>
      <p:sp>
        <p:nvSpPr>
          <p:cNvPr id="22538" name="Line 10"/>
          <p:cNvSpPr>
            <a:spLocks noChangeShapeType="1"/>
          </p:cNvSpPr>
          <p:nvPr/>
        </p:nvSpPr>
        <p:spPr bwMode="auto">
          <a:xfrm>
            <a:off x="1219200" y="1447800"/>
            <a:ext cx="457200" cy="457200"/>
          </a:xfrm>
          <a:prstGeom prst="line">
            <a:avLst/>
          </a:prstGeom>
          <a:noFill/>
          <a:ln w="57150">
            <a:solidFill>
              <a:schemeClr val="tx1"/>
            </a:solidFill>
            <a:round/>
            <a:headEnd/>
            <a:tailEnd type="triangle" w="med" len="med"/>
          </a:ln>
        </p:spPr>
        <p:txBody>
          <a:bodyPr/>
          <a:lstStyle/>
          <a:p>
            <a:endParaRPr lang="en-US"/>
          </a:p>
        </p:txBody>
      </p:sp>
    </p:spTree>
    <p:extLst>
      <p:ext uri="{BB962C8B-B14F-4D97-AF65-F5344CB8AC3E}">
        <p14:creationId xmlns:p14="http://schemas.microsoft.com/office/powerpoint/2010/main" val="25615871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616</TotalTime>
  <Words>352</Words>
  <Application>Microsoft Macintosh PowerPoint</Application>
  <PresentationFormat>On-screen Show (4:3)</PresentationFormat>
  <Paragraphs>64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1491-1607  NATIVE AMERICAN LIFE  EARLY COLONIZATION  </vt:lpstr>
      <vt:lpstr>Native Americans  Pre-Contact (Prior to 1492)  </vt:lpstr>
      <vt:lpstr>PowerPoint Presentation</vt:lpstr>
      <vt:lpstr>PowerPoint Presentation</vt:lpstr>
      <vt:lpstr>PowerPoint Presentation</vt:lpstr>
      <vt:lpstr>PowerPoint Presentation</vt:lpstr>
      <vt:lpstr>Native American Culture </vt:lpstr>
      <vt:lpstr>Colonization of the New World</vt:lpstr>
      <vt:lpstr>PowerPoint Presentation</vt:lpstr>
      <vt:lpstr>PowerPoint Presentation</vt:lpstr>
      <vt:lpstr>EARLY COLONIZATION: SPAIN &amp; PORTUGAL</vt:lpstr>
      <vt:lpstr>Pueblo Revolt 1680</vt:lpstr>
      <vt:lpstr>Debating Spanish Colonization</vt:lpstr>
      <vt:lpstr>Comparing European Colonization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1491-1607  NATIVE AMERICAN LIFE  EARLY COLONIZATION  </dc:title>
  <dc:creator>Ramirez, Marcia P.</dc:creator>
  <cp:lastModifiedBy>Ramirez, Marcia P.</cp:lastModifiedBy>
  <cp:revision>5</cp:revision>
  <dcterms:created xsi:type="dcterms:W3CDTF">2015-08-31T03:55:29Z</dcterms:created>
  <dcterms:modified xsi:type="dcterms:W3CDTF">2015-08-31T14:12:03Z</dcterms:modified>
</cp:coreProperties>
</file>