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308" r:id="rId3"/>
    <p:sldId id="294" r:id="rId4"/>
    <p:sldId id="283" r:id="rId5"/>
    <p:sldId id="327" r:id="rId6"/>
    <p:sldId id="331" r:id="rId7"/>
    <p:sldId id="332" r:id="rId8"/>
    <p:sldId id="336" r:id="rId9"/>
    <p:sldId id="337" r:id="rId10"/>
    <p:sldId id="33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752" y="-1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4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1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1"/>
            <a:ext cx="8374064" cy="3962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latin typeface="Baskerville Old Face" panose="02020602080505020303" pitchFamily="18" charset="0"/>
              </a:rPr>
              <a:t>t</a:t>
            </a:r>
            <a:r>
              <a:rPr lang="en-US" sz="6000" dirty="0" smtClean="0">
                <a:latin typeface="Baskerville Old Face" panose="02020602080505020303" pitchFamily="18" charset="0"/>
              </a:rPr>
              <a:t>he</a:t>
            </a:r>
            <a:r>
              <a:rPr lang="en-US" sz="11500" dirty="0">
                <a:latin typeface="Baskerville Old Face" panose="02020602080505020303" pitchFamily="18" charset="0"/>
              </a:rPr>
              <a:t/>
            </a:r>
            <a:br>
              <a:rPr lang="en-US" sz="11500" dirty="0">
                <a:latin typeface="Baskerville Old Face" panose="02020602080505020303" pitchFamily="18" charset="0"/>
              </a:rPr>
            </a:br>
            <a:r>
              <a:rPr lang="en-US" sz="11500" dirty="0" smtClean="0">
                <a:latin typeface="Baskerville Old Face" panose="02020602080505020303" pitchFamily="18" charset="0"/>
              </a:rPr>
              <a:t>Rise </a:t>
            </a:r>
            <a:r>
              <a:rPr lang="en-US" sz="6000" dirty="0" smtClean="0">
                <a:latin typeface="Baskerville Old Face" panose="02020602080505020303" pitchFamily="18" charset="0"/>
              </a:rPr>
              <a:t>&amp;</a:t>
            </a:r>
            <a:r>
              <a:rPr lang="en-US" sz="11500" dirty="0" smtClean="0">
                <a:latin typeface="Baskerville Old Face" panose="02020602080505020303" pitchFamily="18" charset="0"/>
              </a:rPr>
              <a:t> Fall</a:t>
            </a:r>
            <a:br>
              <a:rPr lang="en-US" sz="11500" dirty="0" smtClean="0">
                <a:latin typeface="Baskerville Old Face" panose="02020602080505020303" pitchFamily="18" charset="0"/>
              </a:rPr>
            </a:br>
            <a:r>
              <a:rPr lang="en-US" sz="6000" dirty="0" smtClean="0">
                <a:latin typeface="Baskerville Old Face" panose="02020602080505020303" pitchFamily="18" charset="0"/>
              </a:rPr>
              <a:t>of</a:t>
            </a:r>
            <a:r>
              <a:rPr lang="en-US" sz="11500" dirty="0" smtClean="0">
                <a:latin typeface="Baskerville Old Face" panose="02020602080505020303" pitchFamily="18" charset="0"/>
              </a:rPr>
              <a:t> Populism</a:t>
            </a:r>
            <a:endParaRPr lang="en-US" sz="115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158380"/>
            <a:ext cx="2735264" cy="1166220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Mr. Johnson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APUSH</a:t>
            </a:r>
          </a:p>
        </p:txBody>
      </p:sp>
    </p:spTree>
    <p:extLst>
      <p:ext uri="{BB962C8B-B14F-4D97-AF65-F5344CB8AC3E}">
        <p14:creationId xmlns:p14="http://schemas.microsoft.com/office/powerpoint/2010/main" val="51706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Populism in Literature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4" descr="https://c2.staticflickr.com/4/3592/3459839034_5344e218ab.jpg"/>
          <p:cNvPicPr>
            <a:picLocks noChangeAspect="1" noChangeArrowheads="1"/>
          </p:cNvPicPr>
          <p:nvPr/>
        </p:nvPicPr>
        <p:blipFill>
          <a:blip r:embed="rId2" cstate="print"/>
          <a:srcRect l="6000" t="4056" r="6000" b="4008"/>
          <a:stretch>
            <a:fillRect/>
          </a:stretch>
        </p:blipFill>
        <p:spPr bwMode="auto">
          <a:xfrm>
            <a:off x="533400" y="1219200"/>
            <a:ext cx="3505200" cy="5417127"/>
          </a:xfrm>
          <a:prstGeom prst="rect">
            <a:avLst/>
          </a:prstGeom>
          <a:noFill/>
        </p:spPr>
      </p:pic>
      <p:pic>
        <p:nvPicPr>
          <p:cNvPr id="4" name="Picture 4" descr="http://ecx.images-amazon.com/images/I/51N25KRWS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1219200"/>
            <a:ext cx="3971925" cy="5344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70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What is Populism?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4159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An appeal to the hopes and fears of common people…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…especially in opposition to the political, social, intellectual or economic elite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r="17492"/>
          <a:stretch/>
        </p:blipFill>
        <p:spPr bwMode="auto">
          <a:xfrm>
            <a:off x="4643080" y="1371600"/>
            <a:ext cx="411991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The Farm Becomes a Factory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19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Cast steel ____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John Deere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“___ buster” for tough prairie topsoil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Mechanized 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Cyrus McCormick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Quick _________ of large fields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______ wire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Joseph Glidden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Cattle ranching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Ended open </a:t>
            </a:r>
            <a:r>
              <a:rPr lang="en-US" sz="2000" dirty="0" smtClean="0">
                <a:latin typeface="Baskerville Old Face" panose="02020602080505020303" pitchFamily="18" charset="0"/>
              </a:rPr>
              <a:t>_____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___________ in </a:t>
            </a:r>
            <a:r>
              <a:rPr lang="en-US" sz="2800" dirty="0">
                <a:latin typeface="Baskerville Old Face" panose="02020602080505020303" pitchFamily="18" charset="0"/>
              </a:rPr>
              <a:t>Midwest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Slaughterhouses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Chicago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St. </a:t>
            </a:r>
            <a:r>
              <a:rPr lang="en-US" sz="2000" dirty="0" smtClean="0">
                <a:latin typeface="Baskerville Old Face" panose="02020602080505020303" pitchFamily="18" charset="0"/>
              </a:rPr>
              <a:t>Louis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371600"/>
            <a:ext cx="419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Railroads &amp; </a:t>
            </a:r>
            <a:r>
              <a:rPr lang="en-US" sz="2800" dirty="0" smtClean="0">
                <a:latin typeface="Baskerville Old Face" panose="02020602080505020303" pitchFamily="18" charset="0"/>
              </a:rPr>
              <a:t>___________ cars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askerville Old Face" panose="02020602080505020303" pitchFamily="18" charset="0"/>
              </a:rPr>
              <a:t>Gustavus</a:t>
            </a:r>
            <a:r>
              <a:rPr lang="en-US" sz="2000" dirty="0">
                <a:latin typeface="Baskerville Old Face" panose="02020602080505020303" pitchFamily="18" charset="0"/>
              </a:rPr>
              <a:t> Swift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Ended long </a:t>
            </a:r>
            <a:r>
              <a:rPr lang="en-US" sz="2000" dirty="0" smtClean="0">
                <a:latin typeface="Baskerville Old Face" panose="02020602080505020303" pitchFamily="18" charset="0"/>
              </a:rPr>
              <a:t>______ drives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Transportation of </a:t>
            </a:r>
            <a:r>
              <a:rPr lang="en-US" sz="2000" dirty="0" smtClean="0">
                <a:latin typeface="Baskerville Old Face" panose="02020602080505020303" pitchFamily="18" charset="0"/>
              </a:rPr>
              <a:t>_________ from slaughterhouses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Over the next century, farms became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______in acreage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 in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and were held by _____ people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Trouble for Farmers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191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Ecological Trouble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 swarms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Drought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askerville Old Face" panose="02020602080505020303" pitchFamily="18" charset="0"/>
              </a:rPr>
              <a:t>Overfarming</a:t>
            </a:r>
            <a:r>
              <a:rPr lang="en-US" sz="2000" dirty="0" smtClean="0">
                <a:latin typeface="Baskerville Old Face" panose="02020602080505020303" pitchFamily="18" charset="0"/>
              </a:rPr>
              <a:t>… ________ of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Economic Trouble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askerville Old Face" panose="02020602080505020303" pitchFamily="18" charset="0"/>
              </a:rPr>
              <a:t>Overfarming</a:t>
            </a:r>
            <a:r>
              <a:rPr lang="en-US" sz="2000" dirty="0" smtClean="0">
                <a:latin typeface="Baskerville Old Face" panose="02020602080505020303" pitchFamily="18" charset="0"/>
              </a:rPr>
              <a:t>… _____________… falling prices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Bank _____ for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High cost of _________: Long distances and railroad rebates meant that western farmers were charged more than eastern farmers corporate customers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371600"/>
            <a:ext cx="426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Government Trouble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Land ___________ got much of the Homestead Act 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High _______ helped industry but hurt agriculture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 of 1873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_______ Act of 1873 (“_____ of ‘73”) demonetized silver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_________ helped creditors (banks) but hurt debtors (farmers)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Farmers ended up in ____</a:t>
            </a:r>
          </a:p>
        </p:txBody>
      </p:sp>
    </p:spTree>
    <p:extLst>
      <p:ext uri="{BB962C8B-B14F-4D97-AF65-F5344CB8AC3E}">
        <p14:creationId xmlns:p14="http://schemas.microsoft.com/office/powerpoint/2010/main" val="318998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Farmers Organize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191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The Grange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“_______”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Founded in 1867 by ______ H. 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Organized social gatherings and farmer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Created __________ to control supply of crops and buy supplies in bulk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Granger laws passed in western states attempted to regulate 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371600"/>
            <a:ext cx="419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Greenback Labor Party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Founded in 1874 in response to </a:t>
            </a:r>
            <a:r>
              <a:rPr lang="en-US" sz="2000" dirty="0" smtClean="0">
                <a:latin typeface="Baskerville Old Face" panose="02020602080505020303" pitchFamily="18" charset="0"/>
              </a:rPr>
              <a:t>_____ of </a:t>
            </a:r>
            <a:r>
              <a:rPr lang="en-US" sz="2000" dirty="0">
                <a:latin typeface="Baskerville Old Face" panose="02020602080505020303" pitchFamily="18" charset="0"/>
              </a:rPr>
              <a:t>1873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Led by Peter Cooper and </a:t>
            </a:r>
            <a:r>
              <a:rPr lang="en-US" sz="2000" dirty="0" smtClean="0">
                <a:latin typeface="Baskerville Old Face" panose="02020602080505020303" pitchFamily="18" charset="0"/>
              </a:rPr>
              <a:t>____ B</a:t>
            </a:r>
            <a:r>
              <a:rPr lang="en-US" sz="2000" dirty="0">
                <a:latin typeface="Baskerville Old Face" panose="02020602080505020303" pitchFamily="18" charset="0"/>
              </a:rPr>
              <a:t>. </a:t>
            </a:r>
            <a:r>
              <a:rPr lang="en-US" sz="2000" dirty="0" smtClean="0">
                <a:latin typeface="Baskerville Old Face" panose="02020602080505020303" pitchFamily="18" charset="0"/>
              </a:rPr>
              <a:t>______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Advocated </a:t>
            </a:r>
            <a:r>
              <a:rPr lang="en-US" sz="2000" dirty="0" smtClean="0">
                <a:latin typeface="Baskerville Old Face" panose="02020602080505020303" pitchFamily="18" charset="0"/>
              </a:rPr>
              <a:t>_________ through </a:t>
            </a:r>
            <a:r>
              <a:rPr lang="en-US" sz="2000" dirty="0">
                <a:latin typeface="Baskerville Old Face" panose="02020602080505020303" pitchFamily="18" charset="0"/>
              </a:rPr>
              <a:t>increased circulation of </a:t>
            </a:r>
            <a:r>
              <a:rPr lang="en-US" sz="2000" dirty="0" smtClean="0">
                <a:latin typeface="Baskerville Old Face" panose="02020602080505020303" pitchFamily="18" charset="0"/>
              </a:rPr>
              <a:t>________ (</a:t>
            </a:r>
            <a:r>
              <a:rPr lang="en-US" sz="2000" dirty="0">
                <a:latin typeface="Baskerville Old Face" panose="02020602080505020303" pitchFamily="18" charset="0"/>
              </a:rPr>
              <a:t>fiat) paper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Farmers Alliances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Endorsed candidates running for state offices (__ – Midwest, __ – South)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Northern, Southern &amp; Colored Alliances:  ___________ and ______ limited its effectiveness</a:t>
            </a:r>
            <a:endParaRPr lang="en-US" sz="2400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8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Regulating the Railroads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19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Granger &amp; Farmers’ Alliance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Baskerville Old Face" panose="02020602080505020303" pitchFamily="18" charset="0"/>
              </a:rPr>
              <a:t>Munn v. Illinois</a:t>
            </a:r>
            <a:r>
              <a:rPr lang="en-US" sz="2800" dirty="0" smtClean="0">
                <a:latin typeface="Baskerville Old Face" panose="02020602080505020303" pitchFamily="18" charset="0"/>
              </a:rPr>
              <a:t>, 1877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States </a:t>
            </a:r>
            <a:r>
              <a:rPr lang="en-US" sz="2000" u="sng" dirty="0" smtClean="0">
                <a:latin typeface="Baskerville Old Face" panose="02020602080505020303" pitchFamily="18" charset="0"/>
              </a:rPr>
              <a:t>may</a:t>
            </a:r>
            <a:r>
              <a:rPr lang="en-US" sz="2000" dirty="0" smtClean="0">
                <a:latin typeface="Baskerville Old Face" panose="02020602080505020303" pitchFamily="18" charset="0"/>
              </a:rPr>
              <a:t> regulate __________ commerce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i="1" dirty="0">
                <a:latin typeface="Baskerville Old Face" panose="02020602080505020303" pitchFamily="18" charset="0"/>
              </a:rPr>
              <a:t>Wabash v. Illinois</a:t>
            </a:r>
            <a:r>
              <a:rPr lang="en-US" sz="2800" dirty="0">
                <a:latin typeface="Baskerville Old Face" panose="02020602080505020303" pitchFamily="18" charset="0"/>
              </a:rPr>
              <a:t>, 1886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States may not regulate </a:t>
            </a:r>
            <a:r>
              <a:rPr lang="en-US" sz="2000" dirty="0" smtClean="0">
                <a:latin typeface="Baskerville Old Face" panose="02020602080505020303" pitchFamily="18" charset="0"/>
              </a:rPr>
              <a:t>__________ commerce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Interstate Commerce Act, 1887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_______ regulation </a:t>
            </a:r>
            <a:r>
              <a:rPr lang="en-US" sz="2000" dirty="0">
                <a:latin typeface="Baskerville Old Face" panose="02020602080505020303" pitchFamily="18" charset="0"/>
              </a:rPr>
              <a:t>of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Interstate Commerce Commission was </a:t>
            </a:r>
            <a:r>
              <a:rPr lang="en-US" sz="2000" dirty="0" smtClean="0">
                <a:latin typeface="Baskerville Old Face" panose="02020602080505020303" pitchFamily="18" charset="0"/>
              </a:rPr>
              <a:t>“_______” </a:t>
            </a:r>
            <a:r>
              <a:rPr lang="en-US" sz="2000" dirty="0">
                <a:latin typeface="Baskerville Old Face" panose="02020602080505020303" pitchFamily="18" charset="0"/>
              </a:rPr>
              <a:t>by railroad interests and was </a:t>
            </a:r>
            <a:r>
              <a:rPr lang="en-US" sz="2000" dirty="0" smtClean="0">
                <a:latin typeface="Baskerville Old Face" panose="02020602080505020303" pitchFamily="18" charset="0"/>
              </a:rPr>
              <a:t>ineffectual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371600"/>
            <a:ext cx="419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Railroads as monopolies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Due to enormous _______ investment required, railroad routes were often under monopoly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Sherman ____-_____ Act</a:t>
            </a:r>
            <a:r>
              <a:rPr lang="en-US" sz="2000" dirty="0">
                <a:latin typeface="Baskerville Old Face" panose="02020602080505020303" pitchFamily="18" charset="0"/>
              </a:rPr>
              <a:t>, 1890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Baskerville Old Face" panose="02020602080505020303" pitchFamily="18" charset="0"/>
              </a:rPr>
              <a:t>U.S. v. E.C. Knight </a:t>
            </a:r>
            <a:r>
              <a:rPr lang="en-US" sz="2000" dirty="0">
                <a:latin typeface="Baskerville Old Face" panose="02020602080505020303" pitchFamily="18" charset="0"/>
              </a:rPr>
              <a:t>(1893) </a:t>
            </a:r>
            <a:r>
              <a:rPr lang="en-US" sz="2000" dirty="0" smtClean="0">
                <a:latin typeface="Baskerville Old Face" panose="02020602080505020303" pitchFamily="18" charset="0"/>
              </a:rPr>
              <a:t>_______ impact </a:t>
            </a:r>
            <a:r>
              <a:rPr lang="en-US" sz="2000" dirty="0">
                <a:latin typeface="Baskerville Old Face" panose="02020602080505020303" pitchFamily="18" charset="0"/>
              </a:rPr>
              <a:t>of law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Law was </a:t>
            </a:r>
            <a:r>
              <a:rPr lang="en-US" sz="2000" dirty="0">
                <a:latin typeface="Baskerville Old Face" panose="02020602080505020303" pitchFamily="18" charset="0"/>
              </a:rPr>
              <a:t>used against </a:t>
            </a:r>
            <a:r>
              <a:rPr lang="en-US" sz="2000" dirty="0" smtClean="0">
                <a:latin typeface="Baskerville Old Face" panose="02020602080505020303" pitchFamily="18" charset="0"/>
              </a:rPr>
              <a:t>______ more </a:t>
            </a:r>
            <a:r>
              <a:rPr lang="en-US" sz="2000" dirty="0">
                <a:latin typeface="Baskerville Old Face" panose="02020602080505020303" pitchFamily="18" charset="0"/>
              </a:rPr>
              <a:t>than against </a:t>
            </a:r>
            <a:r>
              <a:rPr lang="en-US" sz="2000" dirty="0" smtClean="0">
                <a:latin typeface="Baskerville Old Face" panose="02020602080505020303" pitchFamily="18" charset="0"/>
              </a:rPr>
              <a:t>trusts (e.g. _______ Strike of 1894)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Regulation of big business would be ineffective until “__________” presidents</a:t>
            </a:r>
          </a:p>
        </p:txBody>
      </p:sp>
    </p:spTree>
    <p:extLst>
      <p:ext uri="{BB962C8B-B14F-4D97-AF65-F5344CB8AC3E}">
        <p14:creationId xmlns:p14="http://schemas.microsoft.com/office/powerpoint/2010/main" val="4347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Formation of the Populist Party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19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Formed from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_________ Labor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_______ Alliances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Some 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____ Elizabeth _____, </a:t>
            </a:r>
            <a:r>
              <a:rPr lang="en-US" sz="2800" dirty="0">
                <a:latin typeface="Baskerville Old Face" panose="02020602080505020303" pitchFamily="18" charset="0"/>
              </a:rPr>
              <a:t>o</a:t>
            </a:r>
            <a:r>
              <a:rPr lang="en-US" sz="2800" dirty="0" smtClean="0">
                <a:latin typeface="Baskerville Old Face" panose="02020602080505020303" pitchFamily="18" charset="0"/>
              </a:rPr>
              <a:t>rganizer and agitator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_____ B. ______, presidential nominee in 1892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Populism shattered __________ Party’s base in the west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371600"/>
            <a:ext cx="4191000" cy="513986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u="sng" dirty="0" smtClean="0">
                <a:latin typeface="Baskerville Old Face" panose="02020602080505020303" pitchFamily="18" charset="0"/>
              </a:rPr>
              <a:t>_____ Platform of 1892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Economic </a:t>
            </a:r>
            <a:r>
              <a:rPr lang="en-US" sz="2800" dirty="0">
                <a:latin typeface="Baskerville Old Face" panose="02020602080505020303" pitchFamily="18" charset="0"/>
              </a:rPr>
              <a:t>Reform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Abolition of the </a:t>
            </a:r>
            <a:r>
              <a:rPr lang="en-US" sz="2000" dirty="0" smtClean="0">
                <a:latin typeface="Baskerville Old Face" panose="02020602080505020303" pitchFamily="18" charset="0"/>
              </a:rPr>
              <a:t>_______ Bank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Re-monetization of </a:t>
            </a:r>
            <a:r>
              <a:rPr lang="en-US" sz="2000" dirty="0" smtClean="0">
                <a:latin typeface="Baskerville Old Face" panose="02020602080505020303" pitchFamily="18" charset="0"/>
              </a:rPr>
              <a:t>______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_______________ of </a:t>
            </a:r>
            <a:r>
              <a:rPr lang="en-US" sz="2000" dirty="0">
                <a:latin typeface="Baskerville Old Face" panose="02020602080505020303" pitchFamily="18" charset="0"/>
              </a:rPr>
              <a:t>RRs, telephone &amp; telegraph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__-</a:t>
            </a:r>
            <a:r>
              <a:rPr lang="en-US" sz="2000" dirty="0">
                <a:latin typeface="Baskerville Old Face" panose="02020602080505020303" pitchFamily="18" charset="0"/>
              </a:rPr>
              <a:t>hour work day for government employees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Political Reform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Direct election of </a:t>
            </a:r>
            <a:r>
              <a:rPr lang="en-US" sz="2000" dirty="0" smtClean="0">
                <a:latin typeface="Baskerville Old Face" panose="02020602080505020303" pitchFamily="18" charset="0"/>
              </a:rPr>
              <a:t>________</a:t>
            </a:r>
            <a:endParaRPr lang="en-US" sz="20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Australian </a:t>
            </a:r>
            <a:r>
              <a:rPr lang="en-US" sz="2000" dirty="0" smtClean="0">
                <a:latin typeface="Baskerville Old Face" panose="02020602080505020303" pitchFamily="18" charset="0"/>
              </a:rPr>
              <a:t>(______) </a:t>
            </a:r>
            <a:r>
              <a:rPr lang="en-US" sz="2000" dirty="0">
                <a:latin typeface="Baskerville Old Face" panose="02020602080505020303" pitchFamily="18" charset="0"/>
              </a:rPr>
              <a:t>ballot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___-term </a:t>
            </a:r>
            <a:r>
              <a:rPr lang="en-US" sz="2000" dirty="0">
                <a:latin typeface="Baskerville Old Face" panose="02020602080505020303" pitchFamily="18" charset="0"/>
              </a:rPr>
              <a:t>limit for president &amp; vice president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Restriction of </a:t>
            </a:r>
            <a:r>
              <a:rPr lang="en-US" sz="2000" dirty="0" smtClean="0">
                <a:latin typeface="Baskerville Old Face" panose="02020602080505020303" pitchFamily="18" charset="0"/>
              </a:rPr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289467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Election of 1896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19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_____ of 1893 reinvigorated bimetallism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William ________ _____ (D)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Nominated by Populists &amp; Democrats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_____ of Gold speech: rural, evangelical economic populism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Supported _________ (coinage of silver) to accomplish 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Railcar “__________” campaign covered 18,000 miles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371600"/>
            <a:ext cx="4191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William McKinley (R)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Nominated by Republicans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Mark Hanna, campaign advisor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Vastly outspent Bryan campaign and painted him as an irresponsible radical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Front-porch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Election Outcome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Bryan failed to gain support of eastern working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McKinley won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askerville Old Face" panose="02020602080505020303" pitchFamily="18" charset="0"/>
              </a:rPr>
              <a:t>Dingley</a:t>
            </a:r>
            <a:r>
              <a:rPr lang="en-US" sz="2000" dirty="0" smtClean="0">
                <a:latin typeface="Baskerville Old Face" panose="02020602080505020303" pitchFamily="18" charset="0"/>
              </a:rPr>
              <a:t> Tariff raised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Yukon Gold Rush led to Gold Standard Act of 1900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Imperialism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McKinley defeated Bryan again in 1900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3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87" y="228600"/>
            <a:ext cx="8572913" cy="924475"/>
          </a:xfrm>
        </p:spPr>
        <p:txBody>
          <a:bodyPr/>
          <a:lstStyle/>
          <a:p>
            <a:pPr algn="l"/>
            <a:r>
              <a:rPr lang="en-US" sz="4400" dirty="0" smtClean="0">
                <a:latin typeface="Baskerville Old Face" panose="02020602080505020303" pitchFamily="18" charset="0"/>
              </a:rPr>
              <a:t>Legacy of Populism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19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askerville Old Face" panose="02020602080505020303" pitchFamily="18" charset="0"/>
              </a:rPr>
              <a:t>Failures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1896 election is seen as triumph of _____, __________ America over ____, _________ America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______ and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nativism</a:t>
            </a:r>
            <a:r>
              <a:rPr lang="en-US" sz="2400" dirty="0" smtClean="0">
                <a:latin typeface="Baskerville Old Face" panose="02020602080505020303" pitchFamily="18" charset="0"/>
              </a:rPr>
              <a:t> divided Populists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Populists failed to break ___-party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__________ Party dominance, which lasted from Civil War to Great Depression, continued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37160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askerville Old Face" panose="02020602080505020303" pitchFamily="18" charset="0"/>
              </a:rPr>
              <a:t>Successes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_________ absorbed Populist Party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___________ movement (both Democratic &amp; Republican) would later achieve many Populist goals set forth in _____ Platform of 1892</a:t>
            </a:r>
          </a:p>
        </p:txBody>
      </p:sp>
    </p:spTree>
    <p:extLst>
      <p:ext uri="{BB962C8B-B14F-4D97-AF65-F5344CB8AC3E}">
        <p14:creationId xmlns:p14="http://schemas.microsoft.com/office/powerpoint/2010/main" val="180483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717</Words>
  <Application>Microsoft Macintosh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Rise &amp; Fall of Populism</vt:lpstr>
      <vt:lpstr>What is Populism?</vt:lpstr>
      <vt:lpstr>The Farm Becomes a Factory</vt:lpstr>
      <vt:lpstr>Trouble for Farmers</vt:lpstr>
      <vt:lpstr>Farmers Organize</vt:lpstr>
      <vt:lpstr>Regulating the Railroads</vt:lpstr>
      <vt:lpstr>Formation of the Populist Party</vt:lpstr>
      <vt:lpstr>Election of 1896</vt:lpstr>
      <vt:lpstr>Legacy of Populism</vt:lpstr>
      <vt:lpstr>Populism in Literature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&amp; Fall of Populism</dc:title>
  <dc:creator>John</dc:creator>
  <cp:lastModifiedBy>Ramirez, Marcia P.</cp:lastModifiedBy>
  <cp:revision>69</cp:revision>
  <dcterms:created xsi:type="dcterms:W3CDTF">2006-08-16T00:00:00Z</dcterms:created>
  <dcterms:modified xsi:type="dcterms:W3CDTF">2015-01-02T06:09:34Z</dcterms:modified>
</cp:coreProperties>
</file>