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1"/>
  </p:notesMasterIdLst>
  <p:sldIdLst>
    <p:sldId id="257" r:id="rId4"/>
    <p:sldId id="314" r:id="rId5"/>
    <p:sldId id="322" r:id="rId6"/>
    <p:sldId id="382" r:id="rId7"/>
    <p:sldId id="383" r:id="rId8"/>
    <p:sldId id="384" r:id="rId9"/>
    <p:sldId id="38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C0E7"/>
    <a:srgbClr val="FFFFFF"/>
    <a:srgbClr val="660066"/>
    <a:srgbClr val="660033"/>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627" autoAdjust="0"/>
  </p:normalViewPr>
  <p:slideViewPr>
    <p:cSldViewPr>
      <p:cViewPr varScale="1">
        <p:scale>
          <a:sx n="131" d="100"/>
          <a:sy n="131" d="100"/>
        </p:scale>
        <p:origin x="-1000" y="-11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9956C-1727-44B4-AC11-69081DDDEDF8}" type="datetimeFigureOut">
              <a:rPr lang="en-US" smtClean="0"/>
              <a:pPr/>
              <a:t>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500F7-EE76-48C8-9A19-4444F2A51A5D}" type="slidenum">
              <a:rPr lang="en-US" smtClean="0"/>
              <a:pPr/>
              <a:t>‹#›</a:t>
            </a:fld>
            <a:endParaRPr lang="en-US"/>
          </a:p>
        </p:txBody>
      </p:sp>
    </p:spTree>
    <p:extLst>
      <p:ext uri="{BB962C8B-B14F-4D97-AF65-F5344CB8AC3E}">
        <p14:creationId xmlns:p14="http://schemas.microsoft.com/office/powerpoint/2010/main" val="32316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1/4/15 21:59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50706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userDrawn="1"/>
        </p:nvPicPr>
        <p:blipFill>
          <a:blip r:embed="rId2" cstate="print"/>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userDrawn="1"/>
        </p:nvPicPr>
        <p:blipFill>
          <a:blip r:embed="rId2" cstate="print"/>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ottombar.png"/>
          <p:cNvPicPr>
            <a:picLocks noChangeAspect="1"/>
          </p:cNvPicPr>
          <p:nvPr/>
        </p:nvPicPr>
        <p:blipFill>
          <a:blip r:embed="rId14" cstate="print"/>
          <a:stretch>
            <a:fillRect/>
          </a:stretch>
        </p:blipFill>
        <p:spPr>
          <a:xfrm>
            <a:off x="0" y="6299337"/>
            <a:ext cx="9144000" cy="55707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l="1585" t="2291" r="6401" b="40213"/>
          <a:stretch/>
        </p:blipFill>
        <p:spPr>
          <a:xfrm>
            <a:off x="381000" y="381000"/>
            <a:ext cx="8382000" cy="6191250"/>
          </a:xfrm>
          <a:prstGeom prst="rect">
            <a:avLst/>
          </a:prstGeom>
          <a:ln w="508000" cmpd="thickThin">
            <a:solidFill>
              <a:schemeClr val="accent6">
                <a:lumMod val="50000"/>
              </a:schemeClr>
            </a:solidFill>
            <a:prstDash val="solid"/>
          </a:ln>
        </p:spPr>
      </p:pic>
      <p:sp>
        <p:nvSpPr>
          <p:cNvPr id="2" name="Title 1"/>
          <p:cNvSpPr>
            <a:spLocks noGrp="1"/>
          </p:cNvSpPr>
          <p:nvPr>
            <p:ph type="ctrTitle"/>
          </p:nvPr>
        </p:nvSpPr>
        <p:spPr>
          <a:xfrm>
            <a:off x="838200" y="5105400"/>
            <a:ext cx="7543800" cy="1371600"/>
          </a:xfrm>
          <a:solidFill>
            <a:schemeClr val="bg1">
              <a:alpha val="70000"/>
            </a:schemeClr>
          </a:solidFill>
          <a:ln w="57150">
            <a:solidFill>
              <a:schemeClr val="accent6">
                <a:lumMod val="50000"/>
              </a:schemeClr>
            </a:solidFill>
          </a:ln>
        </p:spPr>
        <p:txBody>
          <a:bodyPr/>
          <a:lstStyle/>
          <a:p>
            <a:pPr lvl="0" algn="ctr" defTabSz="914400">
              <a:lnSpc>
                <a:spcPct val="100000"/>
              </a:lnSpc>
              <a:spcBef>
                <a:spcPts val="0"/>
              </a:spcBef>
            </a:pPr>
            <a:r>
              <a:rPr lang="en-US" sz="2000" dirty="0" smtClean="0">
                <a:solidFill>
                  <a:schemeClr val="tx1"/>
                </a:solidFill>
                <a:latin typeface="Constantia" panose="02030602050306030303" pitchFamily="18" charset="0"/>
              </a:rPr>
              <a:t>The </a:t>
            </a:r>
            <a:r>
              <a:rPr lang="en-US" dirty="0" smtClean="0">
                <a:solidFill>
                  <a:schemeClr val="tx1"/>
                </a:solidFill>
                <a:latin typeface="Constantia" panose="02030602050306030303" pitchFamily="18" charset="0"/>
              </a:rPr>
              <a:t>Progressive Presidents</a:t>
            </a:r>
            <a:br>
              <a:rPr lang="en-US" dirty="0" smtClean="0">
                <a:solidFill>
                  <a:schemeClr val="tx1"/>
                </a:solidFill>
                <a:latin typeface="Constantia" panose="02030602050306030303" pitchFamily="18" charset="0"/>
              </a:rPr>
            </a:br>
            <a:r>
              <a:rPr lang="en-US" sz="1600" kern="1200" spc="0" dirty="0" smtClean="0">
                <a:ln>
                  <a:noFill/>
                </a:ln>
                <a:solidFill>
                  <a:schemeClr val="tx1"/>
                </a:solidFill>
                <a:latin typeface="Constantia" panose="02030602050306030303" pitchFamily="18" charset="0"/>
                <a:cs typeface="+mn-cs"/>
              </a:rPr>
              <a:t>Mr</a:t>
            </a:r>
            <a:r>
              <a:rPr lang="en-US" sz="1600" kern="1200" spc="0" dirty="0">
                <a:ln>
                  <a:noFill/>
                </a:ln>
                <a:solidFill>
                  <a:schemeClr val="tx1"/>
                </a:solidFill>
                <a:latin typeface="Constantia" panose="02030602050306030303" pitchFamily="18" charset="0"/>
                <a:cs typeface="+mn-cs"/>
              </a:rPr>
              <a:t>. Johnson</a:t>
            </a:r>
            <a:br>
              <a:rPr lang="en-US" sz="1600" kern="1200" spc="0" dirty="0">
                <a:ln>
                  <a:noFill/>
                </a:ln>
                <a:solidFill>
                  <a:schemeClr val="tx1"/>
                </a:solidFill>
                <a:latin typeface="Constantia" panose="02030602050306030303" pitchFamily="18" charset="0"/>
                <a:cs typeface="+mn-cs"/>
              </a:rPr>
            </a:br>
            <a:r>
              <a:rPr lang="en-US" sz="1600" kern="1200" spc="0" dirty="0">
                <a:ln>
                  <a:noFill/>
                </a:ln>
                <a:solidFill>
                  <a:schemeClr val="tx1"/>
                </a:solidFill>
                <a:latin typeface="Constantia" panose="02030602050306030303" pitchFamily="18" charset="0"/>
                <a:cs typeface="+mn-cs"/>
              </a:rPr>
              <a:t>Hopewell High School</a:t>
            </a:r>
            <a:r>
              <a:rPr lang="en-US" sz="4400" kern="1200" spc="0" dirty="0">
                <a:ln>
                  <a:noFill/>
                </a:ln>
                <a:solidFill>
                  <a:schemeClr val="tx1"/>
                </a:solidFill>
                <a:latin typeface="Constantia" panose="02030602050306030303" pitchFamily="18" charset="0"/>
                <a:cs typeface="+mn-cs"/>
              </a:rPr>
              <a:t/>
            </a:r>
            <a:br>
              <a:rPr lang="en-US" sz="4400" kern="1200" spc="0" dirty="0">
                <a:ln>
                  <a:noFill/>
                </a:ln>
                <a:solidFill>
                  <a:schemeClr val="tx1"/>
                </a:solidFill>
                <a:latin typeface="Constantia" panose="02030602050306030303" pitchFamily="18" charset="0"/>
                <a:cs typeface="+mn-cs"/>
              </a:rPr>
            </a:br>
            <a:endParaRPr lang="en-US" dirty="0">
              <a:solidFill>
                <a:schemeClr val="tx1"/>
              </a:solidFill>
              <a:latin typeface="Constantia" panose="020306020503060303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199" cy="664797"/>
          </a:xfrm>
        </p:spPr>
        <p:txBody>
          <a:bodyPr/>
          <a:lstStyle/>
          <a:p>
            <a:r>
              <a:rPr lang="en-US" dirty="0" smtClean="0">
                <a:solidFill>
                  <a:schemeClr val="tx1"/>
                </a:solidFill>
                <a:latin typeface="Constantia" panose="02030602050306030303" pitchFamily="18" charset="0"/>
              </a:rPr>
              <a:t>Main Ideas</a:t>
            </a:r>
            <a:endParaRPr lang="en-US" dirty="0">
              <a:solidFill>
                <a:schemeClr val="tx1"/>
              </a:solidFill>
              <a:latin typeface="Constantia" panose="02030602050306030303" pitchFamily="18" charset="0"/>
            </a:endParaRPr>
          </a:p>
        </p:txBody>
      </p:sp>
      <p:pic>
        <p:nvPicPr>
          <p:cNvPr id="3" name="Picture 2"/>
          <p:cNvPicPr>
            <a:picLocks noChangeAspect="1"/>
          </p:cNvPicPr>
          <p:nvPr/>
        </p:nvPicPr>
        <p:blipFill>
          <a:blip r:embed="rId2" cstate="print"/>
          <a:stretch>
            <a:fillRect/>
          </a:stretch>
        </p:blipFill>
        <p:spPr>
          <a:xfrm>
            <a:off x="0" y="1"/>
            <a:ext cx="456175" cy="6858000"/>
          </a:xfrm>
          <a:prstGeom prst="rect">
            <a:avLst/>
          </a:prstGeom>
        </p:spPr>
      </p:pic>
      <p:sp>
        <p:nvSpPr>
          <p:cNvPr id="5" name="Text Placeholder 2"/>
          <p:cNvSpPr>
            <a:spLocks noGrp="1"/>
          </p:cNvSpPr>
          <p:nvPr>
            <p:ph type="body" sz="quarter" idx="10"/>
          </p:nvPr>
        </p:nvSpPr>
        <p:spPr>
          <a:xfrm>
            <a:off x="761999" y="1411552"/>
            <a:ext cx="7696201" cy="4998291"/>
          </a:xfrm>
        </p:spPr>
        <p:txBody>
          <a:bodyPr/>
          <a:lstStyle/>
          <a:p>
            <a:pPr>
              <a:buFont typeface="Courier New" panose="02070309020205020404" pitchFamily="49" charset="0"/>
              <a:buChar char="o"/>
            </a:pPr>
            <a:r>
              <a:rPr lang="en-US" sz="2800" dirty="0" smtClean="0">
                <a:latin typeface="Constantia" panose="02030602050306030303" pitchFamily="18" charset="0"/>
              </a:rPr>
              <a:t>The federal government </a:t>
            </a:r>
            <a:r>
              <a:rPr lang="en-US" sz="2800" u="sng" dirty="0" smtClean="0">
                <a:latin typeface="Constantia" panose="02030602050306030303" pitchFamily="18" charset="0"/>
              </a:rPr>
              <a:t>responded to grassroots reform efforts</a:t>
            </a:r>
            <a:r>
              <a:rPr lang="en-US" sz="2800" dirty="0" smtClean="0">
                <a:latin typeface="Constantia" panose="02030602050306030303" pitchFamily="18" charset="0"/>
              </a:rPr>
              <a:t> by enacting </a:t>
            </a:r>
            <a:r>
              <a:rPr lang="en-US" sz="2800" dirty="0">
                <a:latin typeface="Constantia" panose="02030602050306030303" pitchFamily="18" charset="0"/>
              </a:rPr>
              <a:t>p</a:t>
            </a:r>
            <a:r>
              <a:rPr lang="en-US" sz="2800" dirty="0" smtClean="0">
                <a:latin typeface="Constantia" panose="02030602050306030303" pitchFamily="18" charset="0"/>
              </a:rPr>
              <a:t>rogressive policies.</a:t>
            </a:r>
          </a:p>
          <a:p>
            <a:pPr>
              <a:buFont typeface="Courier New" panose="02070309020205020404" pitchFamily="49" charset="0"/>
              <a:buChar char="o"/>
            </a:pPr>
            <a:endParaRPr lang="en-US" sz="2800" dirty="0" smtClean="0">
              <a:latin typeface="Constantia" panose="02030602050306030303" pitchFamily="18" charset="0"/>
            </a:endParaRPr>
          </a:p>
          <a:p>
            <a:pPr>
              <a:buFont typeface="Courier New" panose="02070309020205020404" pitchFamily="49" charset="0"/>
              <a:buChar char="o"/>
            </a:pPr>
            <a:r>
              <a:rPr lang="en-US" sz="2800" dirty="0" smtClean="0">
                <a:latin typeface="Constantia" panose="02030602050306030303" pitchFamily="18" charset="0"/>
              </a:rPr>
              <a:t>Progressive reforms sought to established a greater degree of </a:t>
            </a:r>
            <a:r>
              <a:rPr lang="en-US" sz="2800" u="sng" dirty="0" smtClean="0">
                <a:latin typeface="Constantia" panose="02030602050306030303" pitchFamily="18" charset="0"/>
              </a:rPr>
              <a:t>democratic participation </a:t>
            </a:r>
            <a:r>
              <a:rPr lang="en-US" sz="2800" dirty="0" smtClean="0">
                <a:latin typeface="Constantia" panose="02030602050306030303" pitchFamily="18" charset="0"/>
              </a:rPr>
              <a:t>and strengthening </a:t>
            </a:r>
            <a:r>
              <a:rPr lang="en-US" sz="2800" dirty="0">
                <a:latin typeface="Constantia" panose="02030602050306030303" pitchFamily="18" charset="0"/>
              </a:rPr>
              <a:t>the power of the federal government </a:t>
            </a:r>
            <a:r>
              <a:rPr lang="en-US" sz="2800" dirty="0" smtClean="0">
                <a:latin typeface="Constantia" panose="02030602050306030303" pitchFamily="18" charset="0"/>
              </a:rPr>
              <a:t>to </a:t>
            </a:r>
            <a:r>
              <a:rPr lang="en-US" sz="2800" u="sng" dirty="0" smtClean="0">
                <a:latin typeface="Constantia" panose="02030602050306030303" pitchFamily="18" charset="0"/>
              </a:rPr>
              <a:t>regulate the economy</a:t>
            </a:r>
            <a:r>
              <a:rPr lang="en-US" sz="2800" dirty="0" smtClean="0">
                <a:latin typeface="Constantia" panose="02030602050306030303" pitchFamily="18" charset="0"/>
              </a:rPr>
              <a:t>.</a:t>
            </a:r>
          </a:p>
          <a:p>
            <a:pPr>
              <a:buFont typeface="Courier New" panose="02070309020205020404" pitchFamily="49" charset="0"/>
              <a:buChar char="o"/>
            </a:pPr>
            <a:endParaRPr lang="en-US" sz="2800" dirty="0" smtClean="0">
              <a:latin typeface="Constantia" panose="02030602050306030303" pitchFamily="18" charset="0"/>
            </a:endParaRPr>
          </a:p>
          <a:p>
            <a:pPr>
              <a:buFont typeface="Courier New" panose="02070309020205020404" pitchFamily="49" charset="0"/>
              <a:buChar char="o"/>
            </a:pPr>
            <a:r>
              <a:rPr lang="en-US" sz="2800" dirty="0" smtClean="0">
                <a:latin typeface="Constantia" panose="02030602050306030303" pitchFamily="18" charset="0"/>
              </a:rPr>
              <a:t>Presidents </a:t>
            </a:r>
            <a:r>
              <a:rPr lang="en-US" sz="2800" u="sng" dirty="0" smtClean="0">
                <a:latin typeface="Constantia" panose="02030602050306030303" pitchFamily="18" charset="0"/>
              </a:rPr>
              <a:t>Roosevelt</a:t>
            </a:r>
            <a:r>
              <a:rPr lang="en-US" sz="2800" dirty="0" smtClean="0">
                <a:latin typeface="Constantia" panose="02030602050306030303" pitchFamily="18" charset="0"/>
              </a:rPr>
              <a:t>, </a:t>
            </a:r>
            <a:r>
              <a:rPr lang="en-US" sz="2800" u="sng" dirty="0" smtClean="0">
                <a:latin typeface="Constantia" panose="02030602050306030303" pitchFamily="18" charset="0"/>
              </a:rPr>
              <a:t>Taft</a:t>
            </a:r>
            <a:r>
              <a:rPr lang="en-US" sz="2800" dirty="0" smtClean="0">
                <a:latin typeface="Constantia" panose="02030602050306030303" pitchFamily="18" charset="0"/>
              </a:rPr>
              <a:t> and </a:t>
            </a:r>
            <a:r>
              <a:rPr lang="en-US" sz="2800" u="sng" dirty="0" smtClean="0">
                <a:latin typeface="Constantia" panose="02030602050306030303" pitchFamily="18" charset="0"/>
              </a:rPr>
              <a:t>Wilson</a:t>
            </a:r>
            <a:r>
              <a:rPr lang="en-US" sz="2800" dirty="0" smtClean="0">
                <a:latin typeface="Constantia" panose="02030602050306030303" pitchFamily="18" charset="0"/>
              </a:rPr>
              <a:t> all instituted progressive policies, though they were bitter rivals.</a:t>
            </a:r>
            <a:endParaRPr lang="en-US" sz="2400" dirty="0" smtClean="0">
              <a:latin typeface="Constantia" panose="02030602050306030303" pitchFamily="18" charset="0"/>
            </a:endParaRPr>
          </a:p>
        </p:txBody>
      </p:sp>
    </p:spTree>
    <p:extLst>
      <p:ext uri="{BB962C8B-B14F-4D97-AF65-F5344CB8AC3E}">
        <p14:creationId xmlns:p14="http://schemas.microsoft.com/office/powerpoint/2010/main" val="36156373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199" cy="664797"/>
          </a:xfrm>
        </p:spPr>
        <p:txBody>
          <a:bodyPr/>
          <a:lstStyle/>
          <a:p>
            <a:r>
              <a:rPr lang="en-US" dirty="0" smtClean="0">
                <a:solidFill>
                  <a:schemeClr val="tx1"/>
                </a:solidFill>
                <a:latin typeface="Constantia" panose="02030602050306030303" pitchFamily="18" charset="0"/>
              </a:rPr>
              <a:t>What is Progressivism?</a:t>
            </a:r>
            <a:endParaRPr lang="en-US" dirty="0">
              <a:solidFill>
                <a:schemeClr val="tx1"/>
              </a:solidFill>
              <a:latin typeface="Constantia" panose="02030602050306030303" pitchFamily="18" charset="0"/>
            </a:endParaRPr>
          </a:p>
        </p:txBody>
      </p:sp>
      <p:pic>
        <p:nvPicPr>
          <p:cNvPr id="3" name="Picture 2"/>
          <p:cNvPicPr>
            <a:picLocks noChangeAspect="1"/>
          </p:cNvPicPr>
          <p:nvPr/>
        </p:nvPicPr>
        <p:blipFill>
          <a:blip r:embed="rId2" cstate="print"/>
          <a:stretch>
            <a:fillRect/>
          </a:stretch>
        </p:blipFill>
        <p:spPr>
          <a:xfrm>
            <a:off x="0" y="1"/>
            <a:ext cx="456175" cy="6858000"/>
          </a:xfrm>
          <a:prstGeom prst="rect">
            <a:avLst/>
          </a:prstGeom>
        </p:spPr>
      </p:pic>
      <p:sp>
        <p:nvSpPr>
          <p:cNvPr id="5" name="Text Placeholder 2"/>
          <p:cNvSpPr>
            <a:spLocks noGrp="1"/>
          </p:cNvSpPr>
          <p:nvPr>
            <p:ph type="body" sz="quarter" idx="10"/>
          </p:nvPr>
        </p:nvSpPr>
        <p:spPr>
          <a:xfrm>
            <a:off x="761999" y="1411553"/>
            <a:ext cx="3886201" cy="4505849"/>
          </a:xfrm>
        </p:spPr>
        <p:txBody>
          <a:bodyPr/>
          <a:lstStyle/>
          <a:p>
            <a:pPr>
              <a:buNone/>
            </a:pPr>
            <a:r>
              <a:rPr lang="en-US" dirty="0" smtClean="0">
                <a:latin typeface="Constantia" panose="02030602050306030303" pitchFamily="18" charset="0"/>
              </a:rPr>
              <a:t>Broad-Based Reforms</a:t>
            </a:r>
          </a:p>
          <a:p>
            <a:pPr>
              <a:buFont typeface="Courier New" panose="02070309020205020404" pitchFamily="49" charset="0"/>
              <a:buChar char="o"/>
            </a:pPr>
            <a:r>
              <a:rPr lang="en-US" sz="2400" dirty="0" smtClean="0">
                <a:latin typeface="Constantia" panose="02030602050306030303" pitchFamily="18" charset="0"/>
              </a:rPr>
              <a:t>Regulation of big business</a:t>
            </a:r>
          </a:p>
          <a:p>
            <a:pPr>
              <a:buFont typeface="Courier New" panose="02070309020205020404" pitchFamily="49" charset="0"/>
              <a:buChar char="o"/>
            </a:pPr>
            <a:r>
              <a:rPr lang="en-US" sz="2400" dirty="0" smtClean="0">
                <a:latin typeface="Constantia" panose="02030602050306030303" pitchFamily="18" charset="0"/>
              </a:rPr>
              <a:t>Labor protection</a:t>
            </a:r>
          </a:p>
          <a:p>
            <a:pPr>
              <a:buFont typeface="Courier New" panose="02070309020205020404" pitchFamily="49" charset="0"/>
              <a:buChar char="o"/>
            </a:pPr>
            <a:r>
              <a:rPr lang="en-US" sz="2400" dirty="0" smtClean="0">
                <a:latin typeface="Constantia" panose="02030602050306030303" pitchFamily="18" charset="0"/>
              </a:rPr>
              <a:t>Consumer protection</a:t>
            </a:r>
          </a:p>
          <a:p>
            <a:pPr>
              <a:buFont typeface="Courier New" panose="02070309020205020404" pitchFamily="49" charset="0"/>
              <a:buChar char="o"/>
            </a:pPr>
            <a:r>
              <a:rPr lang="en-US" sz="2400" dirty="0" smtClean="0">
                <a:latin typeface="Constantia" panose="02030602050306030303" pitchFamily="18" charset="0"/>
              </a:rPr>
              <a:t>Direct democracy</a:t>
            </a:r>
          </a:p>
          <a:p>
            <a:pPr>
              <a:buFont typeface="Courier New" panose="02070309020205020404" pitchFamily="49" charset="0"/>
              <a:buChar char="o"/>
            </a:pPr>
            <a:r>
              <a:rPr lang="en-US" sz="2400" dirty="0" smtClean="0">
                <a:latin typeface="Constantia" panose="02030602050306030303" pitchFamily="18" charset="0"/>
              </a:rPr>
              <a:t>Pragmatism &amp; efficiency</a:t>
            </a:r>
          </a:p>
          <a:p>
            <a:pPr>
              <a:buFont typeface="Courier New" panose="02070309020205020404" pitchFamily="49" charset="0"/>
              <a:buChar char="o"/>
            </a:pPr>
            <a:r>
              <a:rPr lang="en-US" sz="2400" dirty="0" smtClean="0">
                <a:latin typeface="Constantia" panose="02030602050306030303" pitchFamily="18" charset="0"/>
              </a:rPr>
              <a:t>Education</a:t>
            </a:r>
          </a:p>
          <a:p>
            <a:pPr>
              <a:buFont typeface="Courier New" panose="02070309020205020404" pitchFamily="49" charset="0"/>
              <a:buChar char="o"/>
            </a:pPr>
            <a:r>
              <a:rPr lang="en-US" sz="2400" dirty="0" smtClean="0">
                <a:latin typeface="Constantia" panose="02030602050306030303" pitchFamily="18" charset="0"/>
              </a:rPr>
              <a:t>Women’s rights</a:t>
            </a:r>
          </a:p>
          <a:p>
            <a:pPr>
              <a:buFont typeface="Courier New" panose="02070309020205020404" pitchFamily="49" charset="0"/>
              <a:buChar char="o"/>
            </a:pPr>
            <a:r>
              <a:rPr lang="en-US" sz="2400" dirty="0" smtClean="0">
                <a:latin typeface="Constantia" panose="02030602050306030303" pitchFamily="18" charset="0"/>
              </a:rPr>
              <a:t>Prohibition</a:t>
            </a:r>
          </a:p>
          <a:p>
            <a:pPr>
              <a:buFont typeface="Courier New" panose="02070309020205020404" pitchFamily="49" charset="0"/>
              <a:buChar char="o"/>
            </a:pPr>
            <a:r>
              <a:rPr lang="en-US" sz="2400" dirty="0" smtClean="0">
                <a:latin typeface="Constantia" panose="02030602050306030303" pitchFamily="18" charset="0"/>
              </a:rPr>
              <a:t>Environmentalism</a:t>
            </a:r>
          </a:p>
          <a:p>
            <a:pPr>
              <a:buFont typeface="Courier New" panose="02070309020205020404" pitchFamily="49" charset="0"/>
              <a:buChar char="o"/>
            </a:pPr>
            <a:r>
              <a:rPr lang="en-US" sz="2400" dirty="0" smtClean="0">
                <a:latin typeface="Constantia" panose="02030602050306030303" pitchFamily="18" charset="0"/>
              </a:rPr>
              <a:t>…Civil rights?</a:t>
            </a:r>
          </a:p>
        </p:txBody>
      </p:sp>
      <p:pic>
        <p:nvPicPr>
          <p:cNvPr id="4" name="Picture 3"/>
          <p:cNvPicPr>
            <a:picLocks noChangeAspect="1"/>
          </p:cNvPicPr>
          <p:nvPr/>
        </p:nvPicPr>
        <p:blipFill>
          <a:blip r:embed="rId3" cstate="print"/>
          <a:stretch>
            <a:fillRect/>
          </a:stretch>
        </p:blipFill>
        <p:spPr>
          <a:xfrm>
            <a:off x="4800600" y="1447800"/>
            <a:ext cx="1828800" cy="2567468"/>
          </a:xfrm>
          <a:prstGeom prst="rect">
            <a:avLst/>
          </a:prstGeom>
        </p:spPr>
      </p:pic>
      <p:pic>
        <p:nvPicPr>
          <p:cNvPr id="6" name="Picture 5"/>
          <p:cNvPicPr>
            <a:picLocks noChangeAspect="1"/>
          </p:cNvPicPr>
          <p:nvPr/>
        </p:nvPicPr>
        <p:blipFill>
          <a:blip r:embed="rId4" cstate="print"/>
          <a:stretch>
            <a:fillRect/>
          </a:stretch>
        </p:blipFill>
        <p:spPr>
          <a:xfrm>
            <a:off x="6857999" y="2590074"/>
            <a:ext cx="1829296" cy="2576556"/>
          </a:xfrm>
          <a:prstGeom prst="rect">
            <a:avLst/>
          </a:prstGeom>
        </p:spPr>
      </p:pic>
      <p:pic>
        <p:nvPicPr>
          <p:cNvPr id="7" name="Picture 6"/>
          <p:cNvPicPr>
            <a:picLocks noChangeAspect="1"/>
          </p:cNvPicPr>
          <p:nvPr/>
        </p:nvPicPr>
        <p:blipFill>
          <a:blip r:embed="rId5" cstate="print"/>
          <a:stretch>
            <a:fillRect/>
          </a:stretch>
        </p:blipFill>
        <p:spPr>
          <a:xfrm>
            <a:off x="4876800" y="4138131"/>
            <a:ext cx="1691060" cy="2567469"/>
          </a:xfrm>
          <a:prstGeom prst="rect">
            <a:avLst/>
          </a:prstGeom>
        </p:spPr>
      </p:pic>
      <p:sp>
        <p:nvSpPr>
          <p:cNvPr id="9" name="TextBox 8"/>
          <p:cNvSpPr txBox="1"/>
          <p:nvPr/>
        </p:nvSpPr>
        <p:spPr>
          <a:xfrm>
            <a:off x="4870612" y="3566613"/>
            <a:ext cx="1669882" cy="377454"/>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dirty="0" smtClean="0">
                <a:solidFill>
                  <a:srgbClr val="FFFFFF"/>
                </a:solidFill>
                <a:effectLst>
                  <a:outerShdw blurRad="38100" dist="38100" dir="2700000" algn="tl">
                    <a:srgbClr val="000000">
                      <a:alpha val="43137"/>
                    </a:srgbClr>
                  </a:outerShdw>
                </a:effectLst>
                <a:latin typeface="Constantia" panose="02030602050306030303" pitchFamily="18" charset="0"/>
              </a:rPr>
              <a:t>Roosevelt (R)</a:t>
            </a:r>
            <a:endParaRPr lang="en-US" dirty="0">
              <a:solidFill>
                <a:srgbClr val="FFFFFF"/>
              </a:solidFill>
              <a:effectLst>
                <a:outerShdw blurRad="38100" dist="38100" dir="2700000" algn="tl">
                  <a:srgbClr val="000000">
                    <a:alpha val="43137"/>
                  </a:srgbClr>
                </a:outerShdw>
              </a:effectLst>
              <a:latin typeface="Constantia" panose="02030602050306030303" pitchFamily="18" charset="0"/>
            </a:endParaRPr>
          </a:p>
        </p:txBody>
      </p:sp>
      <p:sp>
        <p:nvSpPr>
          <p:cNvPr id="10" name="TextBox 9"/>
          <p:cNvSpPr txBox="1"/>
          <p:nvPr/>
        </p:nvSpPr>
        <p:spPr>
          <a:xfrm>
            <a:off x="6931334" y="4700197"/>
            <a:ext cx="1669882" cy="377454"/>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dirty="0" smtClean="0">
                <a:solidFill>
                  <a:srgbClr val="FFFFFF"/>
                </a:solidFill>
                <a:effectLst>
                  <a:outerShdw blurRad="38100" dist="38100" dir="2700000" algn="tl">
                    <a:srgbClr val="000000">
                      <a:alpha val="43137"/>
                    </a:srgbClr>
                  </a:outerShdw>
                </a:effectLst>
                <a:latin typeface="Constantia" panose="02030602050306030303" pitchFamily="18" charset="0"/>
              </a:rPr>
              <a:t>Taft (R)</a:t>
            </a:r>
            <a:endParaRPr lang="en-US" dirty="0">
              <a:solidFill>
                <a:srgbClr val="FFFFFF"/>
              </a:solidFill>
              <a:effectLst>
                <a:outerShdw blurRad="38100" dist="38100" dir="2700000" algn="tl">
                  <a:srgbClr val="000000">
                    <a:alpha val="43137"/>
                  </a:srgbClr>
                </a:outerShdw>
              </a:effectLst>
              <a:latin typeface="Constantia" panose="02030602050306030303" pitchFamily="18" charset="0"/>
            </a:endParaRPr>
          </a:p>
        </p:txBody>
      </p:sp>
      <p:sp>
        <p:nvSpPr>
          <p:cNvPr id="11" name="TextBox 10"/>
          <p:cNvSpPr txBox="1"/>
          <p:nvPr/>
        </p:nvSpPr>
        <p:spPr>
          <a:xfrm>
            <a:off x="4984861" y="6272456"/>
            <a:ext cx="1490788" cy="377454"/>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dirty="0" smtClean="0">
                <a:solidFill>
                  <a:srgbClr val="FFFFFF"/>
                </a:solidFill>
                <a:effectLst>
                  <a:outerShdw blurRad="38100" dist="38100" dir="2700000" algn="tl">
                    <a:srgbClr val="000000">
                      <a:alpha val="43137"/>
                    </a:srgbClr>
                  </a:outerShdw>
                </a:effectLst>
                <a:latin typeface="Constantia" panose="02030602050306030303" pitchFamily="18" charset="0"/>
              </a:rPr>
              <a:t>Wilson (D)</a:t>
            </a:r>
            <a:endParaRPr lang="en-US" dirty="0">
              <a:solidFill>
                <a:srgbClr val="FFFFFF"/>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29103050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199" cy="664797"/>
          </a:xfrm>
        </p:spPr>
        <p:txBody>
          <a:bodyPr/>
          <a:lstStyle/>
          <a:p>
            <a:r>
              <a:rPr lang="en-US" dirty="0" smtClean="0">
                <a:solidFill>
                  <a:schemeClr val="tx1"/>
                </a:solidFill>
                <a:latin typeface="Constantia" panose="02030602050306030303" pitchFamily="18" charset="0"/>
              </a:rPr>
              <a:t>Theodore Roosevelt, 1901-1909</a:t>
            </a:r>
            <a:endParaRPr lang="en-US" dirty="0">
              <a:solidFill>
                <a:schemeClr val="tx1"/>
              </a:solidFill>
              <a:latin typeface="Constantia" panose="02030602050306030303" pitchFamily="18" charset="0"/>
            </a:endParaRPr>
          </a:p>
        </p:txBody>
      </p:sp>
      <p:pic>
        <p:nvPicPr>
          <p:cNvPr id="3" name="Picture 2"/>
          <p:cNvPicPr>
            <a:picLocks noChangeAspect="1"/>
          </p:cNvPicPr>
          <p:nvPr/>
        </p:nvPicPr>
        <p:blipFill>
          <a:blip r:embed="rId2" cstate="print"/>
          <a:stretch>
            <a:fillRect/>
          </a:stretch>
        </p:blipFill>
        <p:spPr>
          <a:xfrm>
            <a:off x="0" y="1"/>
            <a:ext cx="456175" cy="6858000"/>
          </a:xfrm>
          <a:prstGeom prst="rect">
            <a:avLst/>
          </a:prstGeom>
        </p:spPr>
      </p:pic>
      <p:sp>
        <p:nvSpPr>
          <p:cNvPr id="5" name="Text Placeholder 2"/>
          <p:cNvSpPr>
            <a:spLocks noGrp="1"/>
          </p:cNvSpPr>
          <p:nvPr>
            <p:ph type="body" sz="quarter" idx="10"/>
          </p:nvPr>
        </p:nvSpPr>
        <p:spPr>
          <a:xfrm>
            <a:off x="761999" y="914400"/>
            <a:ext cx="3886201" cy="5989332"/>
          </a:xfrm>
        </p:spPr>
        <p:txBody>
          <a:bodyPr/>
          <a:lstStyle/>
          <a:p>
            <a:pPr>
              <a:buNone/>
            </a:pPr>
            <a:r>
              <a:rPr lang="en-US" sz="2000" b="1" dirty="0" smtClean="0">
                <a:latin typeface="Constantia" panose="02030602050306030303" pitchFamily="18" charset="0"/>
              </a:rPr>
              <a:t>T.R.’s Personality</a:t>
            </a:r>
          </a:p>
          <a:p>
            <a:pPr>
              <a:buFont typeface="Courier New" panose="02070309020205020404" pitchFamily="49" charset="0"/>
              <a:buChar char="o"/>
            </a:pPr>
            <a:r>
              <a:rPr lang="en-US" sz="1800" dirty="0" smtClean="0">
                <a:latin typeface="Constantia" panose="02030602050306030303" pitchFamily="18" charset="0"/>
              </a:rPr>
              <a:t>“_______ Rider” in the Spanish-American War, 1898</a:t>
            </a:r>
          </a:p>
          <a:p>
            <a:pPr>
              <a:buFont typeface="Courier New" panose="02070309020205020404" pitchFamily="49" charset="0"/>
              <a:buChar char="o"/>
            </a:pPr>
            <a:r>
              <a:rPr lang="en-US" sz="1800" dirty="0" smtClean="0">
                <a:latin typeface="Constantia" panose="02030602050306030303" pitchFamily="18" charset="0"/>
              </a:rPr>
              <a:t>“Speak softly and carry a big ________”</a:t>
            </a:r>
          </a:p>
          <a:p>
            <a:pPr>
              <a:buFont typeface="Courier New" panose="02070309020205020404" pitchFamily="49" charset="0"/>
              <a:buChar char="o"/>
            </a:pPr>
            <a:r>
              <a:rPr lang="en-US" sz="1800" dirty="0" smtClean="0">
                <a:latin typeface="Constantia" panose="02030602050306030303" pitchFamily="18" charset="0"/>
              </a:rPr>
              <a:t>White House as a “______ Pulpit” to pass and enforce laws</a:t>
            </a:r>
          </a:p>
          <a:p>
            <a:pPr>
              <a:buNone/>
            </a:pPr>
            <a:r>
              <a:rPr lang="en-US" sz="2000" b="1" dirty="0" smtClean="0">
                <a:latin typeface="Constantia" panose="02030602050306030303" pitchFamily="18" charset="0"/>
              </a:rPr>
              <a:t>Economic Policy</a:t>
            </a:r>
          </a:p>
          <a:p>
            <a:pPr>
              <a:buFont typeface="Courier New" panose="02070309020205020404" pitchFamily="49" charset="0"/>
              <a:buChar char="o"/>
            </a:pPr>
            <a:r>
              <a:rPr lang="en-US" sz="1800" dirty="0" smtClean="0">
                <a:latin typeface="Constantia" panose="02030602050306030303" pitchFamily="18" charset="0"/>
              </a:rPr>
              <a:t>“________ Deal”: equality of opportunity for all</a:t>
            </a:r>
          </a:p>
          <a:p>
            <a:pPr>
              <a:buFont typeface="Courier New" panose="02070309020205020404" pitchFamily="49" charset="0"/>
              <a:buChar char="o"/>
            </a:pPr>
            <a:r>
              <a:rPr lang="en-US" sz="1800" dirty="0" smtClean="0">
                <a:latin typeface="Constantia" panose="02030602050306030303" pitchFamily="18" charset="0"/>
              </a:rPr>
              <a:t>Anthracite ______ Strike: T.R. arbitrated, marking the first time the government didn’t automatically side with ________________</a:t>
            </a:r>
          </a:p>
          <a:p>
            <a:pPr>
              <a:buFont typeface="Courier New" panose="02070309020205020404" pitchFamily="49" charset="0"/>
              <a:buChar char="o"/>
            </a:pPr>
            <a:r>
              <a:rPr lang="en-US" sz="1800" dirty="0" smtClean="0">
                <a:latin typeface="Constantia" panose="02030602050306030303" pitchFamily="18" charset="0"/>
              </a:rPr>
              <a:t>Trust-__________: T.R. was first president to enforce the ________ Anti-Trust Act to break apart monopolies (ex: </a:t>
            </a:r>
            <a:r>
              <a:rPr lang="en-US" sz="1800" i="1" dirty="0" smtClean="0">
                <a:latin typeface="Constantia" panose="02030602050306030303" pitchFamily="18" charset="0"/>
              </a:rPr>
              <a:t>Northern Securities v. U.S.</a:t>
            </a:r>
            <a:r>
              <a:rPr lang="en-US" sz="1800" dirty="0" smtClean="0">
                <a:latin typeface="Constantia" panose="02030602050306030303" pitchFamily="18" charset="0"/>
              </a:rPr>
              <a:t>)</a:t>
            </a:r>
          </a:p>
          <a:p>
            <a:pPr>
              <a:buFont typeface="Courier New" panose="02070309020205020404" pitchFamily="49" charset="0"/>
              <a:buChar char="o"/>
            </a:pPr>
            <a:r>
              <a:rPr lang="en-US" sz="1800" dirty="0" smtClean="0">
                <a:latin typeface="Constantia" panose="02030602050306030303" pitchFamily="18" charset="0"/>
              </a:rPr>
              <a:t>Hepburn Act increased regulation of ____________ by ICC</a:t>
            </a:r>
          </a:p>
        </p:txBody>
      </p:sp>
      <p:sp>
        <p:nvSpPr>
          <p:cNvPr id="12" name="Text Placeholder 2"/>
          <p:cNvSpPr txBox="1">
            <a:spLocks/>
          </p:cNvSpPr>
          <p:nvPr/>
        </p:nvSpPr>
        <p:spPr>
          <a:xfrm>
            <a:off x="4952999" y="914400"/>
            <a:ext cx="3886201" cy="5746188"/>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en-US" sz="2000" b="1" i="0" u="none" strike="noStrike" kern="1200" cap="none" spc="0" normalizeH="0" baseline="0" noProof="0" dirty="0" smtClean="0">
                <a:ln>
                  <a:noFill/>
                </a:ln>
                <a:uLnTx/>
                <a:uFillTx/>
                <a:latin typeface="Constantia" panose="02030602050306030303" pitchFamily="18" charset="0"/>
                <a:ea typeface="+mn-ea"/>
                <a:cs typeface="+mn-cs"/>
              </a:rPr>
              <a:t>Consumer</a:t>
            </a:r>
            <a:r>
              <a:rPr kumimoji="0" lang="en-US" sz="2000" b="1" i="0" u="none" strike="noStrike" kern="1200" cap="none" spc="0" normalizeH="0" noProof="0" dirty="0" smtClean="0">
                <a:ln>
                  <a:noFill/>
                </a:ln>
                <a:uLnTx/>
                <a:uFillTx/>
                <a:latin typeface="Constantia" panose="02030602050306030303" pitchFamily="18" charset="0"/>
                <a:ea typeface="+mn-ea"/>
                <a:cs typeface="+mn-cs"/>
              </a:rPr>
              <a:t> Protection</a:t>
            </a:r>
            <a:endParaRPr kumimoji="0" lang="en-US" sz="2000" b="1"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smtClean="0">
                <a:ln>
                  <a:noFill/>
                </a:ln>
                <a:uLnTx/>
                <a:uFillTx/>
                <a:latin typeface="Constantia" panose="02030602050306030303" pitchFamily="18" charset="0"/>
                <a:ea typeface="+mn-ea"/>
                <a:cs typeface="+mn-cs"/>
              </a:rPr>
              <a:t>Upton Sinclair’s </a:t>
            </a:r>
            <a:r>
              <a:rPr kumimoji="0" lang="en-US" b="0" i="1" u="none" strike="noStrike" kern="1200" cap="none" spc="0" normalizeH="0" baseline="0" noProof="0" dirty="0" smtClean="0">
                <a:ln>
                  <a:noFill/>
                </a:ln>
                <a:uLnTx/>
                <a:uFillTx/>
                <a:latin typeface="Constantia" panose="02030602050306030303" pitchFamily="18" charset="0"/>
                <a:ea typeface="+mn-ea"/>
                <a:cs typeface="+mn-cs"/>
              </a:rPr>
              <a:t>The Jungle </a:t>
            </a:r>
            <a:r>
              <a:rPr kumimoji="0" lang="en-US" b="0" i="0" u="none" strike="noStrike" kern="1200" cap="none" spc="0" normalizeH="0" baseline="0" noProof="0" dirty="0" smtClean="0">
                <a:ln>
                  <a:noFill/>
                </a:ln>
                <a:uLnTx/>
                <a:uFillTx/>
                <a:latin typeface="Constantia" panose="02030602050306030303" pitchFamily="18" charset="0"/>
                <a:ea typeface="+mn-ea"/>
                <a:cs typeface="+mn-cs"/>
              </a:rPr>
              <a:t>led to the passage of</a:t>
            </a:r>
            <a:r>
              <a:rPr kumimoji="0" lang="en-US" b="0" i="0" u="none" strike="noStrike" kern="1200" cap="none" spc="0" normalizeH="0" noProof="0" dirty="0" smtClean="0">
                <a:ln>
                  <a:noFill/>
                </a:ln>
                <a:uLnTx/>
                <a:uFillTx/>
                <a:latin typeface="Constantia" panose="02030602050306030303" pitchFamily="18" charset="0"/>
                <a:ea typeface="+mn-ea"/>
                <a:cs typeface="+mn-cs"/>
              </a:rPr>
              <a:t> the _____ Inspection Act and ______ Food &amp; Drug Act</a:t>
            </a:r>
            <a:endParaRPr kumimoji="0" lang="en-US" b="0"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000" b="1" i="0" u="none" strike="noStrike" kern="1200" cap="none" spc="0" normalizeH="0" baseline="0" noProof="0" dirty="0" smtClean="0">
                <a:ln>
                  <a:noFill/>
                </a:ln>
                <a:uLnTx/>
                <a:uFillTx/>
                <a:latin typeface="Constantia" panose="02030602050306030303" pitchFamily="18" charset="0"/>
                <a:ea typeface="+mn-ea"/>
                <a:cs typeface="+mn-cs"/>
              </a:rPr>
              <a:t>Conservation Policy</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smtClean="0">
                <a:ln>
                  <a:noFill/>
                </a:ln>
                <a:uLnTx/>
                <a:uFillTx/>
                <a:latin typeface="Constantia" panose="02030602050306030303" pitchFamily="18" charset="0"/>
                <a:ea typeface="+mn-ea"/>
                <a:cs typeface="+mn-cs"/>
              </a:rPr>
              <a:t>John Muir  (_____ preservation) vs. </a:t>
            </a:r>
            <a:r>
              <a:rPr kumimoji="0" lang="en-US" b="0" i="0" u="none" strike="noStrike" kern="1200" cap="none" spc="0" normalizeH="0" baseline="0" noProof="0" dirty="0" err="1" smtClean="0">
                <a:ln>
                  <a:noFill/>
                </a:ln>
                <a:uLnTx/>
                <a:uFillTx/>
                <a:latin typeface="Constantia" panose="02030602050306030303" pitchFamily="18" charset="0"/>
                <a:ea typeface="+mn-ea"/>
                <a:cs typeface="+mn-cs"/>
              </a:rPr>
              <a:t>Giffor</a:t>
            </a:r>
            <a:r>
              <a:rPr lang="en-US" dirty="0" smtClean="0">
                <a:latin typeface="Constantia" panose="02030602050306030303" pitchFamily="18" charset="0"/>
              </a:rPr>
              <a:t>d Pinchot (__________ use)</a:t>
            </a:r>
            <a:endParaRPr kumimoji="0" lang="en-US" b="0"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smtClean="0">
                <a:ln>
                  <a:noFill/>
                </a:ln>
                <a:uLnTx/>
                <a:uFillTx/>
                <a:latin typeface="Constantia" panose="02030602050306030303" pitchFamily="18" charset="0"/>
                <a:ea typeface="+mn-ea"/>
                <a:cs typeface="+mn-cs"/>
              </a:rPr>
              <a:t>Newlands ___________ </a:t>
            </a:r>
            <a:r>
              <a:rPr kumimoji="0" lang="en-US" b="0" i="0" u="none" strike="noStrike" kern="1200" cap="none" spc="0" normalizeH="0" noProof="0" dirty="0" smtClean="0">
                <a:ln>
                  <a:noFill/>
                </a:ln>
                <a:uLnTx/>
                <a:uFillTx/>
                <a:latin typeface="Constantia" panose="02030602050306030303" pitchFamily="18" charset="0"/>
                <a:ea typeface="+mn-ea"/>
                <a:cs typeface="+mn-cs"/>
              </a:rPr>
              <a:t>Act</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baseline="0" dirty="0" smtClean="0">
                <a:latin typeface="Constantia" panose="02030602050306030303" pitchFamily="18" charset="0"/>
              </a:rPr>
              <a:t>U.S. ________ Service</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smtClean="0">
                <a:ln>
                  <a:noFill/>
                </a:ln>
                <a:uLnTx/>
                <a:uFillTx/>
                <a:latin typeface="Constantia" panose="02030602050306030303" pitchFamily="18" charset="0"/>
                <a:ea typeface="+mn-ea"/>
                <a:cs typeface="+mn-cs"/>
              </a:rPr>
              <a:t>New ___________ Parks</a:t>
            </a:r>
          </a:p>
          <a:p>
            <a:pPr marL="396875" marR="0" lvl="0" indent="-396875" algn="l" defTabSz="914363" rtl="0" eaLnBrk="1" fontAlgn="auto" latinLnBrk="0" hangingPunct="1">
              <a:lnSpc>
                <a:spcPct val="90000"/>
              </a:lnSpc>
              <a:spcBef>
                <a:spcPct val="20000"/>
              </a:spcBef>
              <a:spcAft>
                <a:spcPts val="0"/>
              </a:spcAft>
              <a:buClrTx/>
              <a:buSzTx/>
              <a:tabLst/>
              <a:defRPr/>
            </a:pPr>
            <a:r>
              <a:rPr lang="en-US" sz="2000" b="1" dirty="0" smtClean="0">
                <a:latin typeface="Constantia" panose="02030602050306030303" pitchFamily="18" charset="0"/>
              </a:rPr>
              <a:t>Other Policies</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dirty="0" smtClean="0">
                <a:latin typeface="Constantia" panose="02030602050306030303" pitchFamily="18" charset="0"/>
              </a:rPr>
              <a:t>Consulted Booker T. ____________ on civil rights</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smtClean="0">
                <a:ln>
                  <a:noFill/>
                </a:ln>
                <a:uLnTx/>
                <a:uFillTx/>
                <a:latin typeface="Constantia" panose="02030602050306030303" pitchFamily="18" charset="0"/>
                <a:ea typeface="+mn-ea"/>
                <a:cs typeface="+mn-cs"/>
              </a:rPr>
              <a:t>“______________’s Agreement” with Japan cut</a:t>
            </a:r>
            <a:r>
              <a:rPr kumimoji="0" lang="en-US" b="0" i="0" u="none" strike="noStrike" kern="1200" cap="none" spc="0" normalizeH="0" noProof="0" dirty="0" smtClean="0">
                <a:ln>
                  <a:noFill/>
                </a:ln>
                <a:uLnTx/>
                <a:uFillTx/>
                <a:latin typeface="Constantia" panose="02030602050306030303" pitchFamily="18" charset="0"/>
                <a:ea typeface="+mn-ea"/>
                <a:cs typeface="+mn-cs"/>
              </a:rPr>
              <a:t> off immigration but guaranteed education </a:t>
            </a:r>
            <a:r>
              <a:rPr lang="en-US" dirty="0" smtClean="0">
                <a:latin typeface="Constantia" panose="02030602050306030303" pitchFamily="18" charset="0"/>
              </a:rPr>
              <a:t>to immigrants already here</a:t>
            </a:r>
            <a:endParaRPr kumimoji="0" lang="en-US" b="0"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dirty="0" smtClean="0">
                <a:latin typeface="Constantia" panose="02030602050306030303" pitchFamily="18" charset="0"/>
              </a:rPr>
              <a:t>________________ Foreign Policy</a:t>
            </a:r>
          </a:p>
          <a:p>
            <a:pPr marL="854075" lvl="1" indent="-396875" defTabSz="914363">
              <a:lnSpc>
                <a:spcPct val="90000"/>
              </a:lnSpc>
              <a:spcBef>
                <a:spcPct val="20000"/>
              </a:spcBef>
              <a:buFont typeface="Courier New" panose="02070309020205020404" pitchFamily="49" charset="0"/>
              <a:buChar char="o"/>
            </a:pPr>
            <a:r>
              <a:rPr kumimoji="0" lang="en-US" b="0" i="0" u="none" strike="noStrike" kern="1200" cap="none" spc="0" normalizeH="0" baseline="0" noProof="0" dirty="0" smtClean="0">
                <a:ln>
                  <a:noFill/>
                </a:ln>
                <a:uLnTx/>
                <a:uFillTx/>
                <a:latin typeface="Constantia" panose="02030602050306030303" pitchFamily="18" charset="0"/>
                <a:ea typeface="+mn-ea"/>
                <a:cs typeface="+mn-cs"/>
              </a:rPr>
              <a:t>Roosevelt Corollary</a:t>
            </a:r>
          </a:p>
          <a:p>
            <a:pPr marL="854075" lvl="1" indent="-396875" defTabSz="914363">
              <a:lnSpc>
                <a:spcPct val="90000"/>
              </a:lnSpc>
              <a:spcBef>
                <a:spcPct val="20000"/>
              </a:spcBef>
              <a:buFont typeface="Courier New" panose="02070309020205020404" pitchFamily="49" charset="0"/>
              <a:buChar char="o"/>
            </a:pPr>
            <a:r>
              <a:rPr lang="en-US" dirty="0" smtClean="0">
                <a:latin typeface="Constantia" panose="02030602050306030303" pitchFamily="18" charset="0"/>
              </a:rPr>
              <a:t>Panama Canal</a:t>
            </a:r>
            <a:endParaRPr kumimoji="0" lang="en-US" b="0" i="0" u="none" strike="noStrike" kern="1200" cap="none" spc="0" normalizeH="0" baseline="0" noProof="0" dirty="0" smtClean="0">
              <a:ln>
                <a:noFill/>
              </a:ln>
              <a:uLnTx/>
              <a:uFillTx/>
              <a:latin typeface="Constantia" panose="02030602050306030303" pitchFamily="18" charset="0"/>
              <a:ea typeface="+mn-ea"/>
              <a:cs typeface="+mn-cs"/>
            </a:endParaRPr>
          </a:p>
        </p:txBody>
      </p:sp>
    </p:spTree>
    <p:extLst>
      <p:ext uri="{BB962C8B-B14F-4D97-AF65-F5344CB8AC3E}">
        <p14:creationId xmlns:p14="http://schemas.microsoft.com/office/powerpoint/2010/main" val="29103050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199" cy="664797"/>
          </a:xfrm>
        </p:spPr>
        <p:txBody>
          <a:bodyPr/>
          <a:lstStyle/>
          <a:p>
            <a:r>
              <a:rPr lang="en-US" dirty="0" smtClean="0">
                <a:solidFill>
                  <a:schemeClr val="tx1"/>
                </a:solidFill>
                <a:latin typeface="Constantia" panose="02030602050306030303" pitchFamily="18" charset="0"/>
              </a:rPr>
              <a:t>William H. Taft, 1909-1913</a:t>
            </a:r>
            <a:endParaRPr lang="en-US" dirty="0">
              <a:solidFill>
                <a:schemeClr val="tx1"/>
              </a:solidFill>
              <a:latin typeface="Constantia" panose="02030602050306030303" pitchFamily="18" charset="0"/>
            </a:endParaRPr>
          </a:p>
        </p:txBody>
      </p:sp>
      <p:pic>
        <p:nvPicPr>
          <p:cNvPr id="3" name="Picture 2"/>
          <p:cNvPicPr>
            <a:picLocks noChangeAspect="1"/>
          </p:cNvPicPr>
          <p:nvPr/>
        </p:nvPicPr>
        <p:blipFill>
          <a:blip r:embed="rId2" cstate="print"/>
          <a:stretch>
            <a:fillRect/>
          </a:stretch>
        </p:blipFill>
        <p:spPr>
          <a:xfrm>
            <a:off x="0" y="1"/>
            <a:ext cx="456175" cy="6858000"/>
          </a:xfrm>
          <a:prstGeom prst="rect">
            <a:avLst/>
          </a:prstGeom>
        </p:spPr>
      </p:pic>
      <p:sp>
        <p:nvSpPr>
          <p:cNvPr id="5" name="Text Placeholder 2"/>
          <p:cNvSpPr>
            <a:spLocks noGrp="1"/>
          </p:cNvSpPr>
          <p:nvPr>
            <p:ph type="body" sz="quarter" idx="10"/>
          </p:nvPr>
        </p:nvSpPr>
        <p:spPr>
          <a:xfrm>
            <a:off x="761999" y="914400"/>
            <a:ext cx="3886201" cy="4708981"/>
          </a:xfrm>
        </p:spPr>
        <p:txBody>
          <a:bodyPr/>
          <a:lstStyle/>
          <a:p>
            <a:pPr>
              <a:buNone/>
            </a:pPr>
            <a:r>
              <a:rPr lang="en-US" sz="2800" b="1" dirty="0" smtClean="0">
                <a:latin typeface="Constantia" panose="02030602050306030303" pitchFamily="18" charset="0"/>
              </a:rPr>
              <a:t>Taft Tackles the Rich</a:t>
            </a:r>
          </a:p>
          <a:p>
            <a:pPr>
              <a:buFont typeface="Courier New" panose="02070309020205020404" pitchFamily="49" charset="0"/>
              <a:buChar char="o"/>
            </a:pPr>
            <a:r>
              <a:rPr lang="en-US" sz="2400" dirty="0" smtClean="0">
                <a:latin typeface="Constantia" panose="02030602050306030303" pitchFamily="18" charset="0"/>
              </a:rPr>
              <a:t>16</a:t>
            </a:r>
            <a:r>
              <a:rPr lang="en-US" sz="2400" baseline="30000" dirty="0" smtClean="0">
                <a:latin typeface="Constantia" panose="02030602050306030303" pitchFamily="18" charset="0"/>
              </a:rPr>
              <a:t>th</a:t>
            </a:r>
            <a:r>
              <a:rPr lang="en-US" sz="2400" dirty="0" smtClean="0">
                <a:latin typeface="Constantia" panose="02030602050306030303" pitchFamily="18" charset="0"/>
              </a:rPr>
              <a:t> Amendment created the __________ tax</a:t>
            </a:r>
          </a:p>
          <a:p>
            <a:pPr lvl="1">
              <a:buFont typeface="Courier New" panose="02070309020205020404" pitchFamily="49" charset="0"/>
              <a:buChar char="o"/>
            </a:pPr>
            <a:r>
              <a:rPr lang="en-US" sz="1800" dirty="0" smtClean="0">
                <a:latin typeface="Constantia" panose="02030602050306030303" pitchFamily="18" charset="0"/>
              </a:rPr>
              <a:t>Progressive (____________) taxation</a:t>
            </a:r>
          </a:p>
          <a:p>
            <a:pPr lvl="1">
              <a:buFont typeface="Courier New" panose="02070309020205020404" pitchFamily="49" charset="0"/>
              <a:buChar char="o"/>
            </a:pPr>
            <a:r>
              <a:rPr lang="en-US" sz="1800" dirty="0" smtClean="0">
                <a:latin typeface="Constantia" panose="02030602050306030303" pitchFamily="18" charset="0"/>
              </a:rPr>
              <a:t>“The more you ______, the more they ______”</a:t>
            </a:r>
          </a:p>
          <a:p>
            <a:pPr>
              <a:buFont typeface="Courier New" panose="02070309020205020404" pitchFamily="49" charset="0"/>
              <a:buChar char="o"/>
            </a:pPr>
            <a:r>
              <a:rPr lang="en-US" sz="2400" dirty="0" smtClean="0">
                <a:latin typeface="Constantia" panose="02030602050306030303" pitchFamily="18" charset="0"/>
              </a:rPr>
              <a:t>Mann-Elkins Act allowed greater regulation of ___________ &amp; _________ rates by ICC</a:t>
            </a:r>
            <a:endParaRPr lang="en-US" sz="2800" b="1" dirty="0" smtClean="0">
              <a:latin typeface="Constantia" panose="02030602050306030303" pitchFamily="18" charset="0"/>
            </a:endParaRPr>
          </a:p>
          <a:p>
            <a:pPr>
              <a:buFont typeface="Courier New" panose="02070309020205020404" pitchFamily="49" charset="0"/>
              <a:buChar char="o"/>
            </a:pPr>
            <a:r>
              <a:rPr lang="en-US" sz="2400" dirty="0" smtClean="0">
                <a:latin typeface="Constantia" panose="02030602050306030303" pitchFamily="18" charset="0"/>
              </a:rPr>
              <a:t>Taft actually initiated more anti-________ suits than Theodore Roosevelt</a:t>
            </a:r>
          </a:p>
        </p:txBody>
      </p:sp>
      <p:sp>
        <p:nvSpPr>
          <p:cNvPr id="12" name="Text Placeholder 2"/>
          <p:cNvSpPr txBox="1">
            <a:spLocks/>
          </p:cNvSpPr>
          <p:nvPr/>
        </p:nvSpPr>
        <p:spPr>
          <a:xfrm>
            <a:off x="4952999" y="914400"/>
            <a:ext cx="3886201" cy="5552289"/>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en-US" sz="2800" b="1" i="0" u="none" strike="noStrike" kern="1200" cap="none" spc="0" normalizeH="0" baseline="0" noProof="0" dirty="0" smtClean="0">
                <a:ln>
                  <a:noFill/>
                </a:ln>
                <a:uLnTx/>
                <a:uFillTx/>
                <a:latin typeface="Constantia" panose="02030602050306030303" pitchFamily="18" charset="0"/>
                <a:ea typeface="+mn-ea"/>
                <a:cs typeface="+mn-cs"/>
              </a:rPr>
              <a:t>Roosevelt-Taft</a:t>
            </a:r>
            <a:r>
              <a:rPr kumimoji="0" lang="en-US" sz="2800" b="1" i="0" u="none" strike="noStrike" kern="1200" cap="none" spc="0" normalizeH="0" noProof="0" dirty="0" smtClean="0">
                <a:ln>
                  <a:noFill/>
                </a:ln>
                <a:uLnTx/>
                <a:uFillTx/>
                <a:latin typeface="Constantia" panose="02030602050306030303" pitchFamily="18" charset="0"/>
                <a:ea typeface="+mn-ea"/>
                <a:cs typeface="+mn-cs"/>
              </a:rPr>
              <a:t> Split</a:t>
            </a:r>
            <a:endParaRPr kumimoji="0" lang="en-US" sz="2800" b="1"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sz="2400" b="0" u="none" strike="noStrike" kern="1200" cap="none" spc="0" normalizeH="0" baseline="0" noProof="0" dirty="0" smtClean="0">
                <a:ln>
                  <a:noFill/>
                </a:ln>
                <a:uLnTx/>
                <a:uFillTx/>
                <a:latin typeface="Constantia" panose="02030602050306030303" pitchFamily="18" charset="0"/>
                <a:ea typeface="+mn-ea"/>
                <a:cs typeface="+mn-cs"/>
              </a:rPr>
              <a:t>In </a:t>
            </a:r>
            <a:r>
              <a:rPr kumimoji="0" lang="en-US" sz="2400" b="0" i="1" u="none" strike="noStrike" kern="1200" cap="none" spc="0" normalizeH="0" baseline="0" noProof="0" dirty="0" smtClean="0">
                <a:ln>
                  <a:noFill/>
                </a:ln>
                <a:uLnTx/>
                <a:uFillTx/>
                <a:latin typeface="Constantia" panose="02030602050306030303" pitchFamily="18" charset="0"/>
                <a:ea typeface="+mn-ea"/>
                <a:cs typeface="+mn-cs"/>
              </a:rPr>
              <a:t>U.S. v. U.S. Steel</a:t>
            </a:r>
            <a:r>
              <a:rPr kumimoji="0" lang="en-US" sz="2400" b="0" u="none" strike="noStrike" kern="1200" cap="none" spc="0" normalizeH="0" baseline="0" noProof="0" dirty="0" smtClean="0">
                <a:ln>
                  <a:noFill/>
                </a:ln>
                <a:uLnTx/>
                <a:uFillTx/>
                <a:latin typeface="Constantia" panose="02030602050306030303" pitchFamily="18" charset="0"/>
                <a:ea typeface="+mn-ea"/>
                <a:cs typeface="+mn-cs"/>
              </a:rPr>
              <a:t>, Taft</a:t>
            </a:r>
            <a:r>
              <a:rPr kumimoji="0" lang="en-US" sz="2400" b="0" u="none" strike="noStrike" kern="1200" cap="none" spc="0" normalizeH="0" noProof="0" dirty="0" smtClean="0">
                <a:ln>
                  <a:noFill/>
                </a:ln>
                <a:uLnTx/>
                <a:uFillTx/>
                <a:latin typeface="Constantia" panose="02030602050306030303" pitchFamily="18" charset="0"/>
                <a:ea typeface="+mn-ea"/>
                <a:cs typeface="+mn-cs"/>
              </a:rPr>
              <a:t> tried to prosecute one of Roosevelt’s “______” trusts</a:t>
            </a:r>
            <a:endParaRPr kumimoji="0" lang="en-US" sz="2400" b="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smtClean="0">
                <a:ln>
                  <a:noFill/>
                </a:ln>
                <a:uLnTx/>
                <a:uFillTx/>
                <a:latin typeface="Constantia" panose="02030602050306030303" pitchFamily="18" charset="0"/>
                <a:ea typeface="+mn-ea"/>
                <a:cs typeface="+mn-cs"/>
              </a:rPr>
              <a:t>Payne-Aldrich Tariff</a:t>
            </a:r>
            <a:r>
              <a:rPr kumimoji="0" lang="en-US" sz="2400" b="0" i="0" u="none" strike="noStrike" kern="1200" cap="none" spc="0" normalizeH="0" noProof="0" dirty="0" smtClean="0">
                <a:ln>
                  <a:noFill/>
                </a:ln>
                <a:uLnTx/>
                <a:uFillTx/>
                <a:latin typeface="Constantia" panose="02030602050306030303" pitchFamily="18" charset="0"/>
                <a:ea typeface="+mn-ea"/>
                <a:cs typeface="+mn-cs"/>
              </a:rPr>
              <a:t> lowered some import ________ but raised others</a:t>
            </a:r>
            <a:endParaRPr kumimoji="0" lang="en-US" sz="2400" b="0"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smtClean="0">
                <a:ln>
                  <a:noFill/>
                </a:ln>
                <a:uLnTx/>
                <a:uFillTx/>
                <a:latin typeface="Constantia" panose="02030602050306030303" pitchFamily="18" charset="0"/>
                <a:ea typeface="+mn-ea"/>
                <a:cs typeface="+mn-cs"/>
              </a:rPr>
              <a:t>Ballinger-Pinchot Affair split the _____________ movement</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800" b="1" i="0" u="none" strike="noStrike" kern="1200" cap="none" spc="0" normalizeH="0" baseline="0" noProof="0" dirty="0" smtClean="0">
                <a:ln>
                  <a:noFill/>
                </a:ln>
                <a:uLnTx/>
                <a:uFillTx/>
                <a:latin typeface="Constantia" panose="02030602050306030303" pitchFamily="18" charset="0"/>
                <a:ea typeface="+mn-ea"/>
                <a:cs typeface="+mn-cs"/>
              </a:rPr>
              <a:t>Taft’s Foreign Policy</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smtClean="0">
                <a:ln>
                  <a:noFill/>
                </a:ln>
                <a:uLnTx/>
                <a:uFillTx/>
                <a:latin typeface="Constantia" panose="02030602050306030303" pitchFamily="18" charset="0"/>
                <a:ea typeface="+mn-ea"/>
                <a:cs typeface="+mn-cs"/>
              </a:rPr>
              <a:t>Dollar Diplomacy</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sz="2400" dirty="0" smtClean="0">
                <a:latin typeface="Constantia" panose="02030602050306030303" pitchFamily="18" charset="0"/>
              </a:rPr>
              <a:t>Investment in Latin America &amp; Asia</a:t>
            </a:r>
            <a:endParaRPr kumimoji="0" lang="en-US" sz="2400" b="0" i="0" u="none" strike="noStrike" kern="1200" cap="none" spc="0" normalizeH="0" baseline="0" noProof="0" dirty="0" smtClean="0">
              <a:ln>
                <a:noFill/>
              </a:ln>
              <a:uLnTx/>
              <a:uFillTx/>
              <a:latin typeface="Constantia" panose="02030602050306030303" pitchFamily="18" charset="0"/>
              <a:ea typeface="+mn-ea"/>
              <a:cs typeface="+mn-cs"/>
            </a:endParaRPr>
          </a:p>
        </p:txBody>
      </p:sp>
    </p:spTree>
    <p:extLst>
      <p:ext uri="{BB962C8B-B14F-4D97-AF65-F5344CB8AC3E}">
        <p14:creationId xmlns:p14="http://schemas.microsoft.com/office/powerpoint/2010/main" val="29103050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199" cy="664797"/>
          </a:xfrm>
        </p:spPr>
        <p:txBody>
          <a:bodyPr/>
          <a:lstStyle/>
          <a:p>
            <a:r>
              <a:rPr lang="en-US" dirty="0" smtClean="0">
                <a:solidFill>
                  <a:schemeClr val="tx1"/>
                </a:solidFill>
                <a:latin typeface="Constantia" panose="02030602050306030303" pitchFamily="18" charset="0"/>
              </a:rPr>
              <a:t>The Election of 1912</a:t>
            </a:r>
            <a:endParaRPr lang="en-US" dirty="0">
              <a:solidFill>
                <a:schemeClr val="tx1"/>
              </a:solidFill>
              <a:latin typeface="Constantia" panose="02030602050306030303" pitchFamily="18" charset="0"/>
            </a:endParaRPr>
          </a:p>
        </p:txBody>
      </p:sp>
      <p:pic>
        <p:nvPicPr>
          <p:cNvPr id="3" name="Picture 2"/>
          <p:cNvPicPr>
            <a:picLocks noChangeAspect="1"/>
          </p:cNvPicPr>
          <p:nvPr/>
        </p:nvPicPr>
        <p:blipFill>
          <a:blip r:embed="rId2" cstate="print"/>
          <a:stretch>
            <a:fillRect/>
          </a:stretch>
        </p:blipFill>
        <p:spPr>
          <a:xfrm>
            <a:off x="0" y="1"/>
            <a:ext cx="456175" cy="6858000"/>
          </a:xfrm>
          <a:prstGeom prst="rect">
            <a:avLst/>
          </a:prstGeom>
        </p:spPr>
      </p:pic>
      <p:sp>
        <p:nvSpPr>
          <p:cNvPr id="5" name="Text Placeholder 2"/>
          <p:cNvSpPr>
            <a:spLocks noGrp="1"/>
          </p:cNvSpPr>
          <p:nvPr>
            <p:ph type="body" sz="quarter" idx="10"/>
          </p:nvPr>
        </p:nvSpPr>
        <p:spPr>
          <a:xfrm>
            <a:off x="761999" y="914400"/>
            <a:ext cx="3886201" cy="3053144"/>
          </a:xfrm>
        </p:spPr>
        <p:txBody>
          <a:bodyPr/>
          <a:lstStyle/>
          <a:p>
            <a:pPr>
              <a:buNone/>
            </a:pPr>
            <a:r>
              <a:rPr lang="en-US" sz="2000" b="1" dirty="0" smtClean="0">
                <a:latin typeface="Constantia" panose="02030602050306030303" pitchFamily="18" charset="0"/>
              </a:rPr>
              <a:t>Republican Party</a:t>
            </a:r>
          </a:p>
          <a:p>
            <a:pPr>
              <a:buFont typeface="Courier New" panose="02070309020205020404" pitchFamily="49" charset="0"/>
              <a:buChar char="o"/>
            </a:pPr>
            <a:r>
              <a:rPr lang="en-US" sz="1800" dirty="0" smtClean="0">
                <a:latin typeface="Constantia" panose="02030602050306030303" pitchFamily="18" charset="0"/>
              </a:rPr>
              <a:t>Mainstream Republicans remained loyal to __________ _______</a:t>
            </a:r>
          </a:p>
          <a:p>
            <a:pPr>
              <a:buNone/>
            </a:pPr>
            <a:r>
              <a:rPr lang="en-US" sz="2000" b="1" dirty="0" smtClean="0">
                <a:latin typeface="Constantia" panose="02030602050306030303" pitchFamily="18" charset="0"/>
              </a:rPr>
              <a:t>Progressive Republican (Bull __________) Party</a:t>
            </a:r>
          </a:p>
          <a:p>
            <a:pPr>
              <a:buFont typeface="Courier New" panose="02070309020205020404" pitchFamily="49" charset="0"/>
              <a:buChar char="o"/>
            </a:pPr>
            <a:r>
              <a:rPr lang="en-US" sz="1800" dirty="0" smtClean="0">
                <a:latin typeface="Constantia" panose="02030602050306030303" pitchFamily="18" charset="0"/>
              </a:rPr>
              <a:t>___________ __________ defeated _______ “Fighting Bob” _________  for the Progressive Party nomination</a:t>
            </a:r>
          </a:p>
          <a:p>
            <a:pPr>
              <a:buFont typeface="Courier New" panose="02070309020205020404" pitchFamily="49" charset="0"/>
              <a:buChar char="o"/>
            </a:pPr>
            <a:r>
              <a:rPr lang="en-US" sz="1800" dirty="0" smtClean="0">
                <a:latin typeface="Constantia" panose="02030602050306030303" pitchFamily="18" charset="0"/>
              </a:rPr>
              <a:t>T.R.’s “New ____________” campaign</a:t>
            </a:r>
          </a:p>
        </p:txBody>
      </p:sp>
      <p:sp>
        <p:nvSpPr>
          <p:cNvPr id="12" name="Text Placeholder 2"/>
          <p:cNvSpPr txBox="1">
            <a:spLocks/>
          </p:cNvSpPr>
          <p:nvPr/>
        </p:nvSpPr>
        <p:spPr>
          <a:xfrm>
            <a:off x="4952999" y="914400"/>
            <a:ext cx="3886201" cy="3311676"/>
          </a:xfrm>
          <a:prstGeom prst="rect">
            <a:avLst/>
          </a:prstGeom>
        </p:spPr>
        <p:txBody>
          <a:bodyPr vert="horz" lIns="0" tIns="0" rIns="0" bIns="0" rtlCol="0">
            <a:spAutoFit/>
          </a:bodyPr>
          <a:lstStyle/>
          <a:p>
            <a:pPr>
              <a:buNone/>
            </a:pPr>
            <a:r>
              <a:rPr lang="en-US" sz="2000" b="1" dirty="0" smtClean="0">
                <a:latin typeface="Constantia" panose="02030602050306030303" pitchFamily="18" charset="0"/>
              </a:rPr>
              <a:t>Democratic Party</a:t>
            </a:r>
            <a:endParaRPr kumimoji="0" lang="en-US" sz="2000" b="1"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smtClean="0">
                <a:ln>
                  <a:noFill/>
                </a:ln>
                <a:uLnTx/>
                <a:uFillTx/>
                <a:latin typeface="Constantia" panose="02030602050306030303" pitchFamily="18" charset="0"/>
                <a:ea typeface="+mn-ea"/>
                <a:cs typeface="+mn-cs"/>
              </a:rPr>
              <a:t>Democrats nominated __________ ____________</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dirty="0" smtClean="0">
                <a:latin typeface="Constantia" panose="02030602050306030303" pitchFamily="18" charset="0"/>
              </a:rPr>
              <a:t>W.W.’s “New _________” campaign</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000" b="1" i="0" u="none" strike="noStrike" kern="1200" cap="none" spc="0" normalizeH="0" baseline="0" noProof="0" dirty="0" smtClean="0">
                <a:ln>
                  <a:noFill/>
                </a:ln>
                <a:uLnTx/>
                <a:uFillTx/>
                <a:latin typeface="Constantia" panose="02030602050306030303" pitchFamily="18" charset="0"/>
                <a:ea typeface="+mn-ea"/>
                <a:cs typeface="+mn-cs"/>
              </a:rPr>
              <a:t>Third Parties</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smtClean="0">
                <a:ln>
                  <a:noFill/>
                </a:ln>
                <a:uLnTx/>
                <a:uFillTx/>
                <a:latin typeface="Constantia" panose="02030602050306030303" pitchFamily="18" charset="0"/>
                <a:ea typeface="+mn-ea"/>
                <a:cs typeface="+mn-cs"/>
              </a:rPr>
              <a:t>Eugene ______, Socialist Party</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dirty="0" smtClean="0">
                <a:latin typeface="Constantia" panose="02030602050306030303" pitchFamily="18" charset="0"/>
              </a:rPr>
              <a:t>Eugene _______, Prohibition Party</a:t>
            </a:r>
            <a:endParaRPr kumimoji="0" lang="en-US" b="0"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000" b="1" i="0" u="none" strike="noStrike" kern="1200" cap="none" spc="0" normalizeH="0" baseline="0" noProof="0" dirty="0" smtClean="0">
                <a:ln>
                  <a:noFill/>
                </a:ln>
                <a:uLnTx/>
                <a:uFillTx/>
                <a:latin typeface="Constantia" panose="02030602050306030303" pitchFamily="18" charset="0"/>
                <a:ea typeface="+mn-ea"/>
                <a:cs typeface="+mn-cs"/>
              </a:rPr>
              <a:t>Election Results</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dirty="0" smtClean="0">
                <a:latin typeface="Constantia" panose="02030602050306030303" pitchFamily="18" charset="0"/>
              </a:rPr>
              <a:t>Taft and Roosevelt split the _____________ Party</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dirty="0" smtClean="0">
                <a:latin typeface="Constantia" panose="02030602050306030303" pitchFamily="18" charset="0"/>
              </a:rPr>
              <a:t>____________ (D)</a:t>
            </a:r>
            <a:r>
              <a:rPr kumimoji="0" lang="en-US" b="0" i="0" u="none" strike="noStrike" kern="1200" cap="none" spc="0" normalizeH="0" noProof="0" dirty="0" smtClean="0">
                <a:ln>
                  <a:noFill/>
                </a:ln>
                <a:uLnTx/>
                <a:uFillTx/>
                <a:latin typeface="Constantia" panose="02030602050306030303" pitchFamily="18" charset="0"/>
                <a:ea typeface="+mn-ea"/>
                <a:cs typeface="+mn-cs"/>
              </a:rPr>
              <a:t> won the election</a:t>
            </a:r>
            <a:endParaRPr kumimoji="0" lang="en-US" b="0" i="0" u="none" strike="noStrike" kern="1200" cap="none" spc="0" normalizeH="0" baseline="0" noProof="0" dirty="0" smtClean="0">
              <a:ln>
                <a:noFill/>
              </a:ln>
              <a:uLnTx/>
              <a:uFillTx/>
              <a:latin typeface="Constantia" panose="02030602050306030303" pitchFamily="18" charset="0"/>
              <a:ea typeface="+mn-ea"/>
              <a:cs typeface="+mn-cs"/>
            </a:endParaRPr>
          </a:p>
        </p:txBody>
      </p:sp>
      <p:pic>
        <p:nvPicPr>
          <p:cNvPr id="6" name="Picture 5"/>
          <p:cNvPicPr>
            <a:picLocks noChangeAspect="1"/>
          </p:cNvPicPr>
          <p:nvPr/>
        </p:nvPicPr>
        <p:blipFill>
          <a:blip r:embed="rId3" cstate="print"/>
          <a:stretch>
            <a:fillRect/>
          </a:stretch>
        </p:blipFill>
        <p:spPr>
          <a:xfrm>
            <a:off x="1009650" y="4334786"/>
            <a:ext cx="7677150" cy="2294614"/>
          </a:xfrm>
          <a:prstGeom prst="rect">
            <a:avLst/>
          </a:prstGeom>
          <a:ln>
            <a:solidFill>
              <a:schemeClr val="tx1"/>
            </a:solidFill>
          </a:ln>
        </p:spPr>
      </p:pic>
    </p:spTree>
    <p:extLst>
      <p:ext uri="{BB962C8B-B14F-4D97-AF65-F5344CB8AC3E}">
        <p14:creationId xmlns:p14="http://schemas.microsoft.com/office/powerpoint/2010/main" val="29103050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199" cy="664797"/>
          </a:xfrm>
        </p:spPr>
        <p:txBody>
          <a:bodyPr/>
          <a:lstStyle/>
          <a:p>
            <a:r>
              <a:rPr lang="en-US" dirty="0" smtClean="0">
                <a:solidFill>
                  <a:schemeClr val="tx1"/>
                </a:solidFill>
                <a:latin typeface="Constantia" panose="02030602050306030303" pitchFamily="18" charset="0"/>
              </a:rPr>
              <a:t>Woodrow Wilson, 1913-1921</a:t>
            </a:r>
            <a:endParaRPr lang="en-US" dirty="0">
              <a:solidFill>
                <a:schemeClr val="tx1"/>
              </a:solidFill>
              <a:latin typeface="Constantia" panose="02030602050306030303" pitchFamily="18" charset="0"/>
            </a:endParaRPr>
          </a:p>
        </p:txBody>
      </p:sp>
      <p:pic>
        <p:nvPicPr>
          <p:cNvPr id="3" name="Picture 2"/>
          <p:cNvPicPr>
            <a:picLocks noChangeAspect="1"/>
          </p:cNvPicPr>
          <p:nvPr/>
        </p:nvPicPr>
        <p:blipFill>
          <a:blip r:embed="rId2" cstate="print"/>
          <a:stretch>
            <a:fillRect/>
          </a:stretch>
        </p:blipFill>
        <p:spPr>
          <a:xfrm>
            <a:off x="0" y="1"/>
            <a:ext cx="456175" cy="6858000"/>
          </a:xfrm>
          <a:prstGeom prst="rect">
            <a:avLst/>
          </a:prstGeom>
        </p:spPr>
      </p:pic>
      <p:sp>
        <p:nvSpPr>
          <p:cNvPr id="5" name="Text Placeholder 2"/>
          <p:cNvSpPr>
            <a:spLocks noGrp="1"/>
          </p:cNvSpPr>
          <p:nvPr>
            <p:ph type="body" sz="quarter" idx="10"/>
          </p:nvPr>
        </p:nvSpPr>
        <p:spPr>
          <a:xfrm>
            <a:off x="761999" y="914400"/>
            <a:ext cx="3962401" cy="5583067"/>
          </a:xfrm>
        </p:spPr>
        <p:txBody>
          <a:bodyPr/>
          <a:lstStyle/>
          <a:p>
            <a:pPr>
              <a:buNone/>
            </a:pPr>
            <a:r>
              <a:rPr lang="en-US" sz="2400" b="1" dirty="0" smtClean="0">
                <a:latin typeface="Constantia" panose="02030602050306030303" pitchFamily="18" charset="0"/>
              </a:rPr>
              <a:t>Triple Wall of Privilege</a:t>
            </a:r>
          </a:p>
          <a:p>
            <a:pPr>
              <a:buFont typeface="Courier New" panose="02070309020205020404" pitchFamily="49" charset="0"/>
              <a:buChar char="o"/>
            </a:pPr>
            <a:r>
              <a:rPr lang="en-US" sz="2000" dirty="0" smtClean="0">
                <a:latin typeface="Constantia" panose="02030602050306030303" pitchFamily="18" charset="0"/>
              </a:rPr>
              <a:t>Tariffs</a:t>
            </a:r>
          </a:p>
          <a:p>
            <a:pPr lvl="1">
              <a:buFont typeface="Courier New" panose="02070309020205020404" pitchFamily="49" charset="0"/>
              <a:buChar char="o"/>
            </a:pPr>
            <a:r>
              <a:rPr lang="en-US" sz="1600" dirty="0" smtClean="0">
                <a:latin typeface="Constantia" panose="02030602050306030303" pitchFamily="18" charset="0"/>
              </a:rPr>
              <a:t>Underwood Tariff lowered ________ duties and an amendment added a ________________ income tax</a:t>
            </a:r>
          </a:p>
          <a:p>
            <a:pPr>
              <a:buFont typeface="Courier New" panose="02070309020205020404" pitchFamily="49" charset="0"/>
              <a:buChar char="o"/>
            </a:pPr>
            <a:r>
              <a:rPr lang="en-US" sz="2000" dirty="0" smtClean="0">
                <a:latin typeface="Constantia" panose="02030602050306030303" pitchFamily="18" charset="0"/>
              </a:rPr>
              <a:t>Trusts</a:t>
            </a:r>
            <a:endParaRPr lang="en-US" sz="2000" b="1" dirty="0" smtClean="0">
              <a:latin typeface="Constantia" panose="02030602050306030303" pitchFamily="18" charset="0"/>
            </a:endParaRPr>
          </a:p>
          <a:p>
            <a:pPr lvl="1">
              <a:buFont typeface="Courier New" panose="02070309020205020404" pitchFamily="49" charset="0"/>
              <a:buChar char="o"/>
            </a:pPr>
            <a:r>
              <a:rPr lang="en-US" sz="1600" dirty="0" smtClean="0">
                <a:latin typeface="Constantia" panose="02030602050306030303" pitchFamily="18" charset="0"/>
              </a:rPr>
              <a:t>Clayton Antitrust Act banned _______ discrimination and  ______________ directorates, protected labor unions from ___________ actions, and gave “teeth” to the _____________ Antitrust Act</a:t>
            </a:r>
          </a:p>
          <a:p>
            <a:pPr lvl="1">
              <a:buFont typeface="Courier New" panose="02070309020205020404" pitchFamily="49" charset="0"/>
              <a:buChar char="o"/>
            </a:pPr>
            <a:r>
              <a:rPr lang="en-US" sz="1600" dirty="0" smtClean="0">
                <a:latin typeface="Constantia" panose="02030602050306030303" pitchFamily="18" charset="0"/>
              </a:rPr>
              <a:t>Federal ________ Commission enforced regulations and busted ____________</a:t>
            </a:r>
          </a:p>
          <a:p>
            <a:pPr>
              <a:buFont typeface="Courier New" panose="02070309020205020404" pitchFamily="49" charset="0"/>
              <a:buChar char="o"/>
            </a:pPr>
            <a:r>
              <a:rPr lang="en-US" sz="2000" dirty="0" smtClean="0">
                <a:latin typeface="Constantia" panose="02030602050306030303" pitchFamily="18" charset="0"/>
              </a:rPr>
              <a:t>Banks</a:t>
            </a:r>
            <a:endParaRPr lang="en-US" sz="2000" b="1" dirty="0" smtClean="0">
              <a:latin typeface="Constantia" panose="02030602050306030303" pitchFamily="18" charset="0"/>
            </a:endParaRPr>
          </a:p>
          <a:p>
            <a:pPr lvl="1">
              <a:buFont typeface="Courier New" panose="02070309020205020404" pitchFamily="49" charset="0"/>
              <a:buChar char="o"/>
            </a:pPr>
            <a:r>
              <a:rPr lang="en-US" sz="1600" dirty="0" smtClean="0">
                <a:latin typeface="Constantia" panose="02030602050306030303" pitchFamily="18" charset="0"/>
              </a:rPr>
              <a:t>Federal __________ Act reformed banking system</a:t>
            </a:r>
          </a:p>
          <a:p>
            <a:pPr lvl="1">
              <a:buFont typeface="Courier New" panose="02070309020205020404" pitchFamily="49" charset="0"/>
              <a:buChar char="o"/>
            </a:pPr>
            <a:r>
              <a:rPr lang="en-US" sz="1600" dirty="0" smtClean="0">
                <a:latin typeface="Constantia" panose="02030602050306030303" pitchFamily="18" charset="0"/>
              </a:rPr>
              <a:t>Monetary policy controls ________ rates and inflation</a:t>
            </a:r>
          </a:p>
        </p:txBody>
      </p:sp>
      <p:sp>
        <p:nvSpPr>
          <p:cNvPr id="12" name="Text Placeholder 2"/>
          <p:cNvSpPr txBox="1">
            <a:spLocks/>
          </p:cNvSpPr>
          <p:nvPr/>
        </p:nvSpPr>
        <p:spPr>
          <a:xfrm>
            <a:off x="4952999" y="914400"/>
            <a:ext cx="3886201" cy="5940088"/>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tabLst/>
              <a:defRPr/>
            </a:pPr>
            <a:r>
              <a:rPr lang="en-US" sz="2400" b="1" dirty="0" smtClean="0">
                <a:latin typeface="Constantia" panose="02030602050306030303" pitchFamily="18" charset="0"/>
              </a:rPr>
              <a:t>Other Policies</a:t>
            </a:r>
            <a:endParaRPr kumimoji="0" lang="en-US" sz="2400" b="1" i="0" u="none" strike="noStrike" kern="1200" cap="none" spc="0" normalizeH="0" baseline="0" noProof="0" dirty="0" smtClean="0">
              <a:ln>
                <a:noFill/>
              </a:ln>
              <a:uLnTx/>
              <a:uFillTx/>
              <a:latin typeface="Constantia" panose="02030602050306030303"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smtClean="0">
                <a:ln>
                  <a:noFill/>
                </a:ln>
                <a:uLnTx/>
                <a:uFillTx/>
                <a:latin typeface="Constantia" panose="02030602050306030303" pitchFamily="18" charset="0"/>
                <a:ea typeface="+mn-ea"/>
                <a:cs typeface="+mn-cs"/>
              </a:rPr>
              <a:t>New laws banned ______ labor </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sz="2000" dirty="0" smtClean="0">
                <a:latin typeface="Constantia" panose="02030602050306030303" pitchFamily="18" charset="0"/>
              </a:rPr>
              <a:t>Adamson Act required 8-hour day for ___________ employees (with extra pay for ________)</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smtClean="0">
                <a:ln>
                  <a:noFill/>
                </a:ln>
                <a:uLnTx/>
                <a:uFillTx/>
                <a:latin typeface="Constantia" panose="02030602050306030303" pitchFamily="18" charset="0"/>
                <a:ea typeface="+mn-ea"/>
                <a:cs typeface="+mn-cs"/>
              </a:rPr>
              <a:t>17</a:t>
            </a:r>
            <a:r>
              <a:rPr kumimoji="0" lang="en-US" sz="2000" b="0" i="0" u="none" strike="noStrike" kern="1200" cap="none" spc="0" normalizeH="0" baseline="30000" noProof="0" dirty="0" smtClean="0">
                <a:ln>
                  <a:noFill/>
                </a:ln>
                <a:uLnTx/>
                <a:uFillTx/>
                <a:latin typeface="Constantia" panose="02030602050306030303" pitchFamily="18" charset="0"/>
                <a:ea typeface="+mn-ea"/>
                <a:cs typeface="+mn-cs"/>
              </a:rPr>
              <a:t>th</a:t>
            </a:r>
            <a:r>
              <a:rPr kumimoji="0" lang="en-US" sz="2000" b="0" i="0" u="none" strike="noStrike" kern="1200" cap="none" spc="0" normalizeH="0" baseline="0" noProof="0" dirty="0" smtClean="0">
                <a:ln>
                  <a:noFill/>
                </a:ln>
                <a:uLnTx/>
                <a:uFillTx/>
                <a:latin typeface="Constantia" panose="02030602050306030303" pitchFamily="18" charset="0"/>
                <a:ea typeface="+mn-ea"/>
                <a:cs typeface="+mn-cs"/>
              </a:rPr>
              <a:t> Amendment:</a:t>
            </a:r>
            <a:r>
              <a:rPr kumimoji="0" lang="en-US" sz="2000" b="0" i="0" u="none" strike="noStrike" kern="1200" cap="none" spc="0" normalizeH="0" noProof="0" dirty="0" smtClean="0">
                <a:ln>
                  <a:noFill/>
                </a:ln>
                <a:uLnTx/>
                <a:uFillTx/>
                <a:latin typeface="Constantia" panose="02030602050306030303" pitchFamily="18" charset="0"/>
                <a:ea typeface="+mn-ea"/>
                <a:cs typeface="+mn-cs"/>
              </a:rPr>
              <a:t> </a:t>
            </a:r>
            <a:r>
              <a:rPr kumimoji="0" lang="en-US" sz="2000" b="0" i="0" u="none" strike="noStrike" kern="1200" cap="none" spc="0" normalizeH="0" baseline="0" noProof="0" dirty="0" smtClean="0">
                <a:ln>
                  <a:noFill/>
                </a:ln>
                <a:uLnTx/>
                <a:uFillTx/>
                <a:latin typeface="Constantia" panose="02030602050306030303" pitchFamily="18" charset="0"/>
                <a:ea typeface="+mn-ea"/>
                <a:cs typeface="+mn-cs"/>
              </a:rPr>
              <a:t> Direct election of _____________</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sz="2000" dirty="0" smtClean="0">
                <a:latin typeface="Constantia" panose="02030602050306030303" pitchFamily="18" charset="0"/>
              </a:rPr>
              <a:t>18</a:t>
            </a:r>
            <a:r>
              <a:rPr lang="en-US" sz="2000" baseline="30000" dirty="0" smtClean="0">
                <a:latin typeface="Constantia" panose="02030602050306030303" pitchFamily="18" charset="0"/>
              </a:rPr>
              <a:t>th</a:t>
            </a:r>
            <a:r>
              <a:rPr lang="en-US" sz="2000" dirty="0" smtClean="0">
                <a:latin typeface="Constantia" panose="02030602050306030303" pitchFamily="18" charset="0"/>
              </a:rPr>
              <a:t> Amendment: _________ of alcohol</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smtClean="0">
                <a:ln>
                  <a:noFill/>
                </a:ln>
                <a:uLnTx/>
                <a:uFillTx/>
                <a:latin typeface="Constantia" panose="02030602050306030303" pitchFamily="18" charset="0"/>
                <a:ea typeface="+mn-ea"/>
                <a:cs typeface="+mn-cs"/>
              </a:rPr>
              <a:t>19</a:t>
            </a:r>
            <a:r>
              <a:rPr kumimoji="0" lang="en-US" sz="2000" b="0" i="0" u="none" strike="noStrike" kern="1200" cap="none" spc="0" normalizeH="0" baseline="30000" noProof="0" dirty="0" smtClean="0">
                <a:ln>
                  <a:noFill/>
                </a:ln>
                <a:uLnTx/>
                <a:uFillTx/>
                <a:latin typeface="Constantia" panose="02030602050306030303" pitchFamily="18" charset="0"/>
                <a:ea typeface="+mn-ea"/>
                <a:cs typeface="+mn-cs"/>
              </a:rPr>
              <a:t>th</a:t>
            </a:r>
            <a:r>
              <a:rPr kumimoji="0" lang="en-US" sz="2000" b="0" i="0" u="none" strike="noStrike" kern="1200" cap="none" spc="0" normalizeH="0" baseline="0" noProof="0" dirty="0" smtClean="0">
                <a:ln>
                  <a:noFill/>
                </a:ln>
                <a:uLnTx/>
                <a:uFillTx/>
                <a:latin typeface="Constantia" panose="02030602050306030303" pitchFamily="18" charset="0"/>
                <a:ea typeface="+mn-ea"/>
                <a:cs typeface="+mn-cs"/>
              </a:rPr>
              <a:t> Amendment:</a:t>
            </a:r>
            <a:r>
              <a:rPr kumimoji="0" lang="en-US" sz="2000" b="0" i="0" u="none" strike="noStrike" kern="1200" cap="none" spc="0" normalizeH="0" noProof="0" dirty="0" smtClean="0">
                <a:ln>
                  <a:noFill/>
                </a:ln>
                <a:uLnTx/>
                <a:uFillTx/>
                <a:latin typeface="Constantia" panose="02030602050306030303" pitchFamily="18" charset="0"/>
                <a:ea typeface="+mn-ea"/>
                <a:cs typeface="+mn-cs"/>
              </a:rPr>
              <a:t> _________</a:t>
            </a:r>
            <a:r>
              <a:rPr kumimoji="0" lang="en-US" sz="2000" b="0" i="0" u="none" strike="noStrike" kern="1200" cap="none" spc="0" normalizeH="0" baseline="0" noProof="0" dirty="0" smtClean="0">
                <a:ln>
                  <a:noFill/>
                </a:ln>
                <a:uLnTx/>
                <a:uFillTx/>
                <a:latin typeface="Constantia" panose="02030602050306030303" pitchFamily="18" charset="0"/>
                <a:ea typeface="+mn-ea"/>
                <a:cs typeface="+mn-cs"/>
              </a:rPr>
              <a:t>’s suffrage</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sz="2000" dirty="0" smtClean="0">
                <a:latin typeface="Constantia" panose="02030602050306030303" pitchFamily="18" charset="0"/>
              </a:rPr>
              <a:t>Wilson appointed the 1</a:t>
            </a:r>
            <a:r>
              <a:rPr lang="en-US" sz="2000" baseline="30000" dirty="0" smtClean="0">
                <a:latin typeface="Constantia" panose="02030602050306030303" pitchFamily="18" charset="0"/>
              </a:rPr>
              <a:t>st</a:t>
            </a:r>
            <a:r>
              <a:rPr lang="en-US" sz="2000" dirty="0" smtClean="0">
                <a:latin typeface="Constantia" panose="02030602050306030303" pitchFamily="18" charset="0"/>
              </a:rPr>
              <a:t> _____ justice to Supreme Court but, as a Southern Democrat,  he _________ federal employment</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400" b="1" i="0" u="none" strike="noStrike" kern="1200" cap="none" spc="0" normalizeH="0" baseline="0" noProof="0" dirty="0" smtClean="0">
                <a:ln>
                  <a:noFill/>
                </a:ln>
                <a:uLnTx/>
                <a:uFillTx/>
                <a:latin typeface="Constantia" panose="02030602050306030303" pitchFamily="18" charset="0"/>
                <a:ea typeface="+mn-ea"/>
                <a:cs typeface="+mn-cs"/>
              </a:rPr>
              <a:t>Foreign Policy</a:t>
            </a:r>
            <a:endParaRPr lang="en-US" sz="2000" dirty="0" smtClean="0">
              <a:latin typeface="Constantia" panose="02030602050306030303" pitchFamily="18" charset="0"/>
            </a:endParaRP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sz="2000" dirty="0" smtClean="0">
                <a:latin typeface="Constantia" panose="02030602050306030303" pitchFamily="18" charset="0"/>
              </a:rPr>
              <a:t>Missionary (Moral) Diplomacy</a:t>
            </a:r>
          </a:p>
          <a:p>
            <a:pPr marL="396875" marR="0" lvl="0" indent="-396875" algn="l" defTabSz="914363"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lang="en-US" sz="2000" dirty="0" smtClean="0">
                <a:latin typeface="Constantia" panose="02030602050306030303" pitchFamily="18" charset="0"/>
              </a:rPr>
              <a:t>WWI, Treaty of Versailles &amp; League of Nations</a:t>
            </a:r>
          </a:p>
        </p:txBody>
      </p:sp>
    </p:spTree>
    <p:extLst>
      <p:ext uri="{BB962C8B-B14F-4D97-AF65-F5344CB8AC3E}">
        <p14:creationId xmlns:p14="http://schemas.microsoft.com/office/powerpoint/2010/main" val="29103050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Green with White Fence Sego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0550262-B63B-494B-9216-80B9C42911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with White Fence Segoe</Template>
  <TotalTime>847</TotalTime>
  <Words>757</Words>
  <Application>Microsoft Macintosh PowerPoint</Application>
  <PresentationFormat>On-screen Show (4:3)</PresentationFormat>
  <Paragraphs>98</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1_Green with White Fence Segoe</vt:lpstr>
      <vt:lpstr>White with Courier font for code slides</vt:lpstr>
      <vt:lpstr>The Progressive Presidents Mr. Johnson Hopewell High School </vt:lpstr>
      <vt:lpstr>Main Ideas</vt:lpstr>
      <vt:lpstr>What is Progressivism?</vt:lpstr>
      <vt:lpstr>Theodore Roosevelt, 1901-1909</vt:lpstr>
      <vt:lpstr>William H. Taft, 1909-1913</vt:lpstr>
      <vt:lpstr>The Election of 1912</vt:lpstr>
      <vt:lpstr>Woodrow Wilson, 1913-1921</vt:lpstr>
    </vt:vector>
  </TitlesOfParts>
  <Company>HPS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jjohnson</dc:creator>
  <cp:keywords/>
  <cp:lastModifiedBy>Ramirez, Marcia P.</cp:lastModifiedBy>
  <cp:revision>96</cp:revision>
  <dcterms:created xsi:type="dcterms:W3CDTF">2013-12-20T12:55:28Z</dcterms:created>
  <dcterms:modified xsi:type="dcterms:W3CDTF">2015-01-05T05:59:42Z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TC102867469990</vt:lpwstr>
  </property>
</Properties>
</file>