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</p:sldMasterIdLst>
  <p:sldIdLst>
    <p:sldId id="256" r:id="rId3"/>
    <p:sldId id="270" r:id="rId4"/>
    <p:sldId id="369" r:id="rId5"/>
    <p:sldId id="379" r:id="rId6"/>
    <p:sldId id="306" r:id="rId7"/>
    <p:sldId id="310" r:id="rId8"/>
    <p:sldId id="319" r:id="rId9"/>
    <p:sldId id="371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31" d="100"/>
          <a:sy n="131" d="100"/>
        </p:scale>
        <p:origin x="-1000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DB32461A-250E-4A29-9E9B-599CA3838FA1}" type="datetime1">
              <a:rPr lang="en-US" smtClean="0"/>
              <a:pPr/>
              <a:t>12/29/14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1099-48EC-46A3-9530-F58EB96AF77C}" type="datetime1">
              <a:rPr lang="en-US" smtClean="0"/>
              <a:pPr/>
              <a:t>12/29/14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97E24-FFB9-4C73-8C6D-E02A7AD33DB8}" type="datetime1">
              <a:rPr lang="en-US" smtClean="0"/>
              <a:pPr/>
              <a:t>12/29/14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AB8E-EDAF-40B2-904B-C75D24A037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F410-E69E-48FC-900F-430C0467FB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77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AB8E-EDAF-40B2-904B-C75D24A037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F410-E69E-48FC-900F-430C0467FB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AB8E-EDAF-40B2-904B-C75D24A037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F410-E69E-48FC-900F-430C0467FB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64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AB8E-EDAF-40B2-904B-C75D24A037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F410-E69E-48FC-900F-430C0467FB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62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AB8E-EDAF-40B2-904B-C75D24A037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F410-E69E-48FC-900F-430C0467FB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08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AB8E-EDAF-40B2-904B-C75D24A037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F410-E69E-48FC-900F-430C0467FB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5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AB8E-EDAF-40B2-904B-C75D24A037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F410-E69E-48FC-900F-430C0467FB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7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AB8E-EDAF-40B2-904B-C75D24A037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F410-E69E-48FC-900F-430C0467FB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07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AD66C-382E-48AD-8F4C-E87C4D4A8B28}" type="datetime1">
              <a:rPr lang="en-US" smtClean="0"/>
              <a:pPr/>
              <a:t>12/29/14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AB8E-EDAF-40B2-904B-C75D24A037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F410-E69E-48FC-900F-430C0467FB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9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AB8E-EDAF-40B2-904B-C75D24A037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F410-E69E-48FC-900F-430C0467FB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2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7AB8E-EDAF-40B2-904B-C75D24A037D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F410-E69E-48FC-900F-430C0467FBF4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4ADA4-35DF-4BD1-8C53-4246F035229A}" type="datetime1">
              <a:rPr lang="en-US" smtClean="0"/>
              <a:pPr/>
              <a:t>12/29/14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F63ED-02B1-490A-8EAD-E0CB136D5388}" type="datetime1">
              <a:rPr lang="en-US" smtClean="0"/>
              <a:pPr/>
              <a:t>12/29/14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71BB6-685D-4518-8FAD-1882B9671546}" type="datetime1">
              <a:rPr lang="en-US" smtClean="0"/>
              <a:pPr/>
              <a:t>12/29/14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FFBFE-5C08-4E0E-AF38-FB925F0B4D71}" type="datetime1">
              <a:rPr lang="en-US" smtClean="0"/>
              <a:pPr/>
              <a:t>12/29/14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23242C-D747-4ADD-80D8-99421268E3A8}" type="datetime1">
              <a:rPr lang="en-US" smtClean="0"/>
              <a:pPr/>
              <a:t>12/29/14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82007-CDD1-4BCF-B9F4-9D458EFEEFE1}" type="datetime1">
              <a:rPr lang="en-US" smtClean="0"/>
              <a:pPr/>
              <a:t>12/29/14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F265-CA88-4C30-A9AD-02E6A5184734}" type="datetime1">
              <a:rPr lang="en-US" smtClean="0"/>
              <a:pPr/>
              <a:t>12/29/14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B41D-FD10-4A38-B39B-626510BD49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823242C-D747-4ADD-80D8-99421268E3A8}" type="datetime1">
              <a:rPr lang="en-US" smtClean="0"/>
              <a:pPr/>
              <a:t>12/29/14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CF40B41D-FD10-4A38-B39B-626510BD49B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7AB8E-EDAF-40B2-904B-C75D24A03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12/29/14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FF410-E69E-48FC-900F-430C0467FB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0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wmf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371600"/>
            <a:ext cx="6400800" cy="1783080"/>
          </a:xfrm>
        </p:spPr>
        <p:txBody>
          <a:bodyPr>
            <a:noAutofit/>
          </a:bodyPr>
          <a:lstStyle/>
          <a:p>
            <a:r>
              <a:rPr lang="en-US" sz="4400" dirty="0" smtClean="0"/>
              <a:t>Reconstruction begins</a:t>
            </a: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133600"/>
          </a:xfrm>
        </p:spPr>
        <p:txBody>
          <a:bodyPr>
            <a:normAutofit/>
          </a:bodyPr>
          <a:lstStyle/>
          <a:p>
            <a:r>
              <a:rPr lang="en-US" dirty="0" smtClean="0"/>
              <a:t>Mr. Johnson</a:t>
            </a:r>
          </a:p>
          <a:p>
            <a:r>
              <a:rPr lang="en-US" dirty="0" smtClean="0"/>
              <a:t>APUSH</a:t>
            </a:r>
          </a:p>
          <a:p>
            <a:r>
              <a:rPr lang="en-US" dirty="0" smtClean="0"/>
              <a:t>Hopewell High School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6" r="14992"/>
          <a:stretch/>
        </p:blipFill>
        <p:spPr bwMode="auto">
          <a:xfrm>
            <a:off x="230699" y="1524000"/>
            <a:ext cx="243504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latin typeface="Garamond" panose="02020404030301010803" pitchFamily="18" charset="0"/>
              </a:rPr>
              <a:t>Reconstruction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6" t="2132" r="20256" b="5634"/>
          <a:stretch/>
        </p:blipFill>
        <p:spPr bwMode="auto">
          <a:xfrm>
            <a:off x="6799656" y="1528782"/>
            <a:ext cx="2115744" cy="4592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1" t="3533" r="8981" b="3298"/>
          <a:stretch/>
        </p:blipFill>
        <p:spPr bwMode="auto">
          <a:xfrm>
            <a:off x="2741290" y="1524000"/>
            <a:ext cx="2134257" cy="4596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6899" y="5297269"/>
            <a:ext cx="2322358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Deaths, Injuries &amp;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Lingering Resentment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7489" y="5297269"/>
            <a:ext cx="2010821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Economic Devastation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10986" y="5297269"/>
            <a:ext cx="1939005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Legal Status of Freedmen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0245" name="Picture 5" descr="C:\Users\John\AppData\Local\Microsoft\Windows\Temporary Internet Files\Content.IE5\S0H2NARC\MC900150159[1].wmf"/>
          <p:cNvPicPr>
            <a:picLocks noChangeAspect="1" noChangeArrowheads="1"/>
          </p:cNvPicPr>
          <p:nvPr/>
        </p:nvPicPr>
        <p:blipFill rotWithShape="1"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7" r="14435"/>
          <a:stretch/>
        </p:blipFill>
        <p:spPr bwMode="auto">
          <a:xfrm>
            <a:off x="4951747" y="1527602"/>
            <a:ext cx="1786056" cy="4646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27948" y="5297269"/>
            <a:ext cx="1600200" cy="646331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Readmission of Southern States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61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>
                <a:latin typeface="Garamond" panose="02020404030301010803" pitchFamily="18" charset="0"/>
              </a:rPr>
              <a:t>Reconstruction Amendments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74395">
            <a:off x="523471" y="1647946"/>
            <a:ext cx="3456856" cy="44161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0061">
            <a:off x="3057658" y="1670965"/>
            <a:ext cx="3371095" cy="4416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56645">
            <a:off x="5487269" y="2522993"/>
            <a:ext cx="3214656" cy="44161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80975">
            <a:off x="4089874" y="3251505"/>
            <a:ext cx="1328714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14</a:t>
            </a:r>
            <a:r>
              <a:rPr lang="en-US" sz="5400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</a:t>
            </a:r>
            <a:endParaRPr lang="en-US" sz="5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20913774">
            <a:off x="1602104" y="3327705"/>
            <a:ext cx="1353814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13</a:t>
            </a:r>
            <a:r>
              <a:rPr lang="en-US" sz="5400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</a:t>
            </a:r>
            <a:endParaRPr lang="en-US" sz="5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 rot="1469605">
            <a:off x="6628709" y="3914428"/>
            <a:ext cx="1328714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15</a:t>
            </a:r>
            <a:r>
              <a:rPr lang="en-US" sz="5400" baseline="30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th</a:t>
            </a:r>
            <a:endParaRPr lang="en-US" sz="5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3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21145" t="7098" r="29451" b="37675"/>
          <a:stretch/>
        </p:blipFill>
        <p:spPr>
          <a:xfrm>
            <a:off x="914400" y="1796313"/>
            <a:ext cx="1145640" cy="1707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3816" t="5262" r="53660" b="65794"/>
          <a:stretch/>
        </p:blipFill>
        <p:spPr>
          <a:xfrm>
            <a:off x="1981200" y="1785244"/>
            <a:ext cx="1143000" cy="17130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68440" y="3503194"/>
            <a:ext cx="2940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Radicals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Garamond" panose="02020404030301010803" pitchFamily="18" charset="0"/>
              </a:rPr>
              <a:t>Political Spectrum of Reconstruction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228600" y="4800600"/>
            <a:ext cx="8686800" cy="1905000"/>
          </a:xfrm>
          <a:prstGeom prst="leftRightArrow">
            <a:avLst/>
          </a:prstGeom>
          <a:gradFill flip="none" rotWithShape="1">
            <a:gsLst>
              <a:gs pos="0">
                <a:schemeClr val="accent1">
                  <a:lumMod val="50000"/>
                </a:schemeClr>
              </a:gs>
              <a:gs pos="100000">
                <a:srgbClr val="C00000"/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5291435"/>
            <a:ext cx="236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  <a:latin typeface="Garamond" panose="02020404030301010803" pitchFamily="18" charset="0"/>
              </a:rPr>
              <a:t>Federal Supremacy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Garamond" panose="02020404030301010803" pitchFamily="18" charset="0"/>
              </a:rPr>
              <a:t>Black Civil Rights</a:t>
            </a:r>
          </a:p>
          <a:p>
            <a:pPr algn="ctr"/>
            <a:r>
              <a:rPr lang="en-US" dirty="0">
                <a:solidFill>
                  <a:prstClr val="white"/>
                </a:solidFill>
                <a:latin typeface="Garamond" panose="02020404030301010803" pitchFamily="18" charset="0"/>
              </a:rPr>
              <a:t>Military Occupation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1600" y="5291435"/>
            <a:ext cx="312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white"/>
                </a:solidFill>
                <a:latin typeface="Garamond" panose="02020404030301010803" pitchFamily="18" charset="0"/>
              </a:rPr>
              <a:t>States’ Rights</a:t>
            </a:r>
            <a:endParaRPr lang="en-US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Garamond" panose="02020404030301010803" pitchFamily="18" charset="0"/>
              </a:rPr>
              <a:t>Blacks as Second-Class Citizens</a:t>
            </a:r>
            <a:endParaRPr lang="en-US" dirty="0">
              <a:solidFill>
                <a:prstClr val="white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dirty="0" smtClean="0">
                <a:solidFill>
                  <a:prstClr val="white"/>
                </a:solidFill>
                <a:latin typeface="Garamond" panose="02020404030301010803" pitchFamily="18" charset="0"/>
              </a:rPr>
              <a:t>Home Rule</a:t>
            </a:r>
            <a:endParaRPr lang="en-US" dirty="0">
              <a:solidFill>
                <a:prstClr val="white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40" y="3801704"/>
            <a:ext cx="1941460" cy="1456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14488"/>
            <a:ext cx="1480320" cy="14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845" r="7674"/>
          <a:stretch/>
        </p:blipFill>
        <p:spPr>
          <a:xfrm>
            <a:off x="0" y="1790134"/>
            <a:ext cx="1025046" cy="171732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16263" r="21186" b="19712"/>
          <a:stretch/>
        </p:blipFill>
        <p:spPr>
          <a:xfrm>
            <a:off x="3048000" y="1796313"/>
            <a:ext cx="1074344" cy="17019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25765" t="4862" r="30823" b="55095"/>
          <a:stretch/>
        </p:blipFill>
        <p:spPr>
          <a:xfrm>
            <a:off x="6400800" y="1790134"/>
            <a:ext cx="1459929" cy="17032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194862" y="3503194"/>
            <a:ext cx="1174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Moderates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20275" r="12731"/>
          <a:stretch/>
        </p:blipFill>
        <p:spPr>
          <a:xfrm>
            <a:off x="4114800" y="1793151"/>
            <a:ext cx="1145640" cy="171004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98979" y="3503936"/>
            <a:ext cx="12304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Unionists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85179" y="3507455"/>
            <a:ext cx="1356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Redeemers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077200" y="3516868"/>
            <a:ext cx="693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KKK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48491" t="1968" r="13903" b="64867"/>
          <a:stretch/>
        </p:blipFill>
        <p:spPr>
          <a:xfrm>
            <a:off x="7969345" y="1790134"/>
            <a:ext cx="1174655" cy="17032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1"/>
          <a:srcRect l="10513" r="14488" b="16087"/>
          <a:stretch/>
        </p:blipFill>
        <p:spPr>
          <a:xfrm>
            <a:off x="5257800" y="1790134"/>
            <a:ext cx="1141746" cy="1703249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0" y="1793151"/>
            <a:ext cx="91440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0" y="3503194"/>
            <a:ext cx="9144000" cy="136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184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Garamond" panose="02020404030301010803" pitchFamily="18" charset="0"/>
              </a:rPr>
              <a:t>Wartime Reconstruction:</a:t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Military Occupation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Abolishing Slavery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“__________”: Union army sheltered and refused to return fugitive slaves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___________ Proclamation freed slaves in Confederacy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Abolitionists including Frederick ____________, successfully lobbied for black Union Army ______________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“40 ____ and a ____” land redistribution was proposed, but not realized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29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Reshaping Southern Society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South was placed under _________ by Union Army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__________’s Bureau provided education, legal protection and temporary economic aid to former slaves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Northern ____________ came to the south to aid freedmen and for new business opportunities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Southern _____________ resented and resisted military occupation and social change</a:t>
            </a:r>
          </a:p>
        </p:txBody>
      </p:sp>
    </p:spTree>
    <p:extLst>
      <p:ext uri="{BB962C8B-B14F-4D97-AF65-F5344CB8AC3E}">
        <p14:creationId xmlns:p14="http://schemas.microsoft.com/office/powerpoint/2010/main" val="364795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Garamond" panose="02020404030301010803" pitchFamily="18" charset="0"/>
              </a:rPr>
              <a:t>Presidential Reconstruction:</a:t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Abraham Lincoln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Lincoln’s Views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National union is “________” and “__________,” therefore secession was always ________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National _____________ and swift __________ of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southern states to the Union after new state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____________ (“Lincoln governments”) had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been formed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“With _______ toward none, with ________ for all… to bind up the nation’s _______”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Opposed ______ Republicans’ harsher, punitive stance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029200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Lincoln’s Policies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___% Loyalty Plan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Garamond" panose="02020404030301010803" pitchFamily="18" charset="0"/>
            </a:endParaRPr>
          </a:p>
          <a:p>
            <a:pPr lvl="1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Pocket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_____ of Radical Republicans’ Wade-Davis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Bill (50% Plan)</a:t>
            </a:r>
          </a:p>
          <a:p>
            <a:pPr lvl="1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Successfully lobbied for passage of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___</a:t>
            </a:r>
            <a:r>
              <a:rPr lang="en-US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th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Amendment, which abolished slavery in all states</a:t>
            </a:r>
          </a:p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Assassination of Lincoln, 1865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John Wilkes _________</a:t>
            </a:r>
          </a:p>
          <a:p>
            <a:pPr lvl="1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Led to power struggle between President Andrew ______ (D) &amp; Congressional __________ Republicans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04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Garamond" panose="02020404030301010803" pitchFamily="18" charset="0"/>
              </a:rPr>
              <a:t>Presidential Reconstruction:</a:t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Andrew Johnson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054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Johnson’s Views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“War ________” who was hated by many southerners and distrusted by Radical Republicans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Was a Jacksonian white _____________… but also anti-_____________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Swift ___________ of southern states with only ___________ protections for freedmen</a:t>
            </a:r>
          </a:p>
          <a:p>
            <a:pPr lvl="0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Johnson vs. Southern States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Pardoned ex-_____________ and wealthy _________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Confederate ______ came back into power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Southern states passed _______  Codes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Garamond" panose="02020404030301010803" pitchFamily="18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10540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Johnson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vs.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African Americans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________ Freedmen’s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Bureau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________ Civil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Rights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Act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___________ 14th Amendment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Garamond" panose="02020404030301010803" pitchFamily="18" charset="0"/>
            </a:endParaRPr>
          </a:p>
          <a:p>
            <a:pPr lvl="0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Johnson vs. Congress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Congress __________ many of Johnson’s vetoes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Republicans won a __________ in 1866 Congressional election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Congress passed _________ of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Office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Act, 1867</a:t>
            </a: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Johnson fired Secretary of War Edwin _________ and replaced _________ generals, 1867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Garamond" panose="02020404030301010803" pitchFamily="18" charset="0"/>
            </a:endParaRPr>
          </a:p>
          <a:p>
            <a:pPr lvl="1"/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Johnson was ________ but kept his job by only one vote, 1868</a:t>
            </a:r>
          </a:p>
        </p:txBody>
      </p:sp>
    </p:spTree>
    <p:extLst>
      <p:ext uri="{BB962C8B-B14F-4D97-AF65-F5344CB8AC3E}">
        <p14:creationId xmlns:p14="http://schemas.microsoft.com/office/powerpoint/2010/main" val="239993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50000">
              <a:schemeClr val="bg1">
                <a:lumMod val="95000"/>
              </a:schemeClr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Garamond" panose="02020404030301010803" pitchFamily="18" charset="0"/>
              </a:rPr>
              <a:t>Congressional Reconstruction:</a:t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The Radical Republicans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105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Leaders</a:t>
            </a:r>
          </a:p>
          <a:p>
            <a:pPr lvl="1"/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House: Thaddeus _______ (PA)</a:t>
            </a:r>
          </a:p>
          <a:p>
            <a:pPr lvl="1"/>
            <a:r>
              <a:rPr lang="en-US" sz="19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Senate: Charles ________ (MA)</a:t>
            </a:r>
          </a:p>
          <a:p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Garamond" panose="02020404030301010803" pitchFamily="18" charset="0"/>
              </a:rPr>
              <a:t>Views of Radical Republicans</a:t>
            </a:r>
          </a:p>
          <a:p>
            <a:pPr lvl="1"/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Military ___________ &amp; federal _____________ over south</a:t>
            </a:r>
          </a:p>
          <a:p>
            <a:pPr lvl="1"/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Full __________ for freedmen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>
            <a:normAutofit/>
          </a:bodyPr>
          <a:lstStyle/>
          <a:p>
            <a:pPr lvl="0"/>
            <a:r>
              <a:rPr lang="en-US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Radical Republican Legislation</a:t>
            </a:r>
          </a:p>
          <a:p>
            <a:pPr lvl="1"/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_______ Rights Act of 1866</a:t>
            </a:r>
          </a:p>
          <a:p>
            <a:pPr lvl="1"/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________ Reconstruction Act</a:t>
            </a:r>
            <a:endParaRPr lang="en-US" sz="1900" dirty="0">
              <a:solidFill>
                <a:prstClr val="black">
                  <a:lumMod val="75000"/>
                  <a:lumOff val="25000"/>
                </a:prstClr>
              </a:solidFill>
              <a:latin typeface="Garamond" panose="02020404030301010803" pitchFamily="18" charset="0"/>
            </a:endParaRPr>
          </a:p>
          <a:p>
            <a:pPr lvl="1"/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___</a:t>
            </a:r>
            <a:r>
              <a:rPr lang="en-US" sz="1900" baseline="30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th</a:t>
            </a:r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 </a:t>
            </a:r>
            <a:r>
              <a:rPr lang="en-US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Amendment abolished slavery</a:t>
            </a:r>
          </a:p>
          <a:p>
            <a:pPr lvl="1"/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___</a:t>
            </a:r>
            <a:r>
              <a:rPr lang="en-US" sz="1900" baseline="30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th</a:t>
            </a:r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 </a:t>
            </a:r>
            <a:r>
              <a:rPr lang="en-US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Amendment guaranteed citizenship &amp; equal protection</a:t>
            </a:r>
          </a:p>
          <a:p>
            <a:pPr lvl="1"/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___</a:t>
            </a:r>
            <a:r>
              <a:rPr lang="en-US" sz="1900" baseline="300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th</a:t>
            </a:r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 </a:t>
            </a:r>
            <a:r>
              <a:rPr lang="en-US" sz="1900" dirty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Amendment guaranteed universal male </a:t>
            </a:r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suffrage</a:t>
            </a:r>
          </a:p>
          <a:p>
            <a:pPr lvl="1"/>
            <a:r>
              <a:rPr lang="en-US" sz="1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_______ Rights Act of 1875</a:t>
            </a:r>
            <a:endParaRPr lang="en-US" sz="1900" dirty="0">
              <a:solidFill>
                <a:prstClr val="black">
                  <a:lumMod val="75000"/>
                  <a:lumOff val="25000"/>
                </a:prstClr>
              </a:solidFill>
              <a:latin typeface="Garamond" panose="02020404030301010803" pitchFamily="18" charset="0"/>
            </a:endParaRPr>
          </a:p>
          <a:p>
            <a:pPr lvl="0"/>
            <a:r>
              <a:rPr lang="en-US" sz="2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Garamond" panose="02020404030301010803" pitchFamily="18" charset="0"/>
              </a:rPr>
              <a:t>____ were both emboldened and frustrated by Reconstruction Amendments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6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utur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Black 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648</TotalTime>
  <Words>496</Words>
  <Application>Microsoft Macintosh PowerPoint</Application>
  <PresentationFormat>On-screen Show (4:3)</PresentationFormat>
  <Paragraphs>84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Couture</vt:lpstr>
      <vt:lpstr>Office Theme</vt:lpstr>
      <vt:lpstr>Reconstruction begins</vt:lpstr>
      <vt:lpstr>Reconstruction</vt:lpstr>
      <vt:lpstr>Reconstruction Amendments</vt:lpstr>
      <vt:lpstr>Political Spectrum of Reconstruction</vt:lpstr>
      <vt:lpstr>Wartime Reconstruction: Military Occupation</vt:lpstr>
      <vt:lpstr>Presidential Reconstruction: Abraham Lincoln</vt:lpstr>
      <vt:lpstr>Presidential Reconstruction: Andrew Johnson</vt:lpstr>
      <vt:lpstr>Congressional Reconstruction: The Radical Republicans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Reconstruction begins</dc:title>
  <dc:creator>John</dc:creator>
  <cp:lastModifiedBy>Ramirez, Marcia P.</cp:lastModifiedBy>
  <cp:revision>71</cp:revision>
  <dcterms:created xsi:type="dcterms:W3CDTF">2014-11-26T21:05:16Z</dcterms:created>
  <dcterms:modified xsi:type="dcterms:W3CDTF">2014-12-30T04:04:13Z</dcterms:modified>
</cp:coreProperties>
</file>