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6"/>
  </p:notesMasterIdLst>
  <p:handoutMasterIdLst>
    <p:handoutMasterId r:id="rId17"/>
  </p:handoutMasterIdLst>
  <p:sldIdLst>
    <p:sldId id="470" r:id="rId2"/>
    <p:sldId id="368" r:id="rId3"/>
    <p:sldId id="471" r:id="rId4"/>
    <p:sldId id="384" r:id="rId5"/>
    <p:sldId id="385" r:id="rId6"/>
    <p:sldId id="442" r:id="rId7"/>
    <p:sldId id="444" r:id="rId8"/>
    <p:sldId id="476" r:id="rId9"/>
    <p:sldId id="446" r:id="rId10"/>
    <p:sldId id="450" r:id="rId11"/>
    <p:sldId id="388" r:id="rId12"/>
    <p:sldId id="472" r:id="rId13"/>
    <p:sldId id="473" r:id="rId14"/>
    <p:sldId id="456" r:id="rId15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FCCFF"/>
    <a:srgbClr val="DFBE9D"/>
    <a:srgbClr val="CB9763"/>
    <a:srgbClr val="CCCCFF"/>
    <a:srgbClr val="CCFFCC"/>
    <a:srgbClr val="FF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7" autoAdjust="0"/>
    <p:restoredTop sz="92179" autoAdjust="0"/>
  </p:normalViewPr>
  <p:slideViewPr>
    <p:cSldViewPr>
      <p:cViewPr>
        <p:scale>
          <a:sx n="60" d="100"/>
          <a:sy n="60" d="100"/>
        </p:scale>
        <p:origin x="-3152" y="-1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notesViewPr>
    <p:cSldViewPr>
      <p:cViewPr varScale="1">
        <p:scale>
          <a:sx n="57" d="100"/>
          <a:sy n="57" d="100"/>
        </p:scale>
        <p:origin x="-1788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719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4425" y="703263"/>
            <a:ext cx="4630738" cy="3473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7275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5000"/>
              </a:lnSpc>
            </a:pPr>
            <a:endParaRPr lang="en-US" sz="39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7 h 720"/>
                  <a:gd name="T4" fmla="*/ 23 w 1000"/>
                  <a:gd name="T5" fmla="*/ 2147483647 h 720"/>
                  <a:gd name="T6" fmla="*/ 23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628 h 317"/>
                  <a:gd name="T4" fmla="*/ 624 w 624"/>
                  <a:gd name="T5" fmla="*/ 262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685 h 317"/>
                  <a:gd name="T4" fmla="*/ 624 w 624"/>
                  <a:gd name="T5" fmla="*/ 268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3 h 370"/>
                  <a:gd name="T2" fmla="*/ 0 w 624"/>
                  <a:gd name="T3" fmla="*/ 16 h 370"/>
                  <a:gd name="T4" fmla="*/ 624 w 624"/>
                  <a:gd name="T5" fmla="*/ 16 h 370"/>
                  <a:gd name="T6" fmla="*/ 624 w 624"/>
                  <a:gd name="T7" fmla="*/ 3 h 370"/>
                  <a:gd name="T8" fmla="*/ 384 w 624"/>
                  <a:gd name="T9" fmla="*/ 1 h 370"/>
                  <a:gd name="T10" fmla="*/ 0 w 624"/>
                  <a:gd name="T11" fmla="*/ 3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8 h 317"/>
                  <a:gd name="T4" fmla="*/ 624 w 624"/>
                  <a:gd name="T5" fmla="*/ 14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676 h 272"/>
                  <a:gd name="T4" fmla="*/ 240 w 624"/>
                  <a:gd name="T5" fmla="*/ 2362 h 272"/>
                  <a:gd name="T6" fmla="*/ 624 w 624"/>
                  <a:gd name="T7" fmla="*/ 267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15 h 362"/>
                  <a:gd name="T2" fmla="*/ 8 w 632"/>
                  <a:gd name="T3" fmla="*/ 104 h 362"/>
                  <a:gd name="T4" fmla="*/ 248 w 632"/>
                  <a:gd name="T5" fmla="*/ 104 h 362"/>
                  <a:gd name="T6" fmla="*/ 632 w 632"/>
                  <a:gd name="T7" fmla="*/ 104 h 362"/>
                  <a:gd name="T8" fmla="*/ 632 w 632"/>
                  <a:gd name="T9" fmla="*/ 15 h 362"/>
                  <a:gd name="T10" fmla="*/ 104 w 632"/>
                  <a:gd name="T11" fmla="*/ 15 h 362"/>
                  <a:gd name="T12" fmla="*/ 8 w 632"/>
                  <a:gd name="T13" fmla="*/ 1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628 h 317"/>
                  <a:gd name="T4" fmla="*/ 624 w 624"/>
                  <a:gd name="T5" fmla="*/ 262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685 h 317"/>
                  <a:gd name="T4" fmla="*/ 624 w 624"/>
                  <a:gd name="T5" fmla="*/ 268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3 h 370"/>
                  <a:gd name="T2" fmla="*/ 0 w 624"/>
                  <a:gd name="T3" fmla="*/ 16 h 370"/>
                  <a:gd name="T4" fmla="*/ 624 w 624"/>
                  <a:gd name="T5" fmla="*/ 16 h 370"/>
                  <a:gd name="T6" fmla="*/ 624 w 624"/>
                  <a:gd name="T7" fmla="*/ 3 h 370"/>
                  <a:gd name="T8" fmla="*/ 384 w 624"/>
                  <a:gd name="T9" fmla="*/ 1 h 370"/>
                  <a:gd name="T10" fmla="*/ 0 w 624"/>
                  <a:gd name="T11" fmla="*/ 3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8 h 317"/>
                  <a:gd name="T4" fmla="*/ 624 w 624"/>
                  <a:gd name="T5" fmla="*/ 14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617 h 272"/>
                  <a:gd name="T4" fmla="*/ 240 w 624"/>
                  <a:gd name="T5" fmla="*/ 2313 h 272"/>
                  <a:gd name="T6" fmla="*/ 624 w 624"/>
                  <a:gd name="T7" fmla="*/ 261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15 h 362"/>
                  <a:gd name="T2" fmla="*/ 8 w 632"/>
                  <a:gd name="T3" fmla="*/ 107 h 362"/>
                  <a:gd name="T4" fmla="*/ 248 w 632"/>
                  <a:gd name="T5" fmla="*/ 107 h 362"/>
                  <a:gd name="T6" fmla="*/ 632 w 632"/>
                  <a:gd name="T7" fmla="*/ 107 h 362"/>
                  <a:gd name="T8" fmla="*/ 632 w 632"/>
                  <a:gd name="T9" fmla="*/ 15 h 362"/>
                  <a:gd name="T10" fmla="*/ 104 w 632"/>
                  <a:gd name="T11" fmla="*/ 15 h 362"/>
                  <a:gd name="T12" fmla="*/ 8 w 632"/>
                  <a:gd name="T13" fmla="*/ 1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628 h 317"/>
                  <a:gd name="T4" fmla="*/ 624 w 624"/>
                  <a:gd name="T5" fmla="*/ 262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685 h 317"/>
                  <a:gd name="T4" fmla="*/ 624 w 624"/>
                  <a:gd name="T5" fmla="*/ 268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3 h 370"/>
                  <a:gd name="T2" fmla="*/ 0 w 624"/>
                  <a:gd name="T3" fmla="*/ 16 h 370"/>
                  <a:gd name="T4" fmla="*/ 624 w 624"/>
                  <a:gd name="T5" fmla="*/ 16 h 370"/>
                  <a:gd name="T6" fmla="*/ 624 w 624"/>
                  <a:gd name="T7" fmla="*/ 3 h 370"/>
                  <a:gd name="T8" fmla="*/ 384 w 624"/>
                  <a:gd name="T9" fmla="*/ 1 h 370"/>
                  <a:gd name="T10" fmla="*/ 0 w 624"/>
                  <a:gd name="T11" fmla="*/ 3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617 h 272"/>
                  <a:gd name="T4" fmla="*/ 240 w 624"/>
                  <a:gd name="T5" fmla="*/ 2313 h 272"/>
                  <a:gd name="T6" fmla="*/ 624 w 624"/>
                  <a:gd name="T7" fmla="*/ 261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15 h 362"/>
                  <a:gd name="T2" fmla="*/ 8 w 632"/>
                  <a:gd name="T3" fmla="*/ 107 h 362"/>
                  <a:gd name="T4" fmla="*/ 248 w 632"/>
                  <a:gd name="T5" fmla="*/ 107 h 362"/>
                  <a:gd name="T6" fmla="*/ 632 w 632"/>
                  <a:gd name="T7" fmla="*/ 107 h 362"/>
                  <a:gd name="T8" fmla="*/ 632 w 632"/>
                  <a:gd name="T9" fmla="*/ 15 h 362"/>
                  <a:gd name="T10" fmla="*/ 104 w 632"/>
                  <a:gd name="T11" fmla="*/ 15 h 362"/>
                  <a:gd name="T12" fmla="*/ 8 w 632"/>
                  <a:gd name="T13" fmla="*/ 1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338 h 385"/>
                <a:gd name="T2" fmla="*/ 5762 w 5762"/>
                <a:gd name="T3" fmla="*/ 32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338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247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8564563" cy="1722438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3247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7291387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5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325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8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53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3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1787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09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0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44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708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82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81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29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2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7 h 720"/>
                  <a:gd name="T4" fmla="*/ 23 w 1000"/>
                  <a:gd name="T5" fmla="*/ 2147483647 h 720"/>
                  <a:gd name="T6" fmla="*/ 23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628 h 317"/>
                  <a:gd name="T4" fmla="*/ 624 w 624"/>
                  <a:gd name="T5" fmla="*/ 262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685 h 317"/>
                  <a:gd name="T4" fmla="*/ 624 w 624"/>
                  <a:gd name="T5" fmla="*/ 268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3 h 370"/>
                  <a:gd name="T2" fmla="*/ 0 w 624"/>
                  <a:gd name="T3" fmla="*/ 16 h 370"/>
                  <a:gd name="T4" fmla="*/ 624 w 624"/>
                  <a:gd name="T5" fmla="*/ 16 h 370"/>
                  <a:gd name="T6" fmla="*/ 624 w 624"/>
                  <a:gd name="T7" fmla="*/ 3 h 370"/>
                  <a:gd name="T8" fmla="*/ 384 w 624"/>
                  <a:gd name="T9" fmla="*/ 1 h 370"/>
                  <a:gd name="T10" fmla="*/ 0 w 624"/>
                  <a:gd name="T11" fmla="*/ 3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8 h 317"/>
                  <a:gd name="T4" fmla="*/ 624 w 624"/>
                  <a:gd name="T5" fmla="*/ 14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676 h 272"/>
                  <a:gd name="T4" fmla="*/ 240 w 624"/>
                  <a:gd name="T5" fmla="*/ 2362 h 272"/>
                  <a:gd name="T6" fmla="*/ 624 w 624"/>
                  <a:gd name="T7" fmla="*/ 267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15 h 362"/>
                  <a:gd name="T2" fmla="*/ 8 w 632"/>
                  <a:gd name="T3" fmla="*/ 104 h 362"/>
                  <a:gd name="T4" fmla="*/ 248 w 632"/>
                  <a:gd name="T5" fmla="*/ 104 h 362"/>
                  <a:gd name="T6" fmla="*/ 632 w 632"/>
                  <a:gd name="T7" fmla="*/ 104 h 362"/>
                  <a:gd name="T8" fmla="*/ 632 w 632"/>
                  <a:gd name="T9" fmla="*/ 15 h 362"/>
                  <a:gd name="T10" fmla="*/ 104 w 632"/>
                  <a:gd name="T11" fmla="*/ 15 h 362"/>
                  <a:gd name="T12" fmla="*/ 8 w 632"/>
                  <a:gd name="T13" fmla="*/ 1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628 h 317"/>
                  <a:gd name="T4" fmla="*/ 624 w 624"/>
                  <a:gd name="T5" fmla="*/ 262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685 h 317"/>
                  <a:gd name="T4" fmla="*/ 624 w 624"/>
                  <a:gd name="T5" fmla="*/ 268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3 h 370"/>
                  <a:gd name="T2" fmla="*/ 0 w 624"/>
                  <a:gd name="T3" fmla="*/ 16 h 370"/>
                  <a:gd name="T4" fmla="*/ 624 w 624"/>
                  <a:gd name="T5" fmla="*/ 16 h 370"/>
                  <a:gd name="T6" fmla="*/ 624 w 624"/>
                  <a:gd name="T7" fmla="*/ 3 h 370"/>
                  <a:gd name="T8" fmla="*/ 384 w 624"/>
                  <a:gd name="T9" fmla="*/ 1 h 370"/>
                  <a:gd name="T10" fmla="*/ 0 w 624"/>
                  <a:gd name="T11" fmla="*/ 3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8 h 317"/>
                  <a:gd name="T4" fmla="*/ 624 w 624"/>
                  <a:gd name="T5" fmla="*/ 14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617 h 272"/>
                  <a:gd name="T4" fmla="*/ 240 w 624"/>
                  <a:gd name="T5" fmla="*/ 2313 h 272"/>
                  <a:gd name="T6" fmla="*/ 624 w 624"/>
                  <a:gd name="T7" fmla="*/ 261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15 h 362"/>
                  <a:gd name="T2" fmla="*/ 8 w 632"/>
                  <a:gd name="T3" fmla="*/ 107 h 362"/>
                  <a:gd name="T4" fmla="*/ 248 w 632"/>
                  <a:gd name="T5" fmla="*/ 107 h 362"/>
                  <a:gd name="T6" fmla="*/ 632 w 632"/>
                  <a:gd name="T7" fmla="*/ 107 h 362"/>
                  <a:gd name="T8" fmla="*/ 632 w 632"/>
                  <a:gd name="T9" fmla="*/ 15 h 362"/>
                  <a:gd name="T10" fmla="*/ 104 w 632"/>
                  <a:gd name="T11" fmla="*/ 15 h 362"/>
                  <a:gd name="T12" fmla="*/ 8 w 632"/>
                  <a:gd name="T13" fmla="*/ 1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628 h 317"/>
                  <a:gd name="T4" fmla="*/ 624 w 624"/>
                  <a:gd name="T5" fmla="*/ 262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685 h 317"/>
                  <a:gd name="T4" fmla="*/ 624 w 624"/>
                  <a:gd name="T5" fmla="*/ 268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3 h 370"/>
                  <a:gd name="T2" fmla="*/ 0 w 624"/>
                  <a:gd name="T3" fmla="*/ 16 h 370"/>
                  <a:gd name="T4" fmla="*/ 624 w 624"/>
                  <a:gd name="T5" fmla="*/ 16 h 370"/>
                  <a:gd name="T6" fmla="*/ 624 w 624"/>
                  <a:gd name="T7" fmla="*/ 3 h 370"/>
                  <a:gd name="T8" fmla="*/ 384 w 624"/>
                  <a:gd name="T9" fmla="*/ 1 h 370"/>
                  <a:gd name="T10" fmla="*/ 0 w 624"/>
                  <a:gd name="T11" fmla="*/ 3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617 h 272"/>
                  <a:gd name="T4" fmla="*/ 240 w 624"/>
                  <a:gd name="T5" fmla="*/ 2313 h 272"/>
                  <a:gd name="T6" fmla="*/ 624 w 624"/>
                  <a:gd name="T7" fmla="*/ 261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15 h 362"/>
                  <a:gd name="T2" fmla="*/ 8 w 632"/>
                  <a:gd name="T3" fmla="*/ 107 h 362"/>
                  <a:gd name="T4" fmla="*/ 248 w 632"/>
                  <a:gd name="T5" fmla="*/ 107 h 362"/>
                  <a:gd name="T6" fmla="*/ 632 w 632"/>
                  <a:gd name="T7" fmla="*/ 107 h 362"/>
                  <a:gd name="T8" fmla="*/ 632 w 632"/>
                  <a:gd name="T9" fmla="*/ 15 h 362"/>
                  <a:gd name="T10" fmla="*/ 104 w 632"/>
                  <a:gd name="T11" fmla="*/ 15 h 362"/>
                  <a:gd name="T12" fmla="*/ 8 w 632"/>
                  <a:gd name="T13" fmla="*/ 1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0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338 h 385"/>
                <a:gd name="T2" fmla="*/ 575 w 5762"/>
                <a:gd name="T3" fmla="*/ 322 h 385"/>
                <a:gd name="T4" fmla="*/ 575 w 5762"/>
                <a:gd name="T5" fmla="*/ 4 h 385"/>
                <a:gd name="T6" fmla="*/ 0 w 5762"/>
                <a:gd name="T7" fmla="*/ 0 h 385"/>
                <a:gd name="T8" fmla="*/ 0 w 5762"/>
                <a:gd name="T9" fmla="*/ 338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575 w 5761"/>
                <a:gd name="T3" fmla="*/ 0 h 189"/>
                <a:gd name="T4" fmla="*/ 575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■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4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4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1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5"/>
          <p:cNvSpPr txBox="1">
            <a:spLocks noChangeArrowheads="1"/>
          </p:cNvSpPr>
          <p:nvPr/>
        </p:nvSpPr>
        <p:spPr bwMode="auto">
          <a:xfrm>
            <a:off x="5334000" y="152400"/>
            <a:ext cx="3733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600" b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Economics in the Colonies </a:t>
            </a:r>
          </a:p>
        </p:txBody>
      </p:sp>
      <p:pic>
        <p:nvPicPr>
          <p:cNvPr id="8195" name="Picture 4" descr="202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"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ular Callout 7"/>
          <p:cNvSpPr>
            <a:spLocks noChangeArrowheads="1"/>
          </p:cNvSpPr>
          <p:nvPr/>
        </p:nvSpPr>
        <p:spPr bwMode="auto">
          <a:xfrm>
            <a:off x="228600" y="76200"/>
            <a:ext cx="4953000" cy="1219200"/>
          </a:xfrm>
          <a:prstGeom prst="wedgeRectCallout">
            <a:avLst>
              <a:gd name="adj1" fmla="val 23282"/>
              <a:gd name="adj2" fmla="val -2532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3200" b="0" dirty="0">
                <a:latin typeface="Calibri" pitchFamily="34" charset="0"/>
                <a:cs typeface="Calibri" pitchFamily="34" charset="0"/>
              </a:rPr>
              <a:t>The American colonies were an important part of the </a:t>
            </a:r>
            <a:br>
              <a:rPr lang="en-US" sz="3200" b="0" dirty="0">
                <a:latin typeface="Calibri" pitchFamily="34" charset="0"/>
                <a:cs typeface="Calibri" pitchFamily="34" charset="0"/>
              </a:rPr>
            </a:br>
            <a:r>
              <a:rPr lang="en-US" sz="3200" b="0" dirty="0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trans-Atlantic trade network</a:t>
            </a:r>
          </a:p>
        </p:txBody>
      </p:sp>
      <p:sp>
        <p:nvSpPr>
          <p:cNvPr id="12" name="Rectangular Callout 11"/>
          <p:cNvSpPr>
            <a:spLocks noChangeArrowheads="1"/>
          </p:cNvSpPr>
          <p:nvPr/>
        </p:nvSpPr>
        <p:spPr bwMode="auto">
          <a:xfrm>
            <a:off x="76200" y="5181600"/>
            <a:ext cx="4343400" cy="1600200"/>
          </a:xfrm>
          <a:prstGeom prst="wedgeRectCallout">
            <a:avLst>
              <a:gd name="adj1" fmla="val -20278"/>
              <a:gd name="adj2" fmla="val -144861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The colonies produced profitable raw materials, such as tobacco, wheat, fish, indigo, &amp; whale oil</a:t>
            </a:r>
          </a:p>
        </p:txBody>
      </p:sp>
      <p:sp>
        <p:nvSpPr>
          <p:cNvPr id="13" name="Rectangular Callout 12"/>
          <p:cNvSpPr>
            <a:spLocks noChangeArrowheads="1"/>
          </p:cNvSpPr>
          <p:nvPr/>
        </p:nvSpPr>
        <p:spPr bwMode="auto">
          <a:xfrm>
            <a:off x="4495800" y="5181600"/>
            <a:ext cx="4495800" cy="1600200"/>
          </a:xfrm>
          <a:prstGeom prst="wedgeRectCallout">
            <a:avLst>
              <a:gd name="adj1" fmla="val 25500"/>
              <a:gd name="adj2" fmla="val -272755"/>
            </a:avLst>
          </a:prstGeom>
          <a:solidFill>
            <a:srgbClr val="FF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Britain sold manufactured goods back to the colonists, like clothing, tea, guns, &amp; tableware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Graph - Black and White Population in the Colonial Era in America 17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6647" r="4936" b="15605"/>
          <a:stretch>
            <a:fillRect/>
          </a:stretch>
        </p:blipFill>
        <p:spPr bwMode="auto">
          <a:xfrm>
            <a:off x="1066800" y="1311275"/>
            <a:ext cx="6897688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3573" name="Rectangle 5"/>
          <p:cNvSpPr>
            <a:spLocks noChangeArrowheads="1"/>
          </p:cNvSpPr>
          <p:nvPr/>
        </p:nvSpPr>
        <p:spPr bwMode="auto">
          <a:xfrm>
            <a:off x="3498850" y="4114800"/>
            <a:ext cx="844550" cy="481013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3574" name="Rectangle 6"/>
          <p:cNvSpPr>
            <a:spLocks noChangeArrowheads="1"/>
          </p:cNvSpPr>
          <p:nvPr/>
        </p:nvSpPr>
        <p:spPr bwMode="auto">
          <a:xfrm>
            <a:off x="6923088" y="5334000"/>
            <a:ext cx="849312" cy="490538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3575" name="Rectangle 7"/>
          <p:cNvSpPr>
            <a:spLocks noChangeArrowheads="1"/>
          </p:cNvSpPr>
          <p:nvPr/>
        </p:nvSpPr>
        <p:spPr bwMode="auto">
          <a:xfrm>
            <a:off x="3346450" y="2268538"/>
            <a:ext cx="844550" cy="474662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3576" name="Rectangle 8"/>
          <p:cNvSpPr>
            <a:spLocks noChangeArrowheads="1"/>
          </p:cNvSpPr>
          <p:nvPr/>
        </p:nvSpPr>
        <p:spPr bwMode="auto">
          <a:xfrm>
            <a:off x="6503988" y="1887538"/>
            <a:ext cx="811212" cy="474662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Rectangular Callout 12"/>
          <p:cNvSpPr>
            <a:spLocks noChangeArrowheads="1"/>
          </p:cNvSpPr>
          <p:nvPr/>
        </p:nvSpPr>
        <p:spPr bwMode="auto">
          <a:xfrm>
            <a:off x="152400" y="76200"/>
            <a:ext cx="4267200" cy="1219200"/>
          </a:xfrm>
          <a:prstGeom prst="wedgeRectCallout">
            <a:avLst>
              <a:gd name="adj1" fmla="val -16236"/>
              <a:gd name="adj2" fmla="val -93"/>
            </a:avLst>
          </a:prstGeom>
          <a:solidFill>
            <a:srgbClr val="FF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Slavery in the South was far more common than </a:t>
            </a:r>
            <a:br>
              <a:rPr lang="en-US" sz="3200" b="0">
                <a:latin typeface="Calibri" pitchFamily="34" charset="0"/>
                <a:cs typeface="Calibri" pitchFamily="34" charset="0"/>
              </a:rPr>
            </a:br>
            <a:r>
              <a:rPr lang="en-US" sz="3200" b="0">
                <a:latin typeface="Calibri" pitchFamily="34" charset="0"/>
                <a:cs typeface="Calibri" pitchFamily="34" charset="0"/>
              </a:rPr>
              <a:t>in the Northern colonies</a:t>
            </a:r>
          </a:p>
        </p:txBody>
      </p:sp>
      <p:sp>
        <p:nvSpPr>
          <p:cNvPr id="16392" name="Rectangular Callout 12"/>
          <p:cNvSpPr>
            <a:spLocks noChangeArrowheads="1"/>
          </p:cNvSpPr>
          <p:nvPr/>
        </p:nvSpPr>
        <p:spPr bwMode="auto">
          <a:xfrm>
            <a:off x="4572000" y="92075"/>
            <a:ext cx="4419600" cy="1219200"/>
          </a:xfrm>
          <a:prstGeom prst="wedgeRectCallout">
            <a:avLst>
              <a:gd name="adj1" fmla="val -16236"/>
              <a:gd name="adj2" fmla="val -93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lvl="1" algn="ctr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80-90% of Southern slaves were field workers, most on plantations</a:t>
            </a:r>
          </a:p>
        </p:txBody>
      </p:sp>
      <p:pic>
        <p:nvPicPr>
          <p:cNvPr id="9" name="Picture 15" descr="Slaves Imported to the Americas, 1493-18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" b="4413"/>
          <a:stretch>
            <a:fillRect/>
          </a:stretch>
        </p:blipFill>
        <p:spPr bwMode="auto">
          <a:xfrm>
            <a:off x="1792288" y="1373188"/>
            <a:ext cx="5273675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93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93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93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93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3" grpId="0" animBg="1"/>
      <p:bldP spid="493574" grpId="0" animBg="1"/>
      <p:bldP spid="493575" grpId="0" animBg="1"/>
      <p:bldP spid="4935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3" descr="21781"/>
          <p:cNvPicPr>
            <a:picLocks noChangeAspect="1" noChangeArrowheads="1"/>
          </p:cNvPicPr>
          <p:nvPr/>
        </p:nvPicPr>
        <p:blipFill>
          <a:blip r:embed="rId3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ular Callout 12"/>
          <p:cNvSpPr>
            <a:spLocks noChangeArrowheads="1"/>
          </p:cNvSpPr>
          <p:nvPr/>
        </p:nvSpPr>
        <p:spPr bwMode="auto">
          <a:xfrm>
            <a:off x="76200" y="76200"/>
            <a:ext cx="5257800" cy="1219200"/>
          </a:xfrm>
          <a:prstGeom prst="wedgeRectCallout">
            <a:avLst>
              <a:gd name="adj1" fmla="val -16236"/>
              <a:gd name="adj2" fmla="val -93"/>
            </a:avLst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Slaves came from a variety of places in West Africa &amp; had a variety</a:t>
            </a:r>
            <a:r>
              <a:rPr lang="en-US" sz="2800" b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0">
                <a:latin typeface="Calibri" pitchFamily="34" charset="0"/>
                <a:cs typeface="Calibri" pitchFamily="34" charset="0"/>
              </a:rPr>
              <a:t>of</a:t>
            </a:r>
            <a:r>
              <a:rPr lang="en-US" sz="2800" b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0">
                <a:latin typeface="Calibri" pitchFamily="34" charset="0"/>
                <a:cs typeface="Calibri" pitchFamily="34" charset="0"/>
              </a:rPr>
              <a:t>languages</a:t>
            </a:r>
            <a:r>
              <a:rPr lang="en-US" sz="2800" b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0">
                <a:latin typeface="Calibri" pitchFamily="34" charset="0"/>
                <a:cs typeface="Calibri" pitchFamily="34" charset="0"/>
              </a:rPr>
              <a:t>&amp;</a:t>
            </a:r>
            <a:r>
              <a:rPr lang="en-US" sz="2800" b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0">
                <a:latin typeface="Calibri" pitchFamily="34" charset="0"/>
                <a:cs typeface="Calibri" pitchFamily="34" charset="0"/>
              </a:rPr>
              <a:t>cultures</a:t>
            </a:r>
          </a:p>
        </p:txBody>
      </p:sp>
      <p:sp>
        <p:nvSpPr>
          <p:cNvPr id="10" name="Rectangular Callout 12"/>
          <p:cNvSpPr>
            <a:spLocks noChangeArrowheads="1"/>
          </p:cNvSpPr>
          <p:nvPr/>
        </p:nvSpPr>
        <p:spPr bwMode="auto">
          <a:xfrm>
            <a:off x="5410200" y="76200"/>
            <a:ext cx="3657600" cy="1219200"/>
          </a:xfrm>
          <a:prstGeom prst="wedgeRectCallout">
            <a:avLst>
              <a:gd name="adj1" fmla="val -16236"/>
              <a:gd name="adj2" fmla="val -93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3200" b="0" dirty="0">
                <a:latin typeface="Calibri" pitchFamily="34" charset="0"/>
                <a:cs typeface="Calibri" pitchFamily="34" charset="0"/>
              </a:rPr>
              <a:t>Slaves used music </a:t>
            </a:r>
            <a:br>
              <a:rPr lang="en-US" sz="3200" b="0" dirty="0">
                <a:latin typeface="Calibri" pitchFamily="34" charset="0"/>
                <a:cs typeface="Calibri" pitchFamily="34" charset="0"/>
              </a:rPr>
            </a:br>
            <a:r>
              <a:rPr lang="en-US" sz="3200" b="0" dirty="0">
                <a:latin typeface="Calibri" pitchFamily="34" charset="0"/>
                <a:cs typeface="Calibri" pitchFamily="34" charset="0"/>
              </a:rPr>
              <a:t>&amp; dance to maintain their </a:t>
            </a:r>
            <a:r>
              <a:rPr lang="en-US" sz="3200" b="0" dirty="0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African culture</a:t>
            </a:r>
          </a:p>
        </p:txBody>
      </p:sp>
      <p:pic>
        <p:nvPicPr>
          <p:cNvPr id="11" name="Picture 5" descr="danc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1"/>
          <a:stretch>
            <a:fillRect/>
          </a:stretch>
        </p:blipFill>
        <p:spPr bwMode="auto">
          <a:xfrm>
            <a:off x="0" y="1395413"/>
            <a:ext cx="9144000" cy="546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ular Callout 12"/>
          <p:cNvSpPr>
            <a:spLocks noChangeArrowheads="1"/>
          </p:cNvSpPr>
          <p:nvPr/>
        </p:nvSpPr>
        <p:spPr bwMode="auto">
          <a:xfrm>
            <a:off x="304800" y="5562600"/>
            <a:ext cx="4191000" cy="1219200"/>
          </a:xfrm>
          <a:prstGeom prst="wedgeRectCallout">
            <a:avLst>
              <a:gd name="adj1" fmla="val -16236"/>
              <a:gd name="adj2" fmla="val -93"/>
            </a:avLst>
          </a:prstGeom>
          <a:solidFill>
            <a:srgbClr val="99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Slave families were common, but marriages were not recognized </a:t>
            </a:r>
          </a:p>
        </p:txBody>
      </p:sp>
      <p:sp>
        <p:nvSpPr>
          <p:cNvPr id="13" name="Rectangular Callout 12"/>
          <p:cNvSpPr>
            <a:spLocks noChangeArrowheads="1"/>
          </p:cNvSpPr>
          <p:nvPr/>
        </p:nvSpPr>
        <p:spPr bwMode="auto">
          <a:xfrm>
            <a:off x="4724400" y="5562600"/>
            <a:ext cx="4038600" cy="1219200"/>
          </a:xfrm>
          <a:prstGeom prst="wedgeRectCallout">
            <a:avLst>
              <a:gd name="adj1" fmla="val -16236"/>
              <a:gd name="adj2" fmla="val -93"/>
            </a:avLst>
          </a:prstGeom>
          <a:solidFill>
            <a:srgbClr val="FF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Slave religion often blended African rituals with Christianity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sl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7755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ular Callout 12"/>
          <p:cNvSpPr>
            <a:spLocks noChangeArrowheads="1"/>
          </p:cNvSpPr>
          <p:nvPr/>
        </p:nvSpPr>
        <p:spPr bwMode="auto">
          <a:xfrm>
            <a:off x="228600" y="76200"/>
            <a:ext cx="4572000" cy="1219200"/>
          </a:xfrm>
          <a:prstGeom prst="wedgeRectCallout">
            <a:avLst>
              <a:gd name="adj1" fmla="val -16236"/>
              <a:gd name="adj2" fmla="val -93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Slaves resisted by running away, slowing down work, </a:t>
            </a:r>
            <a:br>
              <a:rPr lang="en-US" sz="3200" b="0">
                <a:latin typeface="Calibri" pitchFamily="34" charset="0"/>
                <a:cs typeface="Calibri" pitchFamily="34" charset="0"/>
              </a:rPr>
            </a:br>
            <a:r>
              <a:rPr lang="en-US" sz="3200" b="0">
                <a:latin typeface="Calibri" pitchFamily="34" charset="0"/>
                <a:cs typeface="Calibri" pitchFamily="34" charset="0"/>
              </a:rPr>
              <a:t> or sabotaging equipment</a:t>
            </a:r>
          </a:p>
        </p:txBody>
      </p:sp>
      <p:sp>
        <p:nvSpPr>
          <p:cNvPr id="18436" name="Rectangular Callout 12"/>
          <p:cNvSpPr>
            <a:spLocks noChangeArrowheads="1"/>
          </p:cNvSpPr>
          <p:nvPr/>
        </p:nvSpPr>
        <p:spPr bwMode="auto">
          <a:xfrm>
            <a:off x="4953000" y="76200"/>
            <a:ext cx="3886200" cy="1219200"/>
          </a:xfrm>
          <a:prstGeom prst="wedgeRectCallout">
            <a:avLst>
              <a:gd name="adj1" fmla="val -16236"/>
              <a:gd name="adj2" fmla="val -93"/>
            </a:avLst>
          </a:prstGeom>
          <a:solidFill>
            <a:srgbClr val="CCE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3200" b="0" dirty="0">
                <a:latin typeface="Calibri" pitchFamily="34" charset="0"/>
                <a:cs typeface="Calibri" pitchFamily="34" charset="0"/>
              </a:rPr>
              <a:t>In the </a:t>
            </a:r>
            <a:r>
              <a:rPr lang="en-US" sz="3200" b="0" dirty="0" err="1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Stono</a:t>
            </a:r>
            <a:r>
              <a:rPr lang="en-US" sz="3200" b="0" dirty="0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 Rebellion </a:t>
            </a:r>
            <a:r>
              <a:rPr lang="en-US" sz="3200" b="0" dirty="0">
                <a:latin typeface="Calibri" pitchFamily="34" charset="0"/>
                <a:cs typeface="Calibri" pitchFamily="34" charset="0"/>
              </a:rPr>
              <a:t>150 slaves attacked &amp; killed over 20 whites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hoto of CONNECTICUT: FARM, 18TH C. &#10;Cattle in the pasture of a Connecticut farm: colored engraving, late 18th centur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3"/>
          <a:stretch>
            <a:fillRect/>
          </a:stretch>
        </p:blipFill>
        <p:spPr bwMode="auto">
          <a:xfrm>
            <a:off x="0" y="1889125"/>
            <a:ext cx="9144000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ular Callout 12"/>
          <p:cNvSpPr>
            <a:spLocks noChangeArrowheads="1"/>
          </p:cNvSpPr>
          <p:nvPr/>
        </p:nvSpPr>
        <p:spPr bwMode="auto">
          <a:xfrm>
            <a:off x="76200" y="76200"/>
            <a:ext cx="5181600" cy="838200"/>
          </a:xfrm>
          <a:prstGeom prst="wedgeRectCallout">
            <a:avLst>
              <a:gd name="adj1" fmla="val -16236"/>
              <a:gd name="adj2" fmla="val -93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The Northern economy was  more diverse than the South</a:t>
            </a:r>
          </a:p>
        </p:txBody>
      </p:sp>
      <p:sp>
        <p:nvSpPr>
          <p:cNvPr id="19460" name="Rectangular Callout 12"/>
          <p:cNvSpPr>
            <a:spLocks noChangeArrowheads="1"/>
          </p:cNvSpPr>
          <p:nvPr/>
        </p:nvSpPr>
        <p:spPr bwMode="auto">
          <a:xfrm>
            <a:off x="76200" y="990600"/>
            <a:ext cx="5181600" cy="1219200"/>
          </a:xfrm>
          <a:prstGeom prst="wedgeRectCallout">
            <a:avLst>
              <a:gd name="adj1" fmla="val -16236"/>
              <a:gd name="adj2" fmla="val -93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Northern farms typically were small &amp; grew multiple crops like wheat, corn, &amp; livestock</a:t>
            </a:r>
          </a:p>
        </p:txBody>
      </p:sp>
      <p:sp>
        <p:nvSpPr>
          <p:cNvPr id="6" name="Rectangular Callout 12"/>
          <p:cNvSpPr>
            <a:spLocks noChangeArrowheads="1"/>
          </p:cNvSpPr>
          <p:nvPr/>
        </p:nvSpPr>
        <p:spPr bwMode="auto">
          <a:xfrm>
            <a:off x="5334000" y="76200"/>
            <a:ext cx="3733800" cy="2133600"/>
          </a:xfrm>
          <a:prstGeom prst="wedgeRectCallout">
            <a:avLst>
              <a:gd name="adj1" fmla="val -16236"/>
              <a:gd name="adj2" fmla="val -93"/>
            </a:avLst>
          </a:prstGeom>
          <a:solidFill>
            <a:srgbClr val="FF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In addition to farms, the Northern economy focused on lumber, shipbuilding, fishing, iron works</a:t>
            </a:r>
          </a:p>
        </p:txBody>
      </p:sp>
      <p:pic>
        <p:nvPicPr>
          <p:cNvPr id="23556" name="Picture 4" descr="http://www.gutenberg.org/files/15648/15648-h/images/front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3"/>
          <a:stretch>
            <a:fillRect/>
          </a:stretch>
        </p:blipFill>
        <p:spPr bwMode="auto">
          <a:xfrm>
            <a:off x="533400" y="2286000"/>
            <a:ext cx="81486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h04_08"/>
          <p:cNvPicPr>
            <a:picLocks noChangeAspect="1" noChangeArrowheads="1"/>
          </p:cNvPicPr>
          <p:nvPr/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0" b="5881"/>
          <a:stretch>
            <a:fillRect/>
          </a:stretch>
        </p:blipFill>
        <p:spPr bwMode="auto">
          <a:xfrm>
            <a:off x="107950" y="2286000"/>
            <a:ext cx="5149850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ular Callout 12"/>
          <p:cNvSpPr>
            <a:spLocks noChangeArrowheads="1"/>
          </p:cNvSpPr>
          <p:nvPr/>
        </p:nvSpPr>
        <p:spPr bwMode="auto">
          <a:xfrm>
            <a:off x="5334000" y="2286000"/>
            <a:ext cx="3733800" cy="1981200"/>
          </a:xfrm>
          <a:prstGeom prst="wedgeRectCallout">
            <a:avLst>
              <a:gd name="adj1" fmla="val -16236"/>
              <a:gd name="adj2" fmla="val -93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Northern cities like Boston, Philadelphia, &amp; New York were important ports for international trade </a:t>
            </a:r>
          </a:p>
        </p:txBody>
      </p:sp>
      <p:pic>
        <p:nvPicPr>
          <p:cNvPr id="23560" name="Picture 8" descr="http://wps.ablongman.com/wps/media/objects/1483/1518969/DIVI09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9" t="10274" r="1678" b="25536"/>
          <a:stretch>
            <a:fillRect/>
          </a:stretch>
        </p:blipFill>
        <p:spPr bwMode="auto">
          <a:xfrm>
            <a:off x="5367338" y="4343400"/>
            <a:ext cx="3700462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ular Callout 12"/>
          <p:cNvSpPr>
            <a:spLocks noChangeArrowheads="1"/>
          </p:cNvSpPr>
          <p:nvPr/>
        </p:nvSpPr>
        <p:spPr bwMode="auto">
          <a:xfrm>
            <a:off x="5334000" y="4343400"/>
            <a:ext cx="3733800" cy="2362200"/>
          </a:xfrm>
          <a:prstGeom prst="wedgeRectCallout">
            <a:avLst>
              <a:gd name="adj1" fmla="val -16236"/>
              <a:gd name="adj2" fmla="val -93"/>
            </a:avLst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Northern cities </a:t>
            </a:r>
            <a:br>
              <a:rPr lang="en-US" sz="3200" b="0">
                <a:latin typeface="Calibri" pitchFamily="34" charset="0"/>
                <a:cs typeface="Calibri" pitchFamily="34" charset="0"/>
              </a:rPr>
            </a:br>
            <a:r>
              <a:rPr lang="en-US" sz="3200" b="0">
                <a:latin typeface="Calibri" pitchFamily="34" charset="0"/>
                <a:cs typeface="Calibri" pitchFamily="34" charset="0"/>
              </a:rPr>
              <a:t>gave people more professional &amp; trade opportunities </a:t>
            </a:r>
            <a:br>
              <a:rPr lang="en-US" sz="3200" b="0">
                <a:latin typeface="Calibri" pitchFamily="34" charset="0"/>
                <a:cs typeface="Calibri" pitchFamily="34" charset="0"/>
              </a:rPr>
            </a:br>
            <a:r>
              <a:rPr lang="en-US" sz="3200" b="0">
                <a:latin typeface="Calibri" pitchFamily="34" charset="0"/>
                <a:cs typeface="Calibri" pitchFamily="34" charset="0"/>
              </a:rPr>
              <a:t>than anywhere </a:t>
            </a:r>
            <a:br>
              <a:rPr lang="en-US" sz="3200" b="0">
                <a:latin typeface="Calibri" pitchFamily="34" charset="0"/>
                <a:cs typeface="Calibri" pitchFamily="34" charset="0"/>
              </a:rPr>
            </a:br>
            <a:r>
              <a:rPr lang="en-US" sz="3200" b="0">
                <a:latin typeface="Calibri" pitchFamily="34" charset="0"/>
                <a:cs typeface="Calibri" pitchFamily="34" charset="0"/>
              </a:rPr>
              <a:t>in the colonies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http://upload.wikimedia.org/wikipedia/commons/1/1d/Slavery_in_the_13_colon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" r="5170"/>
          <a:stretch>
            <a:fillRect/>
          </a:stretch>
        </p:blipFill>
        <p:spPr bwMode="auto">
          <a:xfrm>
            <a:off x="0" y="0"/>
            <a:ext cx="56261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ular Callout 12"/>
          <p:cNvSpPr>
            <a:spLocks noChangeArrowheads="1"/>
          </p:cNvSpPr>
          <p:nvPr/>
        </p:nvSpPr>
        <p:spPr bwMode="auto">
          <a:xfrm>
            <a:off x="5715000" y="914400"/>
            <a:ext cx="3352800" cy="2362200"/>
          </a:xfrm>
          <a:prstGeom prst="wedgeRectCallout">
            <a:avLst>
              <a:gd name="adj1" fmla="val -16236"/>
              <a:gd name="adj2" fmla="val -93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Slavery existed in Northern colonies where most slaves worked on small-scale farms or as domestic servants</a:t>
            </a:r>
          </a:p>
        </p:txBody>
      </p:sp>
      <p:sp>
        <p:nvSpPr>
          <p:cNvPr id="9" name="Rectangular Callout 12"/>
          <p:cNvSpPr>
            <a:spLocks noChangeArrowheads="1"/>
          </p:cNvSpPr>
          <p:nvPr/>
        </p:nvSpPr>
        <p:spPr bwMode="auto">
          <a:xfrm>
            <a:off x="5715000" y="3505200"/>
            <a:ext cx="3352800" cy="2362200"/>
          </a:xfrm>
          <a:prstGeom prst="wedgeRectCallout">
            <a:avLst>
              <a:gd name="adj1" fmla="val -16236"/>
              <a:gd name="adj2" fmla="val -93"/>
            </a:avLst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Like in the South, English, Germans, &amp; Irish immigrants lived in the backcountry as small-scale</a:t>
            </a:r>
            <a:r>
              <a:rPr lang="en-US" sz="2800" b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0">
                <a:latin typeface="Calibri" pitchFamily="34" charset="0"/>
                <a:cs typeface="Calibri" pitchFamily="34" charset="0"/>
              </a:rPr>
              <a:t>farmers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6" t="16145" r="27132" b="12502"/>
          <a:stretch>
            <a:fillRect/>
          </a:stretch>
        </p:blipFill>
        <p:spPr bwMode="auto">
          <a:xfrm>
            <a:off x="0" y="-42863"/>
            <a:ext cx="5613400" cy="695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z="5400" smtClean="0">
                <a:latin typeface="Calibri" pitchFamily="34" charset="0"/>
                <a:cs typeface="Calibri" pitchFamily="34" charset="0"/>
              </a:rPr>
              <a:t>What were the top 3 </a:t>
            </a:r>
            <a:br>
              <a:rPr lang="en-US" sz="5400" smtClean="0">
                <a:latin typeface="Calibri" pitchFamily="34" charset="0"/>
                <a:cs typeface="Calibri" pitchFamily="34" charset="0"/>
              </a:rPr>
            </a:br>
            <a:r>
              <a:rPr lang="en-US" sz="5400" smtClean="0">
                <a:latin typeface="Calibri" pitchFamily="34" charset="0"/>
                <a:cs typeface="Calibri" pitchFamily="34" charset="0"/>
              </a:rPr>
              <a:t>colonial exports?</a:t>
            </a:r>
          </a:p>
        </p:txBody>
      </p:sp>
      <p:pic>
        <p:nvPicPr>
          <p:cNvPr id="9219" name="Picture 3" descr="Graph - Leading Colonial Exports 1770  American British Colon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010" r="5591" b="15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2132" name="AutoShape 4"/>
          <p:cNvSpPr>
            <a:spLocks noChangeArrowheads="1"/>
          </p:cNvSpPr>
          <p:nvPr/>
        </p:nvSpPr>
        <p:spPr bwMode="auto">
          <a:xfrm>
            <a:off x="2209800" y="228600"/>
            <a:ext cx="1828800" cy="457200"/>
          </a:xfrm>
          <a:prstGeom prst="wedgeRectCallout">
            <a:avLst>
              <a:gd name="adj1" fmla="val -51648"/>
              <a:gd name="adj2" fmla="val 115477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South</a:t>
            </a:r>
          </a:p>
        </p:txBody>
      </p:sp>
      <p:sp>
        <p:nvSpPr>
          <p:cNvPr id="432133" name="AutoShape 5"/>
          <p:cNvSpPr>
            <a:spLocks noChangeArrowheads="1"/>
          </p:cNvSpPr>
          <p:nvPr/>
        </p:nvSpPr>
        <p:spPr bwMode="auto">
          <a:xfrm>
            <a:off x="3048000" y="1066800"/>
            <a:ext cx="1676400" cy="457200"/>
          </a:xfrm>
          <a:prstGeom prst="wedgeRectCallout">
            <a:avLst>
              <a:gd name="adj1" fmla="val -26134"/>
              <a:gd name="adj2" fmla="val 202977"/>
            </a:avLst>
          </a:prstGeom>
          <a:solidFill>
            <a:srgbClr val="FFC08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Middle</a:t>
            </a:r>
          </a:p>
        </p:txBody>
      </p:sp>
      <p:sp>
        <p:nvSpPr>
          <p:cNvPr id="432135" name="AutoShape 7"/>
          <p:cNvSpPr>
            <a:spLocks noChangeArrowheads="1"/>
          </p:cNvSpPr>
          <p:nvPr/>
        </p:nvSpPr>
        <p:spPr bwMode="auto">
          <a:xfrm>
            <a:off x="4191000" y="1905000"/>
            <a:ext cx="1828800" cy="849313"/>
          </a:xfrm>
          <a:prstGeom prst="wedgeRectCallout">
            <a:avLst>
              <a:gd name="adj1" fmla="val -23333"/>
              <a:gd name="adj2" fmla="val 131569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New England</a:t>
            </a:r>
          </a:p>
        </p:txBody>
      </p:sp>
      <p:sp>
        <p:nvSpPr>
          <p:cNvPr id="432136" name="AutoShape 8"/>
          <p:cNvSpPr>
            <a:spLocks noChangeArrowheads="1"/>
          </p:cNvSpPr>
          <p:nvPr/>
        </p:nvSpPr>
        <p:spPr bwMode="auto">
          <a:xfrm>
            <a:off x="6858000" y="1752600"/>
            <a:ext cx="1524000" cy="457200"/>
          </a:xfrm>
          <a:prstGeom prst="wedgeRectCallout">
            <a:avLst>
              <a:gd name="adj1" fmla="val -46144"/>
              <a:gd name="adj2" fmla="val 503569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South</a:t>
            </a:r>
          </a:p>
        </p:txBody>
      </p:sp>
      <p:sp>
        <p:nvSpPr>
          <p:cNvPr id="432137" name="AutoShape 9"/>
          <p:cNvSpPr>
            <a:spLocks noChangeArrowheads="1"/>
          </p:cNvSpPr>
          <p:nvPr/>
        </p:nvSpPr>
        <p:spPr bwMode="auto">
          <a:xfrm>
            <a:off x="6096000" y="914400"/>
            <a:ext cx="1524000" cy="457200"/>
          </a:xfrm>
          <a:prstGeom prst="wedgeRectCallout">
            <a:avLst>
              <a:gd name="adj1" fmla="val -58231"/>
              <a:gd name="adj2" fmla="val 539287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South</a:t>
            </a:r>
          </a:p>
        </p:txBody>
      </p:sp>
      <p:sp>
        <p:nvSpPr>
          <p:cNvPr id="432138" name="AutoShape 10"/>
          <p:cNvSpPr>
            <a:spLocks noChangeArrowheads="1"/>
          </p:cNvSpPr>
          <p:nvPr/>
        </p:nvSpPr>
        <p:spPr bwMode="auto">
          <a:xfrm>
            <a:off x="7315200" y="2960688"/>
            <a:ext cx="1752600" cy="849312"/>
          </a:xfrm>
          <a:prstGeom prst="wedgeRectCallout">
            <a:avLst>
              <a:gd name="adj1" fmla="val 17750"/>
              <a:gd name="adj2" fmla="val 175481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New England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2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2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2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2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2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2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2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2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2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2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2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2" grpId="0" animBg="1"/>
      <p:bldP spid="432133" grpId="0" animBg="1"/>
      <p:bldP spid="432135" grpId="0" animBg="1"/>
      <p:bldP spid="432136" grpId="0" animBg="1"/>
      <p:bldP spid="432137" grpId="0" animBg="1"/>
      <p:bldP spid="4321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5334000" y="152400"/>
            <a:ext cx="3733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600" b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Economics in the Colonies </a:t>
            </a:r>
          </a:p>
        </p:txBody>
      </p:sp>
      <p:pic>
        <p:nvPicPr>
          <p:cNvPr id="10243" name="Picture 4" descr="202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"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ular Callout 7"/>
          <p:cNvSpPr>
            <a:spLocks noChangeArrowheads="1"/>
          </p:cNvSpPr>
          <p:nvPr/>
        </p:nvSpPr>
        <p:spPr bwMode="auto">
          <a:xfrm>
            <a:off x="152400" y="76200"/>
            <a:ext cx="5181600" cy="1219200"/>
          </a:xfrm>
          <a:prstGeom prst="wedgeRectCallout">
            <a:avLst>
              <a:gd name="adj1" fmla="val 98259"/>
              <a:gd name="adj2" fmla="val 381204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Increased demand for colonial raw materials, increased the demand for African slaves</a:t>
            </a:r>
          </a:p>
        </p:txBody>
      </p:sp>
      <p:sp>
        <p:nvSpPr>
          <p:cNvPr id="12" name="Rectangular Callout 11"/>
          <p:cNvSpPr>
            <a:spLocks noChangeArrowheads="1"/>
          </p:cNvSpPr>
          <p:nvPr/>
        </p:nvSpPr>
        <p:spPr bwMode="auto">
          <a:xfrm>
            <a:off x="76200" y="5943600"/>
            <a:ext cx="7239000" cy="838200"/>
          </a:xfrm>
          <a:prstGeom prst="wedgeRectCallout">
            <a:avLst>
              <a:gd name="adj1" fmla="val -14597"/>
              <a:gd name="adj2" fmla="val 12056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3200" b="0" dirty="0">
                <a:latin typeface="Calibri" pitchFamily="34" charset="0"/>
                <a:cs typeface="Calibri" pitchFamily="34" charset="0"/>
              </a:rPr>
              <a:t>This network created a series of </a:t>
            </a:r>
            <a:r>
              <a:rPr lang="en-US" sz="3200" b="0" dirty="0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triangular trades</a:t>
            </a:r>
            <a:r>
              <a:rPr lang="en-US" sz="3200" b="0" dirty="0">
                <a:latin typeface="Calibri" pitchFamily="34" charset="0"/>
                <a:cs typeface="Calibri" pitchFamily="34" charset="0"/>
              </a:rPr>
              <a:t> among America, Europe, &amp; Africa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Mercantilism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Rectangular Callout 6"/>
          <p:cNvSpPr>
            <a:spLocks noChangeArrowheads="1"/>
          </p:cNvSpPr>
          <p:nvPr/>
        </p:nvSpPr>
        <p:spPr bwMode="auto">
          <a:xfrm>
            <a:off x="381000" y="152400"/>
            <a:ext cx="5257800" cy="2362200"/>
          </a:xfrm>
          <a:prstGeom prst="wedgeRectCallout">
            <a:avLst>
              <a:gd name="adj1" fmla="val -14597"/>
              <a:gd name="adj2" fmla="val 12056"/>
            </a:avLst>
          </a:prstGeom>
          <a:solidFill>
            <a:srgbClr val="FF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lvl="1" algn="ctr">
              <a:lnSpc>
                <a:spcPct val="80000"/>
              </a:lnSpc>
              <a:defRPr/>
            </a:pPr>
            <a:r>
              <a:rPr lang="en-US" sz="3200" b="0" dirty="0">
                <a:latin typeface="Calibri" pitchFamily="34" charset="0"/>
                <a:cs typeface="Calibri" pitchFamily="34" charset="0"/>
              </a:rPr>
              <a:t>By the 1650s, Britain began </a:t>
            </a:r>
            <a:br>
              <a:rPr lang="en-US" sz="3200" b="0" dirty="0">
                <a:latin typeface="Calibri" pitchFamily="34" charset="0"/>
                <a:cs typeface="Calibri" pitchFamily="34" charset="0"/>
              </a:rPr>
            </a:br>
            <a:r>
              <a:rPr lang="en-US" sz="3200" b="0" dirty="0">
                <a:latin typeface="Calibri" pitchFamily="34" charset="0"/>
                <a:cs typeface="Calibri" pitchFamily="34" charset="0"/>
              </a:rPr>
              <a:t>to embrace the economic </a:t>
            </a:r>
            <a:br>
              <a:rPr lang="en-US" sz="3200" b="0" dirty="0">
                <a:latin typeface="Calibri" pitchFamily="34" charset="0"/>
                <a:cs typeface="Calibri" pitchFamily="34" charset="0"/>
              </a:rPr>
            </a:br>
            <a:r>
              <a:rPr lang="en-US" sz="3200" b="0" dirty="0">
                <a:latin typeface="Calibri" pitchFamily="34" charset="0"/>
                <a:cs typeface="Calibri" pitchFamily="34" charset="0"/>
              </a:rPr>
              <a:t>policy of </a:t>
            </a:r>
            <a:r>
              <a:rPr lang="en-US" sz="3200" b="0" dirty="0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mercantilism</a:t>
            </a:r>
            <a:r>
              <a:rPr lang="en-US" sz="3200" b="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0" dirty="0">
                <a:latin typeface="Calibri" pitchFamily="34" charset="0"/>
                <a:cs typeface="Calibri" pitchFamily="34" charset="0"/>
              </a:rPr>
              <a:t>based </a:t>
            </a:r>
            <a:br>
              <a:rPr lang="en-US" sz="3200" b="0" dirty="0">
                <a:latin typeface="Calibri" pitchFamily="34" charset="0"/>
                <a:cs typeface="Calibri" pitchFamily="34" charset="0"/>
              </a:rPr>
            </a:br>
            <a:r>
              <a:rPr lang="en-US" sz="3200" b="0" dirty="0">
                <a:latin typeface="Calibri" pitchFamily="34" charset="0"/>
                <a:cs typeface="Calibri" pitchFamily="34" charset="0"/>
              </a:rPr>
              <a:t>on the idea that the colonies </a:t>
            </a:r>
            <a:br>
              <a:rPr lang="en-US" sz="3200" b="0" dirty="0">
                <a:latin typeface="Calibri" pitchFamily="34" charset="0"/>
                <a:cs typeface="Calibri" pitchFamily="34" charset="0"/>
              </a:rPr>
            </a:br>
            <a:r>
              <a:rPr lang="en-US" sz="3200" b="0" dirty="0">
                <a:latin typeface="Calibri" pitchFamily="34" charset="0"/>
                <a:cs typeface="Calibri" pitchFamily="34" charset="0"/>
              </a:rPr>
              <a:t>exist to generate wealth for </a:t>
            </a:r>
            <a:br>
              <a:rPr lang="en-US" sz="3200" b="0" dirty="0">
                <a:latin typeface="Calibri" pitchFamily="34" charset="0"/>
                <a:cs typeface="Calibri" pitchFamily="34" charset="0"/>
              </a:rPr>
            </a:br>
            <a:r>
              <a:rPr lang="en-US" sz="3200" b="0" dirty="0">
                <a:latin typeface="Calibri" pitchFamily="34" charset="0"/>
                <a:cs typeface="Calibri" pitchFamily="34" charset="0"/>
              </a:rPr>
              <a:t>the mother country</a:t>
            </a:r>
          </a:p>
        </p:txBody>
      </p:sp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5029200" y="4800600"/>
            <a:ext cx="3962400" cy="1981200"/>
          </a:xfrm>
          <a:prstGeom prst="wedgeRectCallout">
            <a:avLst>
              <a:gd name="adj1" fmla="val -14597"/>
              <a:gd name="adj2" fmla="val 12056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lvl="1" algn="ctr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Mercantilism is </a:t>
            </a:r>
          </a:p>
          <a:p>
            <a:pPr marL="0" lvl="1" algn="ctr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based on the idea of </a:t>
            </a:r>
            <a:br>
              <a:rPr lang="en-US" sz="3200" b="0">
                <a:latin typeface="Calibri" pitchFamily="34" charset="0"/>
                <a:cs typeface="Calibri" pitchFamily="34" charset="0"/>
              </a:rPr>
            </a:br>
            <a:r>
              <a:rPr lang="en-US" sz="3200" b="0">
                <a:latin typeface="Calibri" pitchFamily="34" charset="0"/>
                <a:cs typeface="Calibri" pitchFamily="34" charset="0"/>
              </a:rPr>
              <a:t>a balance of trade in which a nation exports more than it imports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600" smtClean="0">
                <a:latin typeface="Calibri" pitchFamily="34" charset="0"/>
                <a:cs typeface="Calibri" pitchFamily="34" charset="0"/>
              </a:rPr>
              <a:t>The Navigation Acts</a:t>
            </a:r>
          </a:p>
        </p:txBody>
      </p:sp>
      <p:pic>
        <p:nvPicPr>
          <p:cNvPr id="122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r="3333"/>
          <a:stretch>
            <a:fillRect/>
          </a:stretch>
        </p:blipFill>
        <p:spPr bwMode="auto">
          <a:xfrm>
            <a:off x="4833938" y="609600"/>
            <a:ext cx="4233862" cy="617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Rectangular Callout 7"/>
          <p:cNvSpPr>
            <a:spLocks noChangeArrowheads="1"/>
          </p:cNvSpPr>
          <p:nvPr/>
        </p:nvSpPr>
        <p:spPr bwMode="auto">
          <a:xfrm>
            <a:off x="152400" y="990600"/>
            <a:ext cx="4495800" cy="1219200"/>
          </a:xfrm>
          <a:prstGeom prst="wedgeRectCallout">
            <a:avLst>
              <a:gd name="adj1" fmla="val -14597"/>
              <a:gd name="adj2" fmla="val 12056"/>
            </a:avLst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Mercantilism meant that Britain began to control &amp; regulate colonial trade</a:t>
            </a:r>
          </a:p>
        </p:txBody>
      </p:sp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152400" y="2514600"/>
            <a:ext cx="4495800" cy="2057400"/>
          </a:xfrm>
          <a:prstGeom prst="wedgeRectCallout">
            <a:avLst>
              <a:gd name="adj1" fmla="val -14597"/>
              <a:gd name="adj2" fmla="val 12056"/>
            </a:avLst>
          </a:prstGeom>
          <a:solidFill>
            <a:srgbClr val="FF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3200" b="0" dirty="0">
                <a:latin typeface="Calibri" pitchFamily="34" charset="0"/>
                <a:cs typeface="Calibri" pitchFamily="34" charset="0"/>
              </a:rPr>
              <a:t>In 1660, Britain began  the first of a series of </a:t>
            </a:r>
            <a:r>
              <a:rPr lang="en-US" sz="3200" b="0" dirty="0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Navigation Acts </a:t>
            </a:r>
            <a:r>
              <a:rPr lang="en-US" sz="3200" b="0" dirty="0">
                <a:latin typeface="Calibri" pitchFamily="34" charset="0"/>
                <a:cs typeface="Calibri" pitchFamily="34" charset="0"/>
              </a:rPr>
              <a:t>designed to restrict colonial trade &amp; increase British wealth </a:t>
            </a:r>
          </a:p>
        </p:txBody>
      </p:sp>
      <p:sp>
        <p:nvSpPr>
          <p:cNvPr id="10" name="Rectangular Callout 9"/>
          <p:cNvSpPr>
            <a:spLocks noChangeArrowheads="1"/>
          </p:cNvSpPr>
          <p:nvPr/>
        </p:nvSpPr>
        <p:spPr bwMode="auto">
          <a:xfrm>
            <a:off x="152400" y="4876800"/>
            <a:ext cx="4495800" cy="1219200"/>
          </a:xfrm>
          <a:prstGeom prst="wedgeRectCallout">
            <a:avLst>
              <a:gd name="adj1" fmla="val -14597"/>
              <a:gd name="adj2" fmla="val 12056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The Navigation Acts required the colonists to trade only with Britain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3175"/>
            <a:ext cx="6235700" cy="6854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9" t="22917" r="13879" b="47917"/>
          <a:stretch>
            <a:fillRect/>
          </a:stretch>
        </p:blipFill>
        <p:spPr bwMode="auto">
          <a:xfrm>
            <a:off x="3505200" y="1538288"/>
            <a:ext cx="4038600" cy="154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9" t="52083" r="13879" b="17708"/>
          <a:stretch>
            <a:fillRect/>
          </a:stretch>
        </p:blipFill>
        <p:spPr bwMode="auto">
          <a:xfrm>
            <a:off x="3505200" y="2998788"/>
            <a:ext cx="4038600" cy="15986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8"/>
          <a:stretch>
            <a:fillRect/>
          </a:stretch>
        </p:blipFill>
        <p:spPr bwMode="auto">
          <a:xfrm>
            <a:off x="3505200" y="4510088"/>
            <a:ext cx="4038600" cy="12049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Rectangular Callout 12"/>
          <p:cNvSpPr>
            <a:spLocks noChangeArrowheads="1"/>
          </p:cNvSpPr>
          <p:nvPr/>
        </p:nvSpPr>
        <p:spPr bwMode="auto">
          <a:xfrm>
            <a:off x="4495800" y="152400"/>
            <a:ext cx="4419600" cy="1219200"/>
          </a:xfrm>
          <a:prstGeom prst="wedgeRectCallout">
            <a:avLst>
              <a:gd name="adj1" fmla="val -14597"/>
              <a:gd name="adj2" fmla="val 12056"/>
            </a:avLst>
          </a:prstGeom>
          <a:solidFill>
            <a:srgbClr val="99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All 13 of the British colonies participated in </a:t>
            </a:r>
            <a:br>
              <a:rPr lang="en-US" sz="3200" b="0">
                <a:latin typeface="Calibri" pitchFamily="34" charset="0"/>
                <a:cs typeface="Calibri" pitchFamily="34" charset="0"/>
              </a:rPr>
            </a:br>
            <a:r>
              <a:rPr lang="en-US" sz="3200" b="0">
                <a:latin typeface="Calibri" pitchFamily="34" charset="0"/>
                <a:cs typeface="Calibri" pitchFamily="34" charset="0"/>
              </a:rPr>
              <a:t>the trans-Atlantic trade…</a:t>
            </a: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3505200" y="4522788"/>
            <a:ext cx="4038600" cy="1192212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AFAF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807075" y="5381625"/>
            <a:ext cx="2727325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2400" b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“Southern” Colonies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3505200" y="1524000"/>
            <a:ext cx="4038600" cy="2936875"/>
          </a:xfrm>
          <a:prstGeom prst="rect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5486400" y="1419225"/>
            <a:ext cx="2971800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2400" b="0">
                <a:solidFill>
                  <a:schemeClr val="folHlink"/>
                </a:solidFill>
                <a:latin typeface="Calibri" pitchFamily="34" charset="0"/>
                <a:cs typeface="Calibri" pitchFamily="34" charset="0"/>
              </a:rPr>
              <a:t>“Northern” Colonies</a:t>
            </a: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 rot="627131">
            <a:off x="620713" y="2871788"/>
            <a:ext cx="1870075" cy="3100387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AFAF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 bwMode="auto">
          <a:xfrm rot="635604">
            <a:off x="1511300" y="122238"/>
            <a:ext cx="1906588" cy="2911475"/>
          </a:xfrm>
          <a:prstGeom prst="rect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0" t="37347" r="7286" b="11198"/>
          <a:stretch>
            <a:fillRect/>
          </a:stretch>
        </p:blipFill>
        <p:spPr bwMode="auto">
          <a:xfrm>
            <a:off x="3773488" y="1946275"/>
            <a:ext cx="3397250" cy="332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ular Callout 30"/>
          <p:cNvSpPr>
            <a:spLocks noChangeArrowheads="1"/>
          </p:cNvSpPr>
          <p:nvPr/>
        </p:nvSpPr>
        <p:spPr bwMode="auto">
          <a:xfrm>
            <a:off x="152400" y="5943600"/>
            <a:ext cx="8842375" cy="838200"/>
          </a:xfrm>
          <a:prstGeom prst="wedgeRectCallout">
            <a:avLst>
              <a:gd name="adj1" fmla="val -14597"/>
              <a:gd name="adj2" fmla="val 12056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…But regional differences led to a long-term division between the “Southern” &amp; “Northern” colonies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0" t="10376" r="33566" b="7251"/>
          <a:stretch>
            <a:fillRect/>
          </a:stretch>
        </p:blipFill>
        <p:spPr bwMode="auto">
          <a:xfrm>
            <a:off x="-3175" y="-3175"/>
            <a:ext cx="3392488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7"/>
          <p:cNvPicPr>
            <a:picLocks noChangeAspect="1" noChangeArrowheads="1"/>
          </p:cNvPicPr>
          <p:nvPr/>
        </p:nvPicPr>
        <p:blipFill>
          <a:blip r:embed="rId4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0" r="4628"/>
          <a:stretch>
            <a:fillRect/>
          </a:stretch>
        </p:blipFill>
        <p:spPr bwMode="auto">
          <a:xfrm>
            <a:off x="3276600" y="2133600"/>
            <a:ext cx="5783263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Rectangular Callout 12"/>
          <p:cNvSpPr>
            <a:spLocks noChangeArrowheads="1"/>
          </p:cNvSpPr>
          <p:nvPr/>
        </p:nvSpPr>
        <p:spPr bwMode="auto">
          <a:xfrm>
            <a:off x="2895600" y="76200"/>
            <a:ext cx="6153150" cy="1981200"/>
          </a:xfrm>
          <a:prstGeom prst="wedgeRectCallout">
            <a:avLst>
              <a:gd name="adj1" fmla="val -14597"/>
              <a:gd name="adj2" fmla="val 12056"/>
            </a:avLst>
          </a:prstGeom>
          <a:solidFill>
            <a:srgbClr val="99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Southern economies were dominated by cash-crop agriculture, plantations rather than cities,    large gaps between rich &amp; poor,  and slaves &amp; indentured servants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lnSpc>
                <a:spcPct val="80000"/>
              </a:lnSpc>
            </a:pPr>
            <a:r>
              <a:rPr kumimoji="1" lang="en-US" sz="3600" b="0">
                <a:latin typeface="Calibri" pitchFamily="34" charset="0"/>
                <a:cs typeface="Calibri" pitchFamily="34" charset="0"/>
              </a:rPr>
              <a:t>Social Hierarchy in the Chesapeake</a:t>
            </a:r>
          </a:p>
        </p:txBody>
      </p:sp>
      <p:sp>
        <p:nvSpPr>
          <p:cNvPr id="16387" name="AutoShape 4"/>
          <p:cNvSpPr>
            <a:spLocks noChangeArrowheads="1"/>
          </p:cNvSpPr>
          <p:nvPr/>
        </p:nvSpPr>
        <p:spPr bwMode="auto">
          <a:xfrm>
            <a:off x="3352800" y="990600"/>
            <a:ext cx="6019800" cy="5715000"/>
          </a:xfrm>
          <a:prstGeom prst="triangle">
            <a:avLst>
              <a:gd name="adj" fmla="val 50000"/>
            </a:avLst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80000"/>
              </a:lnSpc>
            </a:pPr>
            <a:endParaRPr lang="en-US" sz="3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388" name="AutoShape 5"/>
          <p:cNvSpPr>
            <a:spLocks noChangeArrowheads="1"/>
          </p:cNvSpPr>
          <p:nvPr/>
        </p:nvSpPr>
        <p:spPr bwMode="auto">
          <a:xfrm>
            <a:off x="4038600" y="914400"/>
            <a:ext cx="4648200" cy="4495800"/>
          </a:xfrm>
          <a:prstGeom prst="triangle">
            <a:avLst>
              <a:gd name="adj" fmla="val 50000"/>
            </a:avLst>
          </a:prstGeom>
          <a:solidFill>
            <a:srgbClr val="CC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80000"/>
              </a:lnSpc>
            </a:pPr>
            <a:endParaRPr lang="en-US" sz="3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389" name="AutoShape 6"/>
          <p:cNvSpPr>
            <a:spLocks noChangeArrowheads="1"/>
          </p:cNvSpPr>
          <p:nvPr/>
        </p:nvSpPr>
        <p:spPr bwMode="auto">
          <a:xfrm>
            <a:off x="4733925" y="990600"/>
            <a:ext cx="3267075" cy="3124200"/>
          </a:xfrm>
          <a:prstGeom prst="triangle">
            <a:avLst>
              <a:gd name="adj" fmla="val 50000"/>
            </a:avLst>
          </a:prstGeom>
          <a:solidFill>
            <a:srgbClr val="66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80000"/>
              </a:lnSpc>
            </a:pPr>
            <a:endParaRPr lang="en-US" sz="3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390" name="AutoShape 7"/>
          <p:cNvSpPr>
            <a:spLocks noChangeArrowheads="1"/>
          </p:cNvSpPr>
          <p:nvPr/>
        </p:nvSpPr>
        <p:spPr bwMode="auto">
          <a:xfrm>
            <a:off x="5921375" y="938213"/>
            <a:ext cx="860425" cy="890587"/>
          </a:xfrm>
          <a:prstGeom prst="triangle">
            <a:avLst>
              <a:gd name="adj" fmla="val 50000"/>
            </a:avLst>
          </a:prstGeom>
          <a:solidFill>
            <a:srgbClr val="FFCC66">
              <a:alpha val="98822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80000"/>
              </a:lnSpc>
            </a:pPr>
            <a:endParaRPr lang="en-US" sz="3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8777" name="AutoShape 9"/>
          <p:cNvSpPr>
            <a:spLocks noChangeArrowheads="1"/>
          </p:cNvSpPr>
          <p:nvPr/>
        </p:nvSpPr>
        <p:spPr bwMode="auto">
          <a:xfrm>
            <a:off x="76200" y="304800"/>
            <a:ext cx="5257800" cy="838200"/>
          </a:xfrm>
          <a:prstGeom prst="wedgeRectCallout">
            <a:avLst>
              <a:gd name="adj1" fmla="val 67824"/>
              <a:gd name="adj2" fmla="val 61431"/>
            </a:avLst>
          </a:prstGeom>
          <a:solidFill>
            <a:srgbClr val="FFDD4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kumimoji="1" lang="en-US" sz="3200" b="0">
                <a:latin typeface="Calibri" pitchFamily="34" charset="0"/>
                <a:cs typeface="Calibri" pitchFamily="34" charset="0"/>
              </a:rPr>
              <a:t>Owners of tobacco plantations were at the top of society </a:t>
            </a:r>
          </a:p>
        </p:txBody>
      </p:sp>
      <p:sp>
        <p:nvSpPr>
          <p:cNvPr id="288778" name="AutoShape 10"/>
          <p:cNvSpPr>
            <a:spLocks noChangeArrowheads="1"/>
          </p:cNvSpPr>
          <p:nvPr/>
        </p:nvSpPr>
        <p:spPr bwMode="auto">
          <a:xfrm>
            <a:off x="76200" y="1219200"/>
            <a:ext cx="5267325" cy="1219200"/>
          </a:xfrm>
          <a:prstGeom prst="wedgeRectCallout">
            <a:avLst>
              <a:gd name="adj1" fmla="val 65218"/>
              <a:gd name="adj2" fmla="val 30713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buSzPct val="75000"/>
              <a:buFont typeface="Arial" charset="0"/>
              <a:buNone/>
            </a:pPr>
            <a:r>
              <a:rPr kumimoji="1" lang="en-US" sz="3200" b="0">
                <a:latin typeface="Calibri" pitchFamily="34" charset="0"/>
                <a:cs typeface="Calibri" pitchFamily="34" charset="0"/>
              </a:rPr>
              <a:t>Poor, small-scale farmers were the largest class; Most were former indentured servants</a:t>
            </a:r>
          </a:p>
        </p:txBody>
      </p:sp>
      <p:sp>
        <p:nvSpPr>
          <p:cNvPr id="288779" name="AutoShape 11"/>
          <p:cNvSpPr>
            <a:spLocks noChangeArrowheads="1"/>
          </p:cNvSpPr>
          <p:nvPr/>
        </p:nvSpPr>
        <p:spPr bwMode="auto">
          <a:xfrm>
            <a:off x="109538" y="4191000"/>
            <a:ext cx="3038475" cy="1219200"/>
          </a:xfrm>
          <a:prstGeom prst="wedgeRectCallout">
            <a:avLst>
              <a:gd name="adj1" fmla="val 99213"/>
              <a:gd name="adj2" fmla="val -5069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buSzPct val="75000"/>
              <a:buFont typeface="Arial" charset="0"/>
              <a:buNone/>
            </a:pPr>
            <a:r>
              <a:rPr kumimoji="1" lang="en-US" sz="3200" b="0">
                <a:latin typeface="Calibri" pitchFamily="34" charset="0"/>
                <a:cs typeface="Calibri" pitchFamily="34" charset="0"/>
              </a:rPr>
              <a:t>Indentured servants were often mistreated</a:t>
            </a:r>
          </a:p>
        </p:txBody>
      </p:sp>
      <p:sp>
        <p:nvSpPr>
          <p:cNvPr id="288780" name="AutoShape 12"/>
          <p:cNvSpPr>
            <a:spLocks noChangeArrowheads="1"/>
          </p:cNvSpPr>
          <p:nvPr/>
        </p:nvSpPr>
        <p:spPr bwMode="auto">
          <a:xfrm>
            <a:off x="76200" y="5486400"/>
            <a:ext cx="3105150" cy="1219200"/>
          </a:xfrm>
          <a:prstGeom prst="wedgeRectCallout">
            <a:avLst>
              <a:gd name="adj1" fmla="val 83412"/>
              <a:gd name="adj2" fmla="val -30875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buSzPct val="75000"/>
              <a:buFont typeface="Arial" charset="0"/>
              <a:buNone/>
            </a:pPr>
            <a:r>
              <a:rPr kumimoji="1" lang="en-US" sz="3200" b="0">
                <a:latin typeface="Calibri" pitchFamily="34" charset="0"/>
                <a:cs typeface="Calibri" pitchFamily="34" charset="0"/>
              </a:rPr>
              <a:t>African slaves were at the bottom of society </a:t>
            </a:r>
          </a:p>
        </p:txBody>
      </p:sp>
      <p:sp>
        <p:nvSpPr>
          <p:cNvPr id="288781" name="AutoShape 13"/>
          <p:cNvSpPr>
            <a:spLocks noChangeArrowheads="1"/>
          </p:cNvSpPr>
          <p:nvPr/>
        </p:nvSpPr>
        <p:spPr bwMode="auto">
          <a:xfrm>
            <a:off x="76200" y="2514600"/>
            <a:ext cx="4419600" cy="1600200"/>
          </a:xfrm>
          <a:prstGeom prst="wedgeRectCallout">
            <a:avLst>
              <a:gd name="adj1" fmla="val 78384"/>
              <a:gd name="adj2" fmla="val 8935"/>
            </a:avLst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There were few women in Virginia, which made it difficult for colonists to marry or to have families</a:t>
            </a: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9" t="19530" r="33456" b="48438"/>
          <a:stretch>
            <a:fillRect/>
          </a:stretch>
        </p:blipFill>
        <p:spPr bwMode="auto">
          <a:xfrm>
            <a:off x="76200" y="4191000"/>
            <a:ext cx="4927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3493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8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8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8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8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8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7" grpId="0" animBg="1"/>
      <p:bldP spid="288778" grpId="0" animBg="1"/>
      <p:bldP spid="288779" grpId="0" animBg="1"/>
      <p:bldP spid="288780" grpId="0" animBg="1"/>
      <p:bldP spid="2887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1" t="16145" r="27130" b="12502"/>
          <a:stretch>
            <a:fillRect/>
          </a:stretch>
        </p:blipFill>
        <p:spPr bwMode="auto">
          <a:xfrm>
            <a:off x="0" y="381000"/>
            <a:ext cx="4421188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Rectangular Callout 12"/>
          <p:cNvSpPr>
            <a:spLocks noChangeArrowheads="1"/>
          </p:cNvSpPr>
          <p:nvPr/>
        </p:nvSpPr>
        <p:spPr bwMode="auto">
          <a:xfrm>
            <a:off x="4419600" y="38100"/>
            <a:ext cx="4629150" cy="1600200"/>
          </a:xfrm>
          <a:prstGeom prst="wedgeRectCallout">
            <a:avLst>
              <a:gd name="adj1" fmla="val -97810"/>
              <a:gd name="adj2" fmla="val 172065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English colonists typically made up the plantation owners in the nutrient-rich lands in the east</a:t>
            </a:r>
          </a:p>
        </p:txBody>
      </p:sp>
      <p:sp>
        <p:nvSpPr>
          <p:cNvPr id="9" name="Rectangular Callout 12"/>
          <p:cNvSpPr>
            <a:spLocks noChangeArrowheads="1"/>
          </p:cNvSpPr>
          <p:nvPr/>
        </p:nvSpPr>
        <p:spPr bwMode="auto">
          <a:xfrm>
            <a:off x="4438649" y="1714500"/>
            <a:ext cx="4629151" cy="2362200"/>
          </a:xfrm>
          <a:prstGeom prst="wedgeRectCallout">
            <a:avLst>
              <a:gd name="adj1" fmla="val -113774"/>
              <a:gd name="adj2" fmla="val -3692"/>
            </a:avLst>
          </a:prstGeom>
          <a:solidFill>
            <a:srgbClr val="DFBE9D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3200" b="0" dirty="0">
                <a:latin typeface="Calibri" pitchFamily="34" charset="0"/>
                <a:cs typeface="Calibri" pitchFamily="34" charset="0"/>
              </a:rPr>
              <a:t>Former English indentured servants, Irish, &amp; German immigrants moved to the “</a:t>
            </a:r>
            <a:r>
              <a:rPr lang="en-US" sz="3200" b="0" dirty="0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backcountry</a:t>
            </a:r>
            <a:r>
              <a:rPr lang="en-US" sz="3200" b="0" dirty="0">
                <a:latin typeface="Calibri" pitchFamily="34" charset="0"/>
                <a:cs typeface="Calibri" pitchFamily="34" charset="0"/>
              </a:rPr>
              <a:t>” with </a:t>
            </a:r>
            <a:br>
              <a:rPr lang="en-US" sz="3200" b="0" dirty="0">
                <a:latin typeface="Calibri" pitchFamily="34" charset="0"/>
                <a:cs typeface="Calibri" pitchFamily="34" charset="0"/>
              </a:rPr>
            </a:br>
            <a:r>
              <a:rPr lang="en-US" sz="3200" b="0" dirty="0">
                <a:latin typeface="Calibri" pitchFamily="34" charset="0"/>
                <a:cs typeface="Calibri" pitchFamily="34" charset="0"/>
              </a:rPr>
              <a:t>poor soil, near Indians, </a:t>
            </a:r>
            <a:br>
              <a:rPr lang="en-US" sz="3200" b="0" dirty="0">
                <a:latin typeface="Calibri" pitchFamily="34" charset="0"/>
                <a:cs typeface="Calibri" pitchFamily="34" charset="0"/>
              </a:rPr>
            </a:br>
            <a:r>
              <a:rPr lang="en-US" sz="3200" b="0" dirty="0">
                <a:latin typeface="Calibri" pitchFamily="34" charset="0"/>
                <a:cs typeface="Calibri" pitchFamily="34" charset="0"/>
              </a:rPr>
              <a:t>&amp; lived in poverty</a:t>
            </a:r>
          </a:p>
        </p:txBody>
      </p:sp>
      <p:pic>
        <p:nvPicPr>
          <p:cNvPr id="10" name="Picture 7" descr="ColonialJamestownBackcoun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7190" r="13141" b="5708"/>
          <a:stretch>
            <a:fillRect/>
          </a:stretch>
        </p:blipFill>
        <p:spPr bwMode="auto">
          <a:xfrm>
            <a:off x="4419600" y="4152900"/>
            <a:ext cx="46482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Mount Vernon, the home of Washing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9" t="14560" r="5562" b="11787"/>
          <a:stretch>
            <a:fillRect/>
          </a:stretch>
        </p:blipFill>
        <p:spPr bwMode="auto">
          <a:xfrm>
            <a:off x="4438650" y="3352800"/>
            <a:ext cx="4629150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Brooks PPT Template">
  <a:themeElements>
    <a:clrScheme name="Brooks PPT Template 7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0000CC"/>
      </a:folHlink>
    </a:clrScheme>
    <a:fontScheme name="Brooks PPT Templa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rooks PPT Templat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PPT Templat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PPT Templat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PPT Templat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PPT Templat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PPT Templat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PPT Template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7365</TotalTime>
  <Pages>7787800</Pages>
  <Words>502</Words>
  <Application>Microsoft Macintosh PowerPoint</Application>
  <PresentationFormat>On-screen Show (4:3)</PresentationFormat>
  <Paragraphs>50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Brooks PPT Template</vt:lpstr>
      <vt:lpstr>PowerPoint Presentation</vt:lpstr>
      <vt:lpstr>What were the top 3  colonial exports?</vt:lpstr>
      <vt:lpstr>PowerPoint Presentation</vt:lpstr>
      <vt:lpstr>Mercantilism </vt:lpstr>
      <vt:lpstr>The Navigation Acts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Baggett, Brooks</dc:creator>
  <cp:lastModifiedBy>Ramirez, Marcia P.</cp:lastModifiedBy>
  <cp:revision>322</cp:revision>
  <dcterms:created xsi:type="dcterms:W3CDTF">1997-09-19T16:12:28Z</dcterms:created>
  <dcterms:modified xsi:type="dcterms:W3CDTF">2014-09-25T22:48:07Z</dcterms:modified>
</cp:coreProperties>
</file>