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5" r:id="rId3"/>
    <p:sldId id="317" r:id="rId4"/>
    <p:sldId id="305" r:id="rId5"/>
    <p:sldId id="257" r:id="rId6"/>
    <p:sldId id="261" r:id="rId7"/>
    <p:sldId id="264" r:id="rId8"/>
    <p:sldId id="258" r:id="rId9"/>
    <p:sldId id="262" r:id="rId10"/>
    <p:sldId id="263" r:id="rId11"/>
    <p:sldId id="278" r:id="rId12"/>
    <p:sldId id="277" r:id="rId13"/>
    <p:sldId id="266" r:id="rId14"/>
    <p:sldId id="273" r:id="rId15"/>
    <p:sldId id="268" r:id="rId16"/>
    <p:sldId id="269" r:id="rId17"/>
    <p:sldId id="270" r:id="rId18"/>
    <p:sldId id="279" r:id="rId19"/>
    <p:sldId id="272" r:id="rId20"/>
    <p:sldId id="267" r:id="rId21"/>
    <p:sldId id="274" r:id="rId22"/>
    <p:sldId id="275" r:id="rId23"/>
    <p:sldId id="276" r:id="rId24"/>
    <p:sldId id="286" r:id="rId25"/>
    <p:sldId id="280" r:id="rId26"/>
    <p:sldId id="282" r:id="rId27"/>
    <p:sldId id="283" r:id="rId28"/>
    <p:sldId id="284" r:id="rId29"/>
    <p:sldId id="285" r:id="rId30"/>
    <p:sldId id="287" r:id="rId31"/>
    <p:sldId id="294" r:id="rId32"/>
    <p:sldId id="295" r:id="rId33"/>
    <p:sldId id="296" r:id="rId34"/>
    <p:sldId id="297" r:id="rId35"/>
    <p:sldId id="299" r:id="rId36"/>
    <p:sldId id="288" r:id="rId37"/>
    <p:sldId id="289" r:id="rId38"/>
    <p:sldId id="290" r:id="rId39"/>
    <p:sldId id="291" r:id="rId40"/>
    <p:sldId id="292" r:id="rId41"/>
    <p:sldId id="293" r:id="rId42"/>
    <p:sldId id="306" r:id="rId43"/>
    <p:sldId id="308" r:id="rId44"/>
    <p:sldId id="310" r:id="rId45"/>
    <p:sldId id="311" r:id="rId46"/>
    <p:sldId id="315" r:id="rId47"/>
    <p:sldId id="312" r:id="rId48"/>
    <p:sldId id="307" r:id="rId49"/>
    <p:sldId id="313" r:id="rId50"/>
    <p:sldId id="314" r:id="rId51"/>
    <p:sldId id="316" r:id="rId52"/>
    <p:sldId id="309" r:id="rId53"/>
    <p:sldId id="300" r:id="rId54"/>
    <p:sldId id="301" r:id="rId55"/>
    <p:sldId id="302" r:id="rId56"/>
    <p:sldId id="271" r:id="rId57"/>
    <p:sldId id="303" r:id="rId58"/>
    <p:sldId id="30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BB96AE9-348A-4B45-897F-3F4D71A2D777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57974A-3F8C-4AF7-8E1A-55E8DF720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96AE9-348A-4B45-897F-3F4D71A2D777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7974A-3F8C-4AF7-8E1A-55E8DF720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96AE9-348A-4B45-897F-3F4D71A2D777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7974A-3F8C-4AF7-8E1A-55E8DF720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96AE9-348A-4B45-897F-3F4D71A2D777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7974A-3F8C-4AF7-8E1A-55E8DF720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BB96AE9-348A-4B45-897F-3F4D71A2D777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57974A-3F8C-4AF7-8E1A-55E8DF720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96AE9-348A-4B45-897F-3F4D71A2D777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257974A-3F8C-4AF7-8E1A-55E8DF720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96AE9-348A-4B45-897F-3F4D71A2D777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257974A-3F8C-4AF7-8E1A-55E8DF720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96AE9-348A-4B45-897F-3F4D71A2D777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7974A-3F8C-4AF7-8E1A-55E8DF720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96AE9-348A-4B45-897F-3F4D71A2D777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7974A-3F8C-4AF7-8E1A-55E8DF720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BB96AE9-348A-4B45-897F-3F4D71A2D777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57974A-3F8C-4AF7-8E1A-55E8DF720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BB96AE9-348A-4B45-897F-3F4D71A2D777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57974A-3F8C-4AF7-8E1A-55E8DF720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BB96AE9-348A-4B45-897F-3F4D71A2D777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257974A-3F8C-4AF7-8E1A-55E8DF720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b/ba/Henry_David_Thoreau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6rDIPcJJcj4/TVtaZL5dfbI/AAAAAAAAAAM/uy1bQai0Edw/s1600/westw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0474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467600" cy="20574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7200" b="1" dirty="0" smtClean="0">
                <a:solidFill>
                  <a:srgbClr val="81562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Manifest Destiny</a:t>
            </a:r>
            <a:r>
              <a:rPr lang="en-US" b="1" dirty="0" smtClean="0">
                <a:solidFill>
                  <a:srgbClr val="81562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81562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solidFill>
                  <a:srgbClr val="81562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American Territorial Expansion</a:t>
            </a:r>
            <a:br>
              <a:rPr lang="en-US" sz="2800" dirty="0" smtClean="0">
                <a:solidFill>
                  <a:srgbClr val="81562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solidFill>
                  <a:srgbClr val="81562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1803-1853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715000"/>
            <a:ext cx="9144000" cy="838200"/>
          </a:xfrm>
          <a:ln w="9525"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81562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Mr. Johnson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81562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APUSH</a:t>
            </a:r>
            <a:endParaRPr lang="en-US" sz="20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39624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Henry Clay’s Missouri Compromise</a:t>
            </a:r>
          </a:p>
          <a:p>
            <a:pPr lvl="1"/>
            <a:r>
              <a:rPr lang="en-US" dirty="0" smtClean="0"/>
              <a:t>Missouri – slave state</a:t>
            </a:r>
          </a:p>
          <a:p>
            <a:pPr lvl="1"/>
            <a:r>
              <a:rPr lang="en-US" dirty="0" smtClean="0"/>
              <a:t>Maine – free state</a:t>
            </a:r>
          </a:p>
          <a:p>
            <a:pPr lvl="1"/>
            <a:r>
              <a:rPr lang="en-US" dirty="0" smtClean="0"/>
              <a:t>36-30 line – above free, below slave</a:t>
            </a:r>
          </a:p>
          <a:p>
            <a:r>
              <a:rPr lang="en-US" dirty="0" smtClean="0"/>
              <a:t>Jefferson: “</a:t>
            </a:r>
            <a:r>
              <a:rPr lang="en-US" dirty="0" err="1" smtClean="0"/>
              <a:t>Firebell</a:t>
            </a:r>
            <a:r>
              <a:rPr lang="en-US" dirty="0" smtClean="0"/>
              <a:t> in the night”</a:t>
            </a:r>
          </a:p>
        </p:txBody>
      </p:sp>
      <p:pic>
        <p:nvPicPr>
          <p:cNvPr id="5122" name="Picture 2" descr="http://www3.gettysburg.edu/~tshannon/hist106web/Slave%20Communities/atlantic_world/slave_family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4389" r="3811"/>
          <a:stretch>
            <a:fillRect/>
          </a:stretch>
        </p:blipFill>
        <p:spPr bwMode="auto">
          <a:xfrm>
            <a:off x="4419600" y="1676399"/>
            <a:ext cx="4343400" cy="4886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</a:t>
            </a:r>
            <a:endParaRPr lang="en-US" dirty="0"/>
          </a:p>
        </p:txBody>
      </p:sp>
      <p:pic>
        <p:nvPicPr>
          <p:cNvPr id="5" name="Picture 5" descr="unit2_d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3999"/>
            <a:ext cx="7848600" cy="504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mage?id=91809&amp;rendTypeId=4"/>
          <p:cNvPicPr>
            <a:picLocks noChangeAspect="1" noChangeArrowheads="1"/>
          </p:cNvPicPr>
          <p:nvPr/>
        </p:nvPicPr>
        <p:blipFill>
          <a:blip r:embed="rId3" cstate="print"/>
          <a:srcRect l="15151" t="9158" r="27273" b="19870"/>
          <a:stretch>
            <a:fillRect/>
          </a:stretch>
        </p:blipFill>
        <p:spPr bwMode="auto">
          <a:xfrm>
            <a:off x="685800" y="381000"/>
            <a:ext cx="1905000" cy="310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2907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Henry Clay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9100595"/>
              </p:ext>
            </p:extLst>
          </p:nvPr>
        </p:nvGraphicFramePr>
        <p:xfrm>
          <a:off x="609600" y="1676400"/>
          <a:ext cx="80772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7526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 (Year)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Added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Sectionalism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Louisiana Purchase (1803)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Thomas Jefferson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Purchased from France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Challenged Jefferson’s strict </a:t>
                      </a:r>
                      <a:r>
                        <a:rPr lang="en-US" dirty="0" err="1" smtClean="0"/>
                        <a:t>interpreta-tion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Lewis &amp; Clark Expedition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New land for farming…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Jefferson’s agrarian “empire of liberty”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Free use of the Mississippi River/New Orleans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Henry Clay’s Missouri Compromise</a:t>
                      </a:r>
                    </a:p>
                    <a:p>
                      <a:pPr lvl="1"/>
                      <a:r>
                        <a:rPr lang="en-US" dirty="0" smtClean="0"/>
                        <a:t>Missouri – slave state</a:t>
                      </a:r>
                    </a:p>
                    <a:p>
                      <a:pPr lvl="1"/>
                      <a:r>
                        <a:rPr lang="en-US" dirty="0" smtClean="0"/>
                        <a:t>Maine – free state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36-30 line – above free, below slave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Jefferson: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“</a:t>
                      </a:r>
                      <a:r>
                        <a:rPr lang="en-US" dirty="0" err="1" smtClean="0"/>
                        <a:t>Firebell</a:t>
                      </a:r>
                      <a:r>
                        <a:rPr lang="en-US" dirty="0" smtClean="0"/>
                        <a:t> in the night”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Florida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1819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(1819)</a:t>
            </a:r>
            <a:endParaRPr lang="en-US" dirty="0"/>
          </a:p>
        </p:txBody>
      </p:sp>
      <p:pic>
        <p:nvPicPr>
          <p:cNvPr id="4" name="Picture 2" descr="http://1.bp.blogspot.com/_yAbHLt6zUIE/TNbfDYbgFcI/AAAAAAAADBQ/XKpIBC95EMU/s1600/us+territorial+acquisi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43800" cy="50954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191000" cy="4526280"/>
          </a:xfrm>
        </p:spPr>
        <p:txBody>
          <a:bodyPr/>
          <a:lstStyle/>
          <a:p>
            <a:r>
              <a:rPr lang="en-US" dirty="0" smtClean="0"/>
              <a:t>Purchased from Spain</a:t>
            </a:r>
          </a:p>
          <a:p>
            <a:r>
              <a:rPr lang="en-US" dirty="0" smtClean="0"/>
              <a:t>Adams-</a:t>
            </a:r>
            <a:r>
              <a:rPr lang="en-US" dirty="0" err="1" smtClean="0"/>
              <a:t>Onis</a:t>
            </a:r>
            <a:r>
              <a:rPr lang="en-US" dirty="0" smtClean="0"/>
              <a:t> Treaty</a:t>
            </a:r>
          </a:p>
          <a:p>
            <a:r>
              <a:rPr lang="en-US" dirty="0" smtClean="0"/>
              <a:t>Secretary of State John Q. Adams</a:t>
            </a:r>
          </a:p>
        </p:txBody>
      </p:sp>
      <p:pic>
        <p:nvPicPr>
          <p:cNvPr id="25604" name="Picture 4" descr="http://cdn.all-that-is-interesting.com/wordpress/wp-content/uploads/2012/05/john-quincy-adams-1843-first-presidential-photograph.jpg"/>
          <p:cNvPicPr>
            <a:picLocks noChangeAspect="1" noChangeArrowheads="1"/>
          </p:cNvPicPr>
          <p:nvPr/>
        </p:nvPicPr>
        <p:blipFill>
          <a:blip r:embed="rId2" cstate="print"/>
          <a:srcRect l="37790" t="9995" r="32667" b="57267"/>
          <a:stretch>
            <a:fillRect/>
          </a:stretch>
        </p:blipFill>
        <p:spPr bwMode="auto">
          <a:xfrm>
            <a:off x="4800600" y="1524000"/>
            <a:ext cx="3352800" cy="49935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6107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 Quincy Adams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46237"/>
            <a:ext cx="4876800" cy="4526280"/>
          </a:xfrm>
        </p:spPr>
        <p:txBody>
          <a:bodyPr/>
          <a:lstStyle/>
          <a:p>
            <a:r>
              <a:rPr lang="en-US" dirty="0" smtClean="0"/>
              <a:t>New land for farming</a:t>
            </a:r>
          </a:p>
          <a:p>
            <a:r>
              <a:rPr lang="en-US" dirty="0" smtClean="0"/>
              <a:t>Distanced Spanish threat from U.S. homeland</a:t>
            </a:r>
          </a:p>
          <a:p>
            <a:r>
              <a:rPr lang="en-US" dirty="0" smtClean="0"/>
              <a:t>James Monroe’s “Era of Good Feelings”</a:t>
            </a:r>
          </a:p>
        </p:txBody>
      </p:sp>
      <p:pic>
        <p:nvPicPr>
          <p:cNvPr id="4" name="Picture 2" descr="http://upload.wikimedia.org/wikipedia/commons/9/95/James_Monroe_White_House_portrait_1819.gif"/>
          <p:cNvPicPr>
            <a:picLocks noChangeAspect="1" noChangeArrowheads="1"/>
          </p:cNvPicPr>
          <p:nvPr/>
        </p:nvPicPr>
        <p:blipFill>
          <a:blip r:embed="rId2" cstate="print"/>
          <a:srcRect l="22622" t="6081" r="25173" b="28898"/>
          <a:stretch>
            <a:fillRect/>
          </a:stretch>
        </p:blipFill>
        <p:spPr bwMode="auto">
          <a:xfrm>
            <a:off x="533400" y="1524000"/>
            <a:ext cx="3352800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6107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James Monroe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038600" cy="4526280"/>
          </a:xfrm>
        </p:spPr>
        <p:txBody>
          <a:bodyPr/>
          <a:lstStyle/>
          <a:p>
            <a:r>
              <a:rPr lang="en-US" dirty="0" smtClean="0"/>
              <a:t>New slave state</a:t>
            </a:r>
          </a:p>
          <a:p>
            <a:r>
              <a:rPr lang="en-US" dirty="0" smtClean="0"/>
              <a:t>Fugitive slaves… “Black Seminoles”</a:t>
            </a:r>
          </a:p>
          <a:p>
            <a:r>
              <a:rPr lang="en-US" dirty="0" smtClean="0"/>
              <a:t>Seminole Wars</a:t>
            </a:r>
          </a:p>
        </p:txBody>
      </p:sp>
      <p:pic>
        <p:nvPicPr>
          <p:cNvPr id="23556" name="Picture 4" descr="http://ushistoryimages.com/images/seminole-war/fullsize/seminole-wa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7612" y="1752600"/>
            <a:ext cx="4385388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676400"/>
          <a:ext cx="80772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7526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 (Year)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Added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Sectionalism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Florida (1819)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Purchased from Spain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Adams-</a:t>
                      </a:r>
                      <a:r>
                        <a:rPr lang="en-US" dirty="0" err="1" smtClean="0"/>
                        <a:t>Onis</a:t>
                      </a:r>
                      <a:r>
                        <a:rPr lang="en-US" dirty="0" smtClean="0"/>
                        <a:t> Treaty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Sec. of State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John Q. Adams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New land for farming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Distanced </a:t>
                      </a:r>
                      <a:r>
                        <a:rPr lang="en-US" dirty="0" err="1" smtClean="0"/>
                        <a:t>Spainish</a:t>
                      </a:r>
                      <a:r>
                        <a:rPr lang="en-US" dirty="0" smtClean="0"/>
                        <a:t> threat from U.S. homeland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James Monroe’s “Era of Good Feelings”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New slave state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Fugitive slaves… “Black Seminoles”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Seminole Wars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Texas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1845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pic>
        <p:nvPicPr>
          <p:cNvPr id="4" name="Picture 4" descr="american_progress_large_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12993"/>
            <a:ext cx="6858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(1845)</a:t>
            </a:r>
            <a:endParaRPr lang="en-US" dirty="0"/>
          </a:p>
        </p:txBody>
      </p:sp>
      <p:pic>
        <p:nvPicPr>
          <p:cNvPr id="26626" name="Picture 2" descr="http://1.bp.blogspot.com/_yAbHLt6zUIE/TNbfDYbgFcI/AAAAAAAADBQ/XKpIBC95EMU/s1600/us+territorial+acquisi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43800" cy="50954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46237"/>
            <a:ext cx="4724400" cy="4526280"/>
          </a:xfrm>
        </p:spPr>
        <p:txBody>
          <a:bodyPr/>
          <a:lstStyle/>
          <a:p>
            <a:r>
              <a:rPr lang="en-US" dirty="0" smtClean="0"/>
              <a:t>Stephen Austin’s Missourians colonized Texas</a:t>
            </a:r>
          </a:p>
          <a:p>
            <a:r>
              <a:rPr lang="en-US" dirty="0" smtClean="0"/>
              <a:t>Texas War for Independence (1836-1837)</a:t>
            </a:r>
          </a:p>
          <a:p>
            <a:r>
              <a:rPr lang="en-US" dirty="0" smtClean="0"/>
              <a:t>“Lone Star” Republic of Texas</a:t>
            </a:r>
          </a:p>
        </p:txBody>
      </p:sp>
      <p:pic>
        <p:nvPicPr>
          <p:cNvPr id="34818" name="Picture 2" descr="http://upload.wikimedia.org/wikipedia/commons/2/24/Stephen_f_aus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1"/>
            <a:ext cx="2286000" cy="2868930"/>
          </a:xfrm>
          <a:prstGeom prst="rect">
            <a:avLst/>
          </a:prstGeom>
          <a:noFill/>
        </p:spPr>
      </p:pic>
      <p:pic>
        <p:nvPicPr>
          <p:cNvPr id="5" name="Picture 8" descr="MPj03628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212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3886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Stephen Austin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200400" cy="4526280"/>
          </a:xfrm>
        </p:spPr>
        <p:txBody>
          <a:bodyPr/>
          <a:lstStyle/>
          <a:p>
            <a:r>
              <a:rPr lang="en-US" dirty="0" smtClean="0"/>
              <a:t>“Remember the Alamo”</a:t>
            </a:r>
          </a:p>
          <a:p>
            <a:r>
              <a:rPr lang="en-US" dirty="0" smtClean="0"/>
              <a:t>James K. Polk: “Manifest Destiny” president</a:t>
            </a:r>
          </a:p>
        </p:txBody>
      </p:sp>
      <p:pic>
        <p:nvPicPr>
          <p:cNvPr id="33794" name="Picture 2" descr="http://www.talkshoe.com/custom/images/icons/TC-16056-MainIcon.jpg"/>
          <p:cNvPicPr>
            <a:picLocks noChangeAspect="1" noChangeArrowheads="1"/>
          </p:cNvPicPr>
          <p:nvPr/>
        </p:nvPicPr>
        <p:blipFill>
          <a:blip r:embed="rId2" cstate="print"/>
          <a:srcRect r="34667"/>
          <a:stretch>
            <a:fillRect/>
          </a:stretch>
        </p:blipFill>
        <p:spPr bwMode="auto">
          <a:xfrm>
            <a:off x="3886200" y="1676400"/>
            <a:ext cx="4724400" cy="47846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733800" cy="4526280"/>
          </a:xfrm>
        </p:spPr>
        <p:txBody>
          <a:bodyPr/>
          <a:lstStyle/>
          <a:p>
            <a:r>
              <a:rPr lang="en-US" dirty="0" smtClean="0"/>
              <a:t>Annexation?</a:t>
            </a:r>
          </a:p>
          <a:p>
            <a:pPr lvl="1"/>
            <a:r>
              <a:rPr lang="en-US" dirty="0" smtClean="0"/>
              <a:t>North vs. South</a:t>
            </a:r>
          </a:p>
          <a:p>
            <a:pPr lvl="1"/>
            <a:r>
              <a:rPr lang="en-US" dirty="0" smtClean="0"/>
              <a:t>Polk supports annexation</a:t>
            </a:r>
          </a:p>
          <a:p>
            <a:r>
              <a:rPr lang="en-US" dirty="0" smtClean="0"/>
              <a:t>Annexed as a slave state</a:t>
            </a:r>
          </a:p>
        </p:txBody>
      </p:sp>
      <p:pic>
        <p:nvPicPr>
          <p:cNvPr id="32770" name="Picture 2" descr="http://2.bp.blogspot.com/_0Clke5PtGGA/TFcimVjrvAI/AAAAAAAAAKU/Ty-aPUZz8ic/s1600/James-K-Po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267200" cy="48826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60314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K. Polk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676400"/>
          <a:ext cx="80772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7526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 (Year)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Added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Nationalism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Sectionalism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Texas (1845)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Stephen Austin’s Missourians colonize Texas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Texas War for </a:t>
                      </a:r>
                      <a:r>
                        <a:rPr lang="en-US" dirty="0" err="1" smtClean="0"/>
                        <a:t>Inde-pendence</a:t>
                      </a:r>
                      <a:r>
                        <a:rPr lang="en-US" dirty="0" smtClean="0"/>
                        <a:t> (1836-1838)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“Lone Star” Republic of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“Remember the Alamo”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James K. Polk: “Manifest Destiny”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Annexation?</a:t>
                      </a:r>
                    </a:p>
                    <a:p>
                      <a:pPr lvl="1"/>
                      <a:r>
                        <a:rPr lang="en-US" dirty="0" smtClean="0"/>
                        <a:t>North vs. South</a:t>
                      </a:r>
                    </a:p>
                    <a:p>
                      <a:pPr lvl="1"/>
                      <a:r>
                        <a:rPr lang="en-US" dirty="0" smtClean="0"/>
                        <a:t>Polk supports annexation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Annexed as a slave state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Mexican Cession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1848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Cession (1848)</a:t>
            </a:r>
            <a:endParaRPr lang="en-US" dirty="0"/>
          </a:p>
        </p:txBody>
      </p:sp>
      <p:pic>
        <p:nvPicPr>
          <p:cNvPr id="26626" name="Picture 2" descr="http://1.bp.blogspot.com/_yAbHLt6zUIE/TNbfDYbgFcI/AAAAAAAADBQ/XKpIBC95EMU/s1600/us+territorial+acquisi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43800" cy="50954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4.bp.blogspot.com/-19X_ZU4PkLA/ThiRjSem8fI/AAAAAAAAAqE/ILds__v5jEM/s1600/MexicanWarB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4498848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46237"/>
            <a:ext cx="3505200" cy="4526280"/>
          </a:xfrm>
        </p:spPr>
        <p:txBody>
          <a:bodyPr/>
          <a:lstStyle/>
          <a:p>
            <a:r>
              <a:rPr lang="en-US" dirty="0" smtClean="0"/>
              <a:t>Mexican War (1846-1848)</a:t>
            </a:r>
          </a:p>
          <a:p>
            <a:pPr lvl="1"/>
            <a:r>
              <a:rPr lang="en-US" dirty="0" smtClean="0"/>
              <a:t>US wins</a:t>
            </a:r>
          </a:p>
          <a:p>
            <a:r>
              <a:rPr lang="en-US" dirty="0" smtClean="0"/>
              <a:t>Treaty of Guadalupe-Hidalgo (1848)</a:t>
            </a:r>
          </a:p>
          <a:p>
            <a:pPr lvl="1"/>
            <a:r>
              <a:rPr lang="en-US" dirty="0" smtClean="0"/>
              <a:t>Mexico surrenders 2/5 of its land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267200" cy="4526280"/>
          </a:xfrm>
        </p:spPr>
        <p:txBody>
          <a:bodyPr/>
          <a:lstStyle/>
          <a:p>
            <a:r>
              <a:rPr lang="en-US" dirty="0" smtClean="0"/>
              <a:t>“Manifest Destiny” accomplished</a:t>
            </a:r>
          </a:p>
          <a:p>
            <a:pPr lvl="1"/>
            <a:r>
              <a:rPr lang="en-US" dirty="0"/>
              <a:t>“From sea to shining sea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1849 California gold rush: “49ers”</a:t>
            </a:r>
          </a:p>
          <a:p>
            <a:r>
              <a:rPr lang="en-US" dirty="0" smtClean="0"/>
              <a:t>Clipper ships &amp; trade with Asia</a:t>
            </a:r>
          </a:p>
        </p:txBody>
      </p:sp>
      <p:pic>
        <p:nvPicPr>
          <p:cNvPr id="4" name="Picture 9" descr="San_Francisco_49ers_helmet_right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225" y="1524000"/>
            <a:ext cx="2870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Image:Flag of Californi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62400"/>
            <a:ext cx="35623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46236"/>
            <a:ext cx="54864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Thoreau: </a:t>
            </a:r>
            <a:r>
              <a:rPr lang="en-US" i="1" dirty="0" smtClean="0"/>
              <a:t>Civil Disobedience</a:t>
            </a:r>
          </a:p>
          <a:p>
            <a:r>
              <a:rPr lang="en-US" dirty="0" smtClean="0"/>
              <a:t>Emerson: “Mexico will poison us.”</a:t>
            </a:r>
          </a:p>
          <a:p>
            <a:r>
              <a:rPr lang="en-US" dirty="0" smtClean="0"/>
              <a:t>Lincoln: “Spot Resolutions”</a:t>
            </a:r>
          </a:p>
          <a:p>
            <a:r>
              <a:rPr lang="en-US" dirty="0" smtClean="0"/>
              <a:t>Wilmot Proviso</a:t>
            </a:r>
          </a:p>
          <a:p>
            <a:pPr lvl="1"/>
            <a:r>
              <a:rPr lang="en-US" dirty="0" smtClean="0"/>
              <a:t>Land should be free from slavery</a:t>
            </a:r>
          </a:p>
          <a:p>
            <a:r>
              <a:rPr lang="en-US" dirty="0" smtClean="0"/>
              <a:t>Henry Clay’s Compromise of 1850</a:t>
            </a:r>
          </a:p>
          <a:p>
            <a:pPr lvl="1"/>
            <a:r>
              <a:rPr lang="en-US" dirty="0" smtClean="0"/>
              <a:t>California – free state</a:t>
            </a:r>
          </a:p>
          <a:p>
            <a:pPr lvl="1"/>
            <a:r>
              <a:rPr lang="en-US" dirty="0" smtClean="0"/>
              <a:t>New Mexico/Arizona – popular sovereignty</a:t>
            </a:r>
          </a:p>
          <a:p>
            <a:pPr lvl="1"/>
            <a:r>
              <a:rPr lang="en-US" dirty="0" smtClean="0"/>
              <a:t>Washington, D.C. – slave trade abolished</a:t>
            </a:r>
          </a:p>
          <a:p>
            <a:pPr lvl="1"/>
            <a:r>
              <a:rPr lang="en-US" dirty="0" smtClean="0"/>
              <a:t>Fugitive Slave Act of 1850</a:t>
            </a:r>
          </a:p>
        </p:txBody>
      </p:sp>
      <p:pic>
        <p:nvPicPr>
          <p:cNvPr id="4" name="Picture 9" descr="Image:Henry David Thorea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3399" r="14245"/>
          <a:stretch>
            <a:fillRect/>
          </a:stretch>
        </p:blipFill>
        <p:spPr bwMode="auto">
          <a:xfrm>
            <a:off x="609599" y="1524000"/>
            <a:ext cx="268356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5334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David Thoreau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Slavery Controversy</a:t>
            </a:r>
            <a:endParaRPr lang="en-US" dirty="0"/>
          </a:p>
        </p:txBody>
      </p:sp>
      <p:pic>
        <p:nvPicPr>
          <p:cNvPr id="1026" name="Picture 2" descr="https://courses.swarthmore.edu/spring2013/romanticism/wp-content/uploads/sites/4/2013/01/Am-I-Not-A-Man-and-A-Brother-Abolitionist-Slo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029199" cy="50370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213109"/>
              </p:ext>
            </p:extLst>
          </p:nvPr>
        </p:nvGraphicFramePr>
        <p:xfrm>
          <a:off x="609600" y="1676400"/>
          <a:ext cx="80772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7526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 (Year)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Added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Nationalism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Sectionalism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Mexican Cession (1848)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Mexican War (1846-1848)</a:t>
                      </a:r>
                    </a:p>
                    <a:p>
                      <a:pPr lvl="1"/>
                      <a:r>
                        <a:rPr lang="en-US" dirty="0" smtClean="0"/>
                        <a:t>US wins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Treaty of Guadalupe-Hidalgo (1848)</a:t>
                      </a:r>
                    </a:p>
                    <a:p>
                      <a:pPr lvl="1"/>
                      <a:r>
                        <a:rPr lang="en-US" dirty="0" smtClean="0"/>
                        <a:t>Mexico surrenders 2/5 of its 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“Manifest Destiny” accomplished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“From sea to shining sea”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1849 California gold rush: “49ers”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Clipper ships &amp; trade with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Thoreau, </a:t>
                      </a:r>
                      <a:r>
                        <a:rPr lang="en-US" i="1" dirty="0" smtClean="0"/>
                        <a:t>Civil Disobedience</a:t>
                      </a:r>
                      <a:endParaRPr lang="en-US" i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0" baseline="0" dirty="0" smtClean="0"/>
                        <a:t>Emerson: “Mexico will poison us.”</a:t>
                      </a:r>
                      <a:endParaRPr lang="en-US" i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Lincoln: “Spot Resolutions”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Wilmot</a:t>
                      </a:r>
                      <a:r>
                        <a:rPr lang="en-US" baseline="0" dirty="0" smtClean="0"/>
                        <a:t> Proviso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        Land should be free from slavery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Henry Clay’s Compromise of 1850</a:t>
                      </a:r>
                    </a:p>
                    <a:p>
                      <a:pPr lvl="1"/>
                      <a:r>
                        <a:rPr lang="en-US" dirty="0" smtClean="0"/>
                        <a:t>California – free state</a:t>
                      </a:r>
                    </a:p>
                    <a:p>
                      <a:pPr lvl="1"/>
                      <a:r>
                        <a:rPr lang="en-US" dirty="0" smtClean="0"/>
                        <a:t>New Mexico/Arizona – popular sovereignty</a:t>
                      </a:r>
                    </a:p>
                    <a:p>
                      <a:pPr lvl="1"/>
                      <a:r>
                        <a:rPr lang="en-US" dirty="0" smtClean="0"/>
                        <a:t>Washington, D.C. – slave trade abolished</a:t>
                      </a:r>
                    </a:p>
                    <a:p>
                      <a:pPr lvl="1"/>
                      <a:r>
                        <a:rPr lang="en-US" dirty="0" smtClean="0"/>
                        <a:t>Fugitive Slave Act of 1850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Gadsden Purchase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1853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Gadsden Purchase (1853)</a:t>
            </a:r>
            <a:endParaRPr lang="en-US" dirty="0"/>
          </a:p>
        </p:txBody>
      </p:sp>
      <p:pic>
        <p:nvPicPr>
          <p:cNvPr id="26626" name="Picture 2" descr="http://1.bp.blogspot.com/_yAbHLt6zUIE/TNbfDYbgFcI/AAAAAAAADBQ/XKpIBC95EMU/s1600/us+territorial+acquisi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43800" cy="50954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46237"/>
            <a:ext cx="4343400" cy="4526280"/>
          </a:xfrm>
        </p:spPr>
        <p:txBody>
          <a:bodyPr/>
          <a:lstStyle/>
          <a:p>
            <a:r>
              <a:rPr lang="en-US" dirty="0" smtClean="0"/>
              <a:t>Purchased from Mexico</a:t>
            </a:r>
          </a:p>
        </p:txBody>
      </p:sp>
      <p:pic>
        <p:nvPicPr>
          <p:cNvPr id="15362" name="Picture 2" descr="http://upload.wikimedia.org/wikipedia/commons/7/7d/James_Gads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199"/>
            <a:ext cx="3657600" cy="48985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586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Gadsden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2667000" cy="45262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Construction of the Southern Pacific railroad line</a:t>
            </a:r>
          </a:p>
        </p:txBody>
      </p:sp>
      <p:pic>
        <p:nvPicPr>
          <p:cNvPr id="4" name="Picture 2" descr="http://voteview.com/images/Southern_Pacific_Railroad_Map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1205" y="1676400"/>
            <a:ext cx="5601795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676400"/>
          <a:ext cx="8077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7526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 (Year)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Added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Nationalism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Sectionalism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Gadsden Purchase (1853)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Purchased from 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Construction</a:t>
                      </a:r>
                      <a:r>
                        <a:rPr lang="en-US" baseline="0" dirty="0" smtClean="0"/>
                        <a:t> of Southern Pacific railroad line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Oregon Country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1845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Country (1845)</a:t>
            </a:r>
            <a:endParaRPr lang="en-US" dirty="0"/>
          </a:p>
        </p:txBody>
      </p:sp>
      <p:pic>
        <p:nvPicPr>
          <p:cNvPr id="26626" name="Picture 2" descr="http://1.bp.blogspot.com/_yAbHLt6zUIE/TNbfDYbgFcI/AAAAAAAADBQ/XKpIBC95EMU/s1600/us+territorial+acquisi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43800" cy="50954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505200" cy="4526280"/>
          </a:xfrm>
        </p:spPr>
        <p:txBody>
          <a:bodyPr/>
          <a:lstStyle/>
          <a:p>
            <a:r>
              <a:rPr lang="en-US" dirty="0" smtClean="0"/>
              <a:t>Border dispute with British Canada</a:t>
            </a:r>
          </a:p>
          <a:p>
            <a:pPr lvl="1"/>
            <a:r>
              <a:rPr lang="en-US" dirty="0" smtClean="0"/>
              <a:t>49</a:t>
            </a:r>
            <a:r>
              <a:rPr lang="en-US" baseline="30000" dirty="0" smtClean="0"/>
              <a:t>th</a:t>
            </a:r>
            <a:r>
              <a:rPr lang="en-US" dirty="0" smtClean="0"/>
              <a:t> parallel?</a:t>
            </a:r>
          </a:p>
          <a:p>
            <a:pPr lvl="1"/>
            <a:r>
              <a:rPr lang="en-US" dirty="0" smtClean="0"/>
              <a:t>“54° 40’ or Fight!”</a:t>
            </a:r>
          </a:p>
          <a:p>
            <a:r>
              <a:rPr lang="en-US" dirty="0" smtClean="0"/>
              <a:t>Border settled peacefully at 49°</a:t>
            </a:r>
          </a:p>
        </p:txBody>
      </p:sp>
      <p:pic>
        <p:nvPicPr>
          <p:cNvPr id="4" name="Picture 5" descr="Oregoncoun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399"/>
            <a:ext cx="4800600" cy="4857031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200400" cy="4526280"/>
          </a:xfrm>
        </p:spPr>
        <p:txBody>
          <a:bodyPr/>
          <a:lstStyle/>
          <a:p>
            <a:r>
              <a:rPr lang="en-US" dirty="0" smtClean="0"/>
              <a:t>“From sea to shining sea”</a:t>
            </a:r>
          </a:p>
          <a:p>
            <a:r>
              <a:rPr lang="en-US" dirty="0" smtClean="0"/>
              <a:t>“Manifest Destiny” accomplished</a:t>
            </a:r>
          </a:p>
          <a:p>
            <a:r>
              <a:rPr lang="en-US" dirty="0" smtClean="0"/>
              <a:t>Oregon gold rush</a:t>
            </a:r>
          </a:p>
        </p:txBody>
      </p:sp>
      <p:pic>
        <p:nvPicPr>
          <p:cNvPr id="4" name="Picture 5" descr="Oregoncoun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399"/>
            <a:ext cx="4800600" cy="4857031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057400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fulfilling our “Manifest Destiny” strengthen American nationalism or divide the country along sectional lines?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states</a:t>
            </a:r>
          </a:p>
        </p:txBody>
      </p:sp>
      <p:pic>
        <p:nvPicPr>
          <p:cNvPr id="4" name="Picture 5" descr="Oregoncoun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399"/>
            <a:ext cx="4800600" cy="4857031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9081787"/>
              </p:ext>
            </p:extLst>
          </p:nvPr>
        </p:nvGraphicFramePr>
        <p:xfrm>
          <a:off x="609600" y="1676400"/>
          <a:ext cx="80772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7526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 (Year)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Added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Nationalism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Sectionalism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Oregon Country (1845)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Border dispute with British Canada</a:t>
                      </a:r>
                    </a:p>
                    <a:p>
                      <a:pPr lvl="1"/>
                      <a:r>
                        <a:rPr lang="en-US" dirty="0" smtClean="0"/>
                        <a:t>49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parallel</a:t>
                      </a:r>
                    </a:p>
                    <a:p>
                      <a:pPr lvl="1"/>
                      <a:r>
                        <a:rPr lang="en-US" dirty="0" smtClean="0"/>
                        <a:t>“54° 40’ or Fight!”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Border settled peacefully at 49°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“From sea to shining sea”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“Manifest Destiny” accomplished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Oregon gold 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Free states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Cuba:</a:t>
            </a:r>
            <a:br>
              <a:rPr lang="en-US" sz="6000" dirty="0" smtClean="0"/>
            </a:br>
            <a:r>
              <a:rPr lang="en-US" sz="6000" dirty="0" smtClean="0"/>
              <a:t>Ostend Manifesto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1854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327217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Ostend Manifesto (1854)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505200" cy="4526280"/>
          </a:xfrm>
        </p:spPr>
        <p:txBody>
          <a:bodyPr/>
          <a:lstStyle/>
          <a:p>
            <a:r>
              <a:rPr lang="en-US" dirty="0" smtClean="0"/>
              <a:t>Failed proposal to purchase Cuba from Spain</a:t>
            </a:r>
          </a:p>
          <a:p>
            <a:r>
              <a:rPr lang="en-US" dirty="0" smtClean="0"/>
              <a:t>Democratic diplomat James Buchanan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399"/>
            <a:ext cx="4343400" cy="472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58823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2004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Manifest Destiny… imperialism</a:t>
            </a:r>
          </a:p>
          <a:p>
            <a:r>
              <a:rPr lang="en-US" dirty="0" smtClean="0"/>
              <a:t>Monroe Doctrine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95529"/>
            <a:ext cx="4191000" cy="47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92218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2004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North opposed addition of another slave state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60" y="4232630"/>
            <a:ext cx="4488740" cy="224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60" y="1676400"/>
            <a:ext cx="448874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0766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6494826"/>
              </p:ext>
            </p:extLst>
          </p:nvPr>
        </p:nvGraphicFramePr>
        <p:xfrm>
          <a:off x="609600" y="1676400"/>
          <a:ext cx="8077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7526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 (Year)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Nationalism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Sectionalism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Ostend Manifesto(1854)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Failed proposal to purchase Cuba from Spain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Democratic diplomat James Buchanan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Manifest Destiny… imperialism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Monroe Doctrine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North opposed addition of another slave state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6833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Nicaragua:</a:t>
            </a:r>
            <a:br>
              <a:rPr lang="en-US" sz="6000" dirty="0" smtClean="0"/>
            </a:br>
            <a:r>
              <a:rPr lang="en-US" sz="6000" dirty="0" smtClean="0"/>
              <a:t>William Walker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1856-1857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601521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Walker in Nicaragua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1910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Possible location for a Central American canal</a:t>
            </a:r>
          </a:p>
          <a:p>
            <a:r>
              <a:rPr lang="en-US" dirty="0" smtClean="0"/>
              <a:t>William Walker declared himself president in </a:t>
            </a:r>
            <a:r>
              <a:rPr lang="en-US" dirty="0" smtClean="0"/>
              <a:t>1856</a:t>
            </a:r>
            <a:endParaRPr lang="en-US" dirty="0" smtClean="0"/>
          </a:p>
          <a:p>
            <a:r>
              <a:rPr lang="en-US" dirty="0" smtClean="0"/>
              <a:t>Deposed in 1857, executed </a:t>
            </a:r>
            <a:r>
              <a:rPr lang="en-US" dirty="0" smtClean="0"/>
              <a:t>in </a:t>
            </a:r>
            <a:r>
              <a:rPr lang="en-US" dirty="0" smtClean="0"/>
              <a:t>1860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606550"/>
            <a:ext cx="3883025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5976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505200" cy="4526280"/>
          </a:xfrm>
        </p:spPr>
        <p:txBody>
          <a:bodyPr/>
          <a:lstStyle/>
          <a:p>
            <a:r>
              <a:rPr lang="en-US" dirty="0" smtClean="0"/>
              <a:t>Manifest Destiny… imperialism</a:t>
            </a:r>
          </a:p>
          <a:p>
            <a:r>
              <a:rPr lang="en-US" dirty="0" smtClean="0"/>
              <a:t>Monroe Doctrine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04"/>
          <a:stretch/>
        </p:blipFill>
        <p:spPr bwMode="auto">
          <a:xfrm>
            <a:off x="4114800" y="1676401"/>
            <a:ext cx="3962400" cy="4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8946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088640"/>
          <a:ext cx="80772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7526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 (Year)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Added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Sectionalism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600200"/>
            <a:ext cx="8077200" cy="144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Manifest Destiny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American Territorial Expansion</a:t>
            </a:r>
            <a:b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1803-1853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505200" cy="4526280"/>
          </a:xfrm>
        </p:spPr>
        <p:txBody>
          <a:bodyPr/>
          <a:lstStyle/>
          <a:p>
            <a:r>
              <a:rPr lang="en-US" dirty="0" smtClean="0"/>
              <a:t>North opposed addition of another slave state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469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99235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9243051"/>
              </p:ext>
            </p:extLst>
          </p:nvPr>
        </p:nvGraphicFramePr>
        <p:xfrm>
          <a:off x="609600" y="1676400"/>
          <a:ext cx="80772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7526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 (Year)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Nationalism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Sectionalism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William Walker in </a:t>
                      </a:r>
                      <a:r>
                        <a:rPr lang="en-US" dirty="0" err="1" smtClean="0"/>
                        <a:t>Nicar-agua</a:t>
                      </a:r>
                      <a:r>
                        <a:rPr lang="en-US" dirty="0" smtClean="0"/>
                        <a:t> (1857)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Possible location for a Central American canal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William Walker declared himself president in 1856…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…Executed in 1857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Manifest Destiny… imperialism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Monroe Doctrine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North opposed addition of another slave state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0241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Imperialism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55420"/>
            <a:ext cx="7696200" cy="5002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1856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Whose Destiny?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Native Americans, African Americans &amp; Mexicans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of Tears</a:t>
            </a:r>
            <a:endParaRPr lang="en-US" dirty="0"/>
          </a:p>
        </p:txBody>
      </p:sp>
      <p:pic>
        <p:nvPicPr>
          <p:cNvPr id="60418" name="Picture 2" descr="http://cherokee1838.tripod.com/Trail_Tears_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1524000"/>
            <a:ext cx="7778750" cy="49882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mapsof.net/uploads/static-maps/map_indian_reservations_u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533400"/>
            <a:ext cx="8223503" cy="5791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Lands</a:t>
            </a:r>
            <a:endParaRPr lang="en-US" dirty="0"/>
          </a:p>
        </p:txBody>
      </p:sp>
      <p:pic>
        <p:nvPicPr>
          <p:cNvPr id="22530" name="Picture 2" descr="http://www.houstonculture.org/hispanic/SBmap648.gif"/>
          <p:cNvPicPr>
            <a:picLocks noChangeAspect="1" noChangeArrowheads="1"/>
          </p:cNvPicPr>
          <p:nvPr/>
        </p:nvPicPr>
        <p:blipFill>
          <a:blip r:embed="rId2" cstate="print"/>
          <a:srcRect r="5263" b="13995"/>
          <a:stretch>
            <a:fillRect/>
          </a:stretch>
        </p:blipFill>
        <p:spPr bwMode="auto">
          <a:xfrm>
            <a:off x="609600" y="1523999"/>
            <a:ext cx="7848600" cy="50579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Slavery</a:t>
            </a:r>
            <a:endParaRPr lang="en-US" dirty="0"/>
          </a:p>
        </p:txBody>
      </p:sp>
      <p:pic>
        <p:nvPicPr>
          <p:cNvPr id="58370" name="Picture 2" descr="http://upload.wikimedia.org/wikipedia/commons/8/85/US_Slave_Free_1789-18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524000"/>
            <a:ext cx="8134350" cy="49184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</a:t>
            </a:r>
            <a:endParaRPr lang="en-US" dirty="0"/>
          </a:p>
        </p:txBody>
      </p:sp>
      <p:pic>
        <p:nvPicPr>
          <p:cNvPr id="57346" name="Picture 2" descr="http://upload.wikimedia.org/wikipedia/commons/3/3c/EwellsDeadSpotsylvania1864crop01.jpg"/>
          <p:cNvPicPr>
            <a:picLocks noChangeAspect="1" noChangeArrowheads="1"/>
          </p:cNvPicPr>
          <p:nvPr/>
        </p:nvPicPr>
        <p:blipFill>
          <a:blip r:embed="rId2" cstate="print"/>
          <a:srcRect t="22917" b="10016"/>
          <a:stretch>
            <a:fillRect/>
          </a:stretch>
        </p:blipFill>
        <p:spPr bwMode="auto">
          <a:xfrm>
            <a:off x="609600" y="1523999"/>
            <a:ext cx="8001000" cy="47425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Louisiana Purchase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1803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 (1803)</a:t>
            </a:r>
            <a:endParaRPr lang="en-US" dirty="0"/>
          </a:p>
        </p:txBody>
      </p:sp>
      <p:pic>
        <p:nvPicPr>
          <p:cNvPr id="6" name="Picture 2" descr="http://1.bp.blogspot.com/_yAbHLt6zUIE/TNbfDYbgFcI/AAAAAAAADBQ/XKpIBC95EMU/s1600/us+territorial+acquisi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43800" cy="50954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419600" cy="4526280"/>
          </a:xfrm>
        </p:spPr>
        <p:txBody>
          <a:bodyPr/>
          <a:lstStyle/>
          <a:p>
            <a:r>
              <a:rPr lang="en-US" dirty="0" smtClean="0"/>
              <a:t>Thomas Jefferson</a:t>
            </a:r>
          </a:p>
          <a:p>
            <a:r>
              <a:rPr lang="en-US" dirty="0" smtClean="0"/>
              <a:t>Purchased from France</a:t>
            </a:r>
          </a:p>
          <a:p>
            <a:r>
              <a:rPr lang="en-US" dirty="0" smtClean="0"/>
              <a:t>Challenged Jefferson’s strict interpretation</a:t>
            </a:r>
          </a:p>
          <a:p>
            <a:r>
              <a:rPr lang="en-US" dirty="0" smtClean="0"/>
              <a:t>Lewis &amp; Clark Expedition</a:t>
            </a:r>
          </a:p>
        </p:txBody>
      </p:sp>
      <p:pic>
        <p:nvPicPr>
          <p:cNvPr id="8194" name="Picture 2" descr="http://afondnessforreading.files.wordpress.com/2010/03/jefferson-by-rembrandt-peale.jpg"/>
          <p:cNvPicPr>
            <a:picLocks noChangeAspect="1" noChangeArrowheads="1"/>
          </p:cNvPicPr>
          <p:nvPr/>
        </p:nvPicPr>
        <p:blipFill>
          <a:blip r:embed="rId2" cstate="print"/>
          <a:srcRect l="17915" t="14529" r="22965" b="26315"/>
          <a:stretch>
            <a:fillRect/>
          </a:stretch>
        </p:blipFill>
        <p:spPr bwMode="auto">
          <a:xfrm>
            <a:off x="4648200" y="1524000"/>
            <a:ext cx="3733800" cy="5067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6107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Thomas Jefferson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3048000" cy="4906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 land for farming… Jefferson’s agrarian “empire of liberty”</a:t>
            </a:r>
          </a:p>
          <a:p>
            <a:r>
              <a:rPr lang="en-US" dirty="0" smtClean="0"/>
              <a:t>Free use of the Mississippi River &amp; New Orleans port</a:t>
            </a:r>
          </a:p>
        </p:txBody>
      </p:sp>
      <p:pic>
        <p:nvPicPr>
          <p:cNvPr id="6148" name="Picture 4" descr="http://www.acreagelife.com/sites/acreagelife.com/files/SweetCorn01.jpg"/>
          <p:cNvPicPr>
            <a:picLocks noChangeAspect="1" noChangeArrowheads="1"/>
          </p:cNvPicPr>
          <p:nvPr/>
        </p:nvPicPr>
        <p:blipFill>
          <a:blip r:embed="rId2" cstate="print"/>
          <a:srcRect l="8316" r="11850"/>
          <a:stretch>
            <a:fillRect/>
          </a:stretch>
        </p:blipFill>
        <p:spPr bwMode="auto">
          <a:xfrm>
            <a:off x="3565301" y="1695152"/>
            <a:ext cx="5197699" cy="43246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348</TotalTime>
  <Words>1003</Words>
  <Application>Microsoft Office PowerPoint</Application>
  <PresentationFormat>On-screen Show (4:3)</PresentationFormat>
  <Paragraphs>259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Foundry</vt:lpstr>
      <vt:lpstr>Manifest Destiny American Territorial Expansion 1803-1853</vt:lpstr>
      <vt:lpstr>Manifest Destiny</vt:lpstr>
      <vt:lpstr>The Slavery Controversy</vt:lpstr>
      <vt:lpstr>Essential Question</vt:lpstr>
      <vt:lpstr>Your Chart</vt:lpstr>
      <vt:lpstr>Louisiana Purchase</vt:lpstr>
      <vt:lpstr>Louisiana Purchase (1803)</vt:lpstr>
      <vt:lpstr>How Added</vt:lpstr>
      <vt:lpstr>Nationalism</vt:lpstr>
      <vt:lpstr>Sectionalism</vt:lpstr>
      <vt:lpstr>Missouri Compromise</vt:lpstr>
      <vt:lpstr>Your Chart</vt:lpstr>
      <vt:lpstr>Florida</vt:lpstr>
      <vt:lpstr>Florida (1819)</vt:lpstr>
      <vt:lpstr>How Added</vt:lpstr>
      <vt:lpstr>Nationalism</vt:lpstr>
      <vt:lpstr>Sectionalism</vt:lpstr>
      <vt:lpstr>Your Chart</vt:lpstr>
      <vt:lpstr>Texas</vt:lpstr>
      <vt:lpstr>Texas (1845)</vt:lpstr>
      <vt:lpstr>How Added</vt:lpstr>
      <vt:lpstr>Nationalism</vt:lpstr>
      <vt:lpstr>Sectionalism</vt:lpstr>
      <vt:lpstr>Your Chart</vt:lpstr>
      <vt:lpstr>Mexican Cession</vt:lpstr>
      <vt:lpstr>Mexican Cession (1848)</vt:lpstr>
      <vt:lpstr>How Added</vt:lpstr>
      <vt:lpstr>Nationalism</vt:lpstr>
      <vt:lpstr>Sectionalism</vt:lpstr>
      <vt:lpstr>Your Chart</vt:lpstr>
      <vt:lpstr>Gadsden Purchase</vt:lpstr>
      <vt:lpstr>Gadsden Purchase (1853)</vt:lpstr>
      <vt:lpstr>How Added</vt:lpstr>
      <vt:lpstr>Nationalism</vt:lpstr>
      <vt:lpstr>Your Chart</vt:lpstr>
      <vt:lpstr>Oregon Country</vt:lpstr>
      <vt:lpstr>Oregon Country (1845)</vt:lpstr>
      <vt:lpstr>How Added</vt:lpstr>
      <vt:lpstr>Nationalism</vt:lpstr>
      <vt:lpstr>Sectionalism</vt:lpstr>
      <vt:lpstr>Your Chart</vt:lpstr>
      <vt:lpstr>Cuba: Ostend Manifesto</vt:lpstr>
      <vt:lpstr>Ostend Manifesto (1854)</vt:lpstr>
      <vt:lpstr>Nationalism</vt:lpstr>
      <vt:lpstr>Sectionalism</vt:lpstr>
      <vt:lpstr>Your Chart</vt:lpstr>
      <vt:lpstr>Nicaragua: William Walker</vt:lpstr>
      <vt:lpstr>William Walker in Nicaragua</vt:lpstr>
      <vt:lpstr>Nationalism</vt:lpstr>
      <vt:lpstr>Sectionalism</vt:lpstr>
      <vt:lpstr>Your Chart</vt:lpstr>
      <vt:lpstr>Age of Imperialism</vt:lpstr>
      <vt:lpstr>Whose Destiny?</vt:lpstr>
      <vt:lpstr>Trail of Tears</vt:lpstr>
      <vt:lpstr>Slide 55</vt:lpstr>
      <vt:lpstr>Mexican Lands</vt:lpstr>
      <vt:lpstr>Expansion of Slavery</vt:lpstr>
      <vt:lpstr>Civil War</vt:lpstr>
    </vt:vector>
  </TitlesOfParts>
  <Company>Hertford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 Destiny American Territorial Expansion 1803-1853</dc:title>
  <dc:creator>jjohnson</dc:creator>
  <cp:lastModifiedBy>jjohnson</cp:lastModifiedBy>
  <cp:revision>49</cp:revision>
  <dcterms:created xsi:type="dcterms:W3CDTF">2013-02-05T14:26:01Z</dcterms:created>
  <dcterms:modified xsi:type="dcterms:W3CDTF">2013-11-11T20:59:54Z</dcterms:modified>
</cp:coreProperties>
</file>