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8" r:id="rId4"/>
    <p:sldId id="259" r:id="rId5"/>
    <p:sldId id="257" r:id="rId6"/>
    <p:sldId id="262" r:id="rId7"/>
    <p:sldId id="264" r:id="rId8"/>
    <p:sldId id="265" r:id="rId9"/>
    <p:sldId id="266" r:id="rId10"/>
    <p:sldId id="267" r:id="rId11"/>
    <p:sldId id="261" r:id="rId12"/>
    <p:sldId id="260"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50DCE-95E5-8A44-AB7D-5C038E4554B7}"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126088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50DCE-95E5-8A44-AB7D-5C038E4554B7}"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117095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50DCE-95E5-8A44-AB7D-5C038E4554B7}"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370749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50DCE-95E5-8A44-AB7D-5C038E4554B7}"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94181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50DCE-95E5-8A44-AB7D-5C038E4554B7}"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169986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50DCE-95E5-8A44-AB7D-5C038E4554B7}"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101940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50DCE-95E5-8A44-AB7D-5C038E4554B7}"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148466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50DCE-95E5-8A44-AB7D-5C038E4554B7}"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202756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0DCE-95E5-8A44-AB7D-5C038E4554B7}"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397878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50DCE-95E5-8A44-AB7D-5C038E4554B7}"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428323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50DCE-95E5-8A44-AB7D-5C038E4554B7}"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FFBC9-A73B-4146-A4C0-A82238304C63}" type="slidenum">
              <a:rPr lang="en-US" smtClean="0"/>
              <a:t>‹#›</a:t>
            </a:fld>
            <a:endParaRPr lang="en-US"/>
          </a:p>
        </p:txBody>
      </p:sp>
    </p:spTree>
    <p:extLst>
      <p:ext uri="{BB962C8B-B14F-4D97-AF65-F5344CB8AC3E}">
        <p14:creationId xmlns:p14="http://schemas.microsoft.com/office/powerpoint/2010/main" val="4798025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0DCE-95E5-8A44-AB7D-5C038E4554B7}" type="datetimeFigureOut">
              <a:rPr lang="en-US" smtClean="0"/>
              <a:t>11/6/16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FFBC9-A73B-4146-A4C0-A82238304C63}" type="slidenum">
              <a:rPr lang="en-US" smtClean="0"/>
              <a:t>‹#›</a:t>
            </a:fld>
            <a:endParaRPr lang="en-US"/>
          </a:p>
        </p:txBody>
      </p:sp>
    </p:spTree>
    <p:extLst>
      <p:ext uri="{BB962C8B-B14F-4D97-AF65-F5344CB8AC3E}">
        <p14:creationId xmlns:p14="http://schemas.microsoft.com/office/powerpoint/2010/main" val="20577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selectionatlas.org/USPRESIDENT/GENERAL/pe1824.html" TargetMode="External"/><Relationship Id="rId4" Type="http://schemas.openxmlformats.org/officeDocument/2006/relationships/hyperlink" Target="http://www.uselectionatlas.org/USPRESIDENT/GENERAL/pe1828.html" TargetMode="External"/><Relationship Id="rId5" Type="http://schemas.openxmlformats.org/officeDocument/2006/relationships/hyperlink" Target="http://www.uselectionatlas.org/USPRESIDENT/GENERAL/pe1832.html" TargetMode="External"/><Relationship Id="rId6" Type="http://schemas.openxmlformats.org/officeDocument/2006/relationships/hyperlink" Target="http://www.uselectionatlas.org/USPRESIDENT/GENERAL/pe1836data.html" TargetMode="External"/><Relationship Id="rId1" Type="http://schemas.openxmlformats.org/officeDocument/2006/relationships/slideLayout" Target="../slideLayouts/slideLayout2.xml"/><Relationship Id="rId2" Type="http://schemas.openxmlformats.org/officeDocument/2006/relationships/hyperlink" Target="http://www.web.archive.org/web/20050312165343/http://whitehousehistory.org/04/subs/1828_f.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b="1" dirty="0" smtClean="0">
                <a:solidFill>
                  <a:srgbClr val="000000"/>
                </a:solidFill>
              </a:rPr>
              <a:t>EQ: What were the changes in the political and voting process during the early-mid 1800s?</a:t>
            </a:r>
            <a:endParaRPr lang="en-US" b="1" dirty="0">
              <a:solidFill>
                <a:srgbClr val="000000"/>
              </a:solidFill>
            </a:endParaRPr>
          </a:p>
        </p:txBody>
      </p:sp>
    </p:spTree>
    <p:extLst>
      <p:ext uri="{BB962C8B-B14F-4D97-AF65-F5344CB8AC3E}">
        <p14:creationId xmlns:p14="http://schemas.microsoft.com/office/powerpoint/2010/main" val="25176857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6511" r="-16511"/>
          <a:stretch>
            <a:fillRect/>
          </a:stretch>
        </p:blipFill>
        <p:spPr>
          <a:xfrm>
            <a:off x="0" y="521851"/>
            <a:ext cx="9144000" cy="5862133"/>
          </a:xfrm>
        </p:spPr>
      </p:pic>
    </p:spTree>
    <p:extLst>
      <p:ext uri="{BB962C8B-B14F-4D97-AF65-F5344CB8AC3E}">
        <p14:creationId xmlns:p14="http://schemas.microsoft.com/office/powerpoint/2010/main" val="37342726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916266"/>
          </a:xfrm>
        </p:spPr>
        <p:txBody>
          <a:bodyPr>
            <a:normAutofit fontScale="90000"/>
          </a:bodyPr>
          <a:lstStyle/>
          <a:p>
            <a:r>
              <a:rPr lang="en-US" b="1" dirty="0"/>
              <a:t>Did the increased </a:t>
            </a:r>
            <a:r>
              <a:rPr lang="en-US" i="1" dirty="0"/>
              <a:t>right to vote </a:t>
            </a:r>
            <a:r>
              <a:rPr lang="en-US" b="1" dirty="0"/>
              <a:t>among white males </a:t>
            </a:r>
            <a:r>
              <a:rPr lang="en-US" dirty="0" smtClean="0">
                <a:effectLst/>
              </a:rPr>
              <a:t/>
            </a:r>
            <a:br>
              <a:rPr lang="en-US" dirty="0" smtClean="0">
                <a:effectLst/>
              </a:rPr>
            </a:br>
            <a:r>
              <a:rPr lang="en-US" b="1" dirty="0"/>
              <a:t>translate into </a:t>
            </a:r>
            <a:r>
              <a:rPr lang="en-US" i="1" dirty="0"/>
              <a:t>increased voting</a:t>
            </a:r>
            <a:r>
              <a:rPr lang="en-US" b="1" dirty="0"/>
              <a:t>?</a:t>
            </a:r>
            <a:br>
              <a:rPr lang="en-US" b="1" dirty="0"/>
            </a:br>
            <a:r>
              <a:rPr lang="en-US" dirty="0"/>
              <a:t>**Cite evidence from documents to support your answer** </a:t>
            </a:r>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457200" y="2609567"/>
            <a:ext cx="8229600" cy="4525963"/>
          </a:xfrm>
        </p:spPr>
        <p:txBody>
          <a:bodyPr/>
          <a:lstStyle/>
          <a:p>
            <a:endParaRPr lang="en-US" dirty="0" smtClean="0"/>
          </a:p>
          <a:p>
            <a:r>
              <a:rPr lang="en-US" dirty="0" smtClean="0"/>
              <a:t>Respond on a separate sheet of paper. One paragraph. </a:t>
            </a:r>
            <a:endParaRPr lang="en-US" dirty="0"/>
          </a:p>
        </p:txBody>
      </p:sp>
    </p:spTree>
    <p:extLst>
      <p:ext uri="{BB962C8B-B14F-4D97-AF65-F5344CB8AC3E}">
        <p14:creationId xmlns:p14="http://schemas.microsoft.com/office/powerpoint/2010/main" val="1482354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In general, voting participation tended to be much higher in states that voted solidly for Andrew Jackson than those states that went solidly for John Quincy Adams. In Massachusetts, Connecticut, and Rhode Island, which Adams won handily, voting participation was less than 30 percent, with only a small increase in participation over 1824. In more closely contested states won by Adams, such as New Jersey and Maryland, voting participation was high and had greatly increased over 1824. In general, states with very large percentage increases in voting participation tended to be closely contested or to vote solidly for Jackson. In the election of 1832, with Jackson's re-election virtually assured, voting participation tended to drop. In 1836, voting participation tended to increase again. The data indicate that Jackson's popularity was an important factor in the increase in voter participation and that first-time voters—represented by the percentage increase in voter participation—tended to vote for Jackson. There is also an indication that the increase in voter participation due to the expansion of the base and, at least in part, to Jackson's popularity, led to an extended period of higher voter participation after Jackson's presidency ended.</a:t>
            </a:r>
          </a:p>
        </p:txBody>
      </p:sp>
    </p:spTree>
    <p:extLst>
      <p:ext uri="{BB962C8B-B14F-4D97-AF65-F5344CB8AC3E}">
        <p14:creationId xmlns:p14="http://schemas.microsoft.com/office/powerpoint/2010/main" val="2226163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a:t>
            </a:r>
            <a:endParaRPr lang="en-US" dirty="0"/>
          </a:p>
        </p:txBody>
      </p:sp>
      <p:sp>
        <p:nvSpPr>
          <p:cNvPr id="3" name="Content Placeholder 2"/>
          <p:cNvSpPr>
            <a:spLocks noGrp="1"/>
          </p:cNvSpPr>
          <p:nvPr>
            <p:ph idx="1"/>
          </p:nvPr>
        </p:nvSpPr>
        <p:spPr/>
        <p:txBody>
          <a:bodyPr/>
          <a:lstStyle/>
          <a:p>
            <a:r>
              <a:rPr lang="en-US" dirty="0" smtClean="0"/>
              <a:t>Read: </a:t>
            </a:r>
            <a:r>
              <a:rPr lang="en-US" i="1" dirty="0"/>
              <a:t>Disenfranchised: Report Looks at How Voter ID Laws Set Up Roadblocks to </a:t>
            </a:r>
            <a:r>
              <a:rPr lang="en-US" i="1" dirty="0" smtClean="0"/>
              <a:t>Voting (on </a:t>
            </a:r>
            <a:r>
              <a:rPr lang="en-US" i="1" smtClean="0"/>
              <a:t>the website)</a:t>
            </a:r>
            <a:endParaRPr lang="en-US" i="1" dirty="0" smtClean="0"/>
          </a:p>
          <a:p>
            <a:r>
              <a:rPr lang="en-US" dirty="0" smtClean="0"/>
              <a:t>1. How many states have voter ID laws?</a:t>
            </a:r>
          </a:p>
          <a:p>
            <a:r>
              <a:rPr lang="en-US" dirty="0" smtClean="0"/>
              <a:t>2. Who is disproportionately affected by Voter ID laws?</a:t>
            </a:r>
          </a:p>
          <a:p>
            <a:r>
              <a:rPr lang="en-US" dirty="0" smtClean="0"/>
              <a:t>3. To what extent to voter ID laws affect the franchise?</a:t>
            </a:r>
            <a:endParaRPr lang="en-US" dirty="0"/>
          </a:p>
        </p:txBody>
      </p:sp>
    </p:spTree>
    <p:extLst>
      <p:ext uri="{BB962C8B-B14F-4D97-AF65-F5344CB8AC3E}">
        <p14:creationId xmlns:p14="http://schemas.microsoft.com/office/powerpoint/2010/main" val="145297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9879" r="-79879"/>
          <a:stretch>
            <a:fillRect/>
          </a:stretch>
        </p:blipFill>
        <p:spPr>
          <a:xfrm>
            <a:off x="0" y="678407"/>
            <a:ext cx="9144000" cy="5809947"/>
          </a:xfrm>
        </p:spPr>
      </p:pic>
    </p:spTree>
    <p:extLst>
      <p:ext uri="{BB962C8B-B14F-4D97-AF65-F5344CB8AC3E}">
        <p14:creationId xmlns:p14="http://schemas.microsoft.com/office/powerpoint/2010/main" val="714900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Changes in the Franchise</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solidFill>
                  <a:srgbClr val="FF6600"/>
                </a:solidFill>
              </a:rPr>
              <a:t>Franchise: Right to vote</a:t>
            </a:r>
          </a:p>
          <a:p>
            <a:pPr marL="0" indent="0">
              <a:buNone/>
            </a:pPr>
            <a:endParaRPr lang="en-US" sz="3600" b="1" dirty="0">
              <a:solidFill>
                <a:srgbClr val="FF6600"/>
              </a:solidFill>
            </a:endParaRPr>
          </a:p>
          <a:p>
            <a:pPr marL="0" indent="0">
              <a:buNone/>
            </a:pPr>
            <a:r>
              <a:rPr lang="en-US" sz="3600" b="1" dirty="0"/>
              <a:t>Read &amp; annotate the “Changes in the Franchise” handout. </a:t>
            </a:r>
            <a:r>
              <a:rPr lang="en-US" sz="3600" dirty="0" smtClean="0"/>
              <a:t> </a:t>
            </a:r>
            <a:r>
              <a:rPr lang="en-US" sz="3600" b="1" dirty="0" smtClean="0"/>
              <a:t>Note </a:t>
            </a:r>
            <a:r>
              <a:rPr lang="en-US" sz="3600" b="1" dirty="0"/>
              <a:t>the voting qualifications regarding: </a:t>
            </a:r>
            <a:r>
              <a:rPr lang="en-US" sz="3600" dirty="0"/>
              <a:t>– Citizenship status, sex, age, race, residence</a:t>
            </a:r>
            <a:r>
              <a:rPr lang="en-US" sz="3600" dirty="0" smtClean="0"/>
              <a:t>, property</a:t>
            </a:r>
            <a:r>
              <a:rPr lang="en-US" sz="3600" dirty="0"/>
              <a:t>, wealth, taxpayer status </a:t>
            </a:r>
            <a:endParaRPr lang="en-US" sz="3600" dirty="0" smtClean="0">
              <a:effectLst/>
            </a:endParaRPr>
          </a:p>
          <a:p>
            <a:r>
              <a:rPr lang="en-US" sz="3600" dirty="0"/>
              <a:t>1. What was happening to the right to vote in the first half of the 19th-century? </a:t>
            </a:r>
            <a:endParaRPr lang="en-US" sz="3600" dirty="0" smtClean="0">
              <a:effectLst/>
            </a:endParaRPr>
          </a:p>
          <a:p>
            <a:r>
              <a:rPr lang="en-US" sz="3600" dirty="0"/>
              <a:t>2. What was changing in regard to this right? </a:t>
            </a:r>
            <a:endParaRPr lang="en-US" sz="3600" dirty="0" smtClean="0">
              <a:effectLst/>
            </a:endParaRPr>
          </a:p>
          <a:p>
            <a:pPr marL="0" indent="0">
              <a:buNone/>
            </a:pPr>
            <a:endParaRPr lang="en-US" sz="3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88392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Changes in the Franchise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116379"/>
              </p:ext>
            </p:extLst>
          </p:nvPr>
        </p:nvGraphicFramePr>
        <p:xfrm>
          <a:off x="457200" y="1417642"/>
          <a:ext cx="8229600" cy="5364351"/>
        </p:xfrm>
        <a:graphic>
          <a:graphicData uri="http://schemas.openxmlformats.org/drawingml/2006/table">
            <a:tbl>
              <a:tblPr firstRow="1" bandRow="1">
                <a:tableStyleId>{3C2FFA5D-87B4-456A-9821-1D502468CF0F}</a:tableStyleId>
              </a:tblPr>
              <a:tblGrid>
                <a:gridCol w="2743200"/>
                <a:gridCol w="2743200"/>
                <a:gridCol w="2743200"/>
              </a:tblGrid>
              <a:tr h="380799">
                <a:tc>
                  <a:txBody>
                    <a:bodyPr/>
                    <a:lstStyle/>
                    <a:p>
                      <a:r>
                        <a:rPr lang="en-US" dirty="0" smtClean="0"/>
                        <a:t>Description</a:t>
                      </a:r>
                      <a:endParaRPr lang="en-US" dirty="0"/>
                    </a:p>
                  </a:txBody>
                  <a:tcPr/>
                </a:tc>
                <a:tc>
                  <a:txBody>
                    <a:bodyPr/>
                    <a:lstStyle/>
                    <a:p>
                      <a:r>
                        <a:rPr lang="en-US" dirty="0" smtClean="0"/>
                        <a:t>Enfranchised</a:t>
                      </a:r>
                      <a:r>
                        <a:rPr lang="en-US" baseline="0" dirty="0" smtClean="0"/>
                        <a:t> BEFORE 1800?</a:t>
                      </a:r>
                      <a:endParaRPr lang="en-US" dirty="0"/>
                    </a:p>
                  </a:txBody>
                  <a:tcPr/>
                </a:tc>
                <a:tc>
                  <a:txBody>
                    <a:bodyPr/>
                    <a:lstStyle/>
                    <a:p>
                      <a:r>
                        <a:rPr lang="en-US" dirty="0" smtClean="0"/>
                        <a:t>Enfranchised AFTER 1800?</a:t>
                      </a:r>
                      <a:endParaRPr lang="en-US" dirty="0"/>
                    </a:p>
                  </a:txBody>
                  <a:tcPr/>
                </a:tc>
              </a:tr>
              <a:tr h="3860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dk1"/>
                          </a:solidFill>
                          <a:effectLst/>
                          <a:latin typeface="+mn-lt"/>
                          <a:ea typeface="+mn-ea"/>
                          <a:cs typeface="+mn-cs"/>
                        </a:rPr>
                        <a:t>1) New Jersey widow whose husband left her a small fortune and a successful shipbuilding business </a:t>
                      </a:r>
                      <a:endParaRPr lang="en-US" sz="1100" b="1" dirty="0" smtClean="0">
                        <a:effectLst/>
                      </a:endParaRPr>
                    </a:p>
                    <a:p>
                      <a:endParaRPr lang="en-US" dirty="0"/>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0799">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a:p>
                  </a:txBody>
                  <a:tcPr/>
                </a:tc>
              </a:tr>
              <a:tr h="386088">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148318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dirty="0"/>
              <a:t>Primary Source Analysis </a:t>
            </a:r>
          </a:p>
          <a:p>
            <a:pPr lvl="1"/>
            <a:r>
              <a:rPr lang="en-US" dirty="0" smtClean="0"/>
              <a:t>Voting </a:t>
            </a:r>
            <a:r>
              <a:rPr lang="en-US" dirty="0"/>
              <a:t>qualifications by state, 1780-</a:t>
            </a:r>
            <a:r>
              <a:rPr lang="en-US" dirty="0" smtClean="0"/>
              <a:t>1844</a:t>
            </a:r>
          </a:p>
          <a:p>
            <a:pPr lvl="1"/>
            <a:r>
              <a:rPr lang="en-US" dirty="0" smtClean="0"/>
              <a:t> </a:t>
            </a:r>
            <a:r>
              <a:rPr lang="en-US" dirty="0"/>
              <a:t>Election Data </a:t>
            </a:r>
            <a:r>
              <a:rPr lang="en-US" dirty="0" smtClean="0"/>
              <a:t>– 1824,1828, 1832 &amp; 1836 </a:t>
            </a:r>
            <a:r>
              <a:rPr lang="en-US" dirty="0"/>
              <a:t>Presidential Elections </a:t>
            </a:r>
            <a:endParaRPr lang="en-US" dirty="0" smtClean="0">
              <a:effectLst/>
            </a:endParaRPr>
          </a:p>
          <a:p>
            <a:endParaRPr lang="en-US" dirty="0"/>
          </a:p>
        </p:txBody>
      </p:sp>
    </p:spTree>
    <p:extLst>
      <p:ext uri="{BB962C8B-B14F-4D97-AF65-F5344CB8AC3E}">
        <p14:creationId xmlns:p14="http://schemas.microsoft.com/office/powerpoint/2010/main" val="17749726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Qualifications for Voting</a:t>
            </a:r>
            <a:endParaRPr lang="en-US" dirty="0"/>
          </a:p>
        </p:txBody>
      </p:sp>
      <p:pic>
        <p:nvPicPr>
          <p:cNvPr id="6" name="Content Placeholder 5"/>
          <p:cNvPicPr>
            <a:picLocks noGrp="1" noChangeAspect="1"/>
          </p:cNvPicPr>
          <p:nvPr>
            <p:ph idx="1"/>
          </p:nvPr>
        </p:nvPicPr>
        <p:blipFill>
          <a:blip r:embed="rId2"/>
          <a:srcRect l="-7796" r="-7796"/>
          <a:stretch>
            <a:fillRect/>
          </a:stretch>
        </p:blipFill>
        <p:spPr>
          <a:xfrm>
            <a:off x="0" y="1305874"/>
            <a:ext cx="9144000" cy="5552126"/>
          </a:xfrm>
        </p:spPr>
      </p:pic>
    </p:spTree>
    <p:extLst>
      <p:ext uri="{BB962C8B-B14F-4D97-AF65-F5344CB8AC3E}">
        <p14:creationId xmlns:p14="http://schemas.microsoft.com/office/powerpoint/2010/main" val="4255701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5400" dirty="0" smtClean="0"/>
              <a:t>Did the</a:t>
            </a:r>
            <a:r>
              <a:rPr lang="en-US" sz="5400" b="1" dirty="0" smtClean="0"/>
              <a:t> increased </a:t>
            </a:r>
            <a:r>
              <a:rPr lang="en-US" sz="5400" dirty="0" smtClean="0"/>
              <a:t>right to vote among white males translate into </a:t>
            </a:r>
            <a:r>
              <a:rPr lang="en-US" sz="5400" b="1" dirty="0" smtClean="0"/>
              <a:t>increased</a:t>
            </a:r>
            <a:r>
              <a:rPr lang="en-US" sz="5400" dirty="0" smtClean="0"/>
              <a:t> voting?</a:t>
            </a:r>
            <a:endParaRPr lang="en-US" sz="5400" dirty="0"/>
          </a:p>
        </p:txBody>
      </p:sp>
    </p:spTree>
    <p:extLst>
      <p:ext uri="{BB962C8B-B14F-4D97-AF65-F5344CB8AC3E}">
        <p14:creationId xmlns:p14="http://schemas.microsoft.com/office/powerpoint/2010/main" val="38254132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 Participation </a:t>
            </a:r>
            <a:endParaRPr lang="en-US" dirty="0"/>
          </a:p>
        </p:txBody>
      </p:sp>
      <p:sp>
        <p:nvSpPr>
          <p:cNvPr id="3" name="Content Placeholder 2"/>
          <p:cNvSpPr>
            <a:spLocks noGrp="1"/>
          </p:cNvSpPr>
          <p:nvPr>
            <p:ph idx="1"/>
          </p:nvPr>
        </p:nvSpPr>
        <p:spPr>
          <a:xfrm>
            <a:off x="173963" y="1165469"/>
            <a:ext cx="8802595" cy="5392465"/>
          </a:xfrm>
        </p:spPr>
        <p:txBody>
          <a:bodyPr>
            <a:normAutofit fontScale="92500" lnSpcReduction="10000"/>
          </a:bodyPr>
          <a:lstStyle/>
          <a:p>
            <a:r>
              <a:rPr lang="en-US" dirty="0" smtClean="0"/>
              <a:t>Did the</a:t>
            </a:r>
            <a:r>
              <a:rPr lang="en-US" b="1" dirty="0" smtClean="0"/>
              <a:t> increased </a:t>
            </a:r>
            <a:r>
              <a:rPr lang="en-US" dirty="0" smtClean="0"/>
              <a:t>right to vote among white males translate into </a:t>
            </a:r>
            <a:r>
              <a:rPr lang="en-US" b="1" dirty="0" smtClean="0"/>
              <a:t>increased</a:t>
            </a:r>
            <a:r>
              <a:rPr lang="en-US" dirty="0" smtClean="0"/>
              <a:t> voting?</a:t>
            </a:r>
          </a:p>
          <a:p>
            <a:endParaRPr lang="en-US" dirty="0"/>
          </a:p>
          <a:p>
            <a:r>
              <a:rPr lang="en-US" dirty="0" smtClean="0"/>
              <a:t>Use 3 Charts</a:t>
            </a:r>
          </a:p>
          <a:p>
            <a:r>
              <a:rPr lang="en-US" dirty="0" smtClean="0"/>
              <a:t>1. </a:t>
            </a:r>
            <a:r>
              <a:rPr lang="en-US" dirty="0" smtClean="0">
                <a:hlinkClick r:id="rId2"/>
              </a:rPr>
              <a:t>Voter Participation in Presidential Elections by State: 1824-1836.</a:t>
            </a:r>
            <a:endParaRPr lang="en-US" dirty="0" smtClean="0"/>
          </a:p>
          <a:p>
            <a:r>
              <a:rPr lang="en-US" dirty="0" smtClean="0">
                <a:hlinkClick r:id="rId3"/>
              </a:rPr>
              <a:t>2. 1824 Presidential Election Data</a:t>
            </a:r>
            <a:endParaRPr lang="en-US" dirty="0" smtClean="0"/>
          </a:p>
          <a:p>
            <a:r>
              <a:rPr lang="en-US" dirty="0" smtClean="0">
                <a:hlinkClick r:id="rId4"/>
              </a:rPr>
              <a:t>3. 1828 Presidential Election Data</a:t>
            </a:r>
            <a:endParaRPr lang="en-US" dirty="0" smtClean="0"/>
          </a:p>
          <a:p>
            <a:r>
              <a:rPr lang="en-US" dirty="0" smtClean="0">
                <a:hlinkClick r:id="rId5"/>
              </a:rPr>
              <a:t>4. 1832 Presidential Election Data</a:t>
            </a:r>
            <a:endParaRPr lang="en-US" dirty="0" smtClean="0"/>
          </a:p>
          <a:p>
            <a:r>
              <a:rPr lang="en-US" dirty="0" smtClean="0">
                <a:hlinkClick r:id="rId6"/>
              </a:rPr>
              <a:t>5. 1836 Presidential Election Data</a:t>
            </a:r>
            <a:endParaRPr lang="en-US" dirty="0" smtClean="0"/>
          </a:p>
          <a:p>
            <a:endParaRPr lang="en-US" dirty="0"/>
          </a:p>
        </p:txBody>
      </p:sp>
    </p:spTree>
    <p:extLst>
      <p:ext uri="{BB962C8B-B14F-4D97-AF65-F5344CB8AC3E}">
        <p14:creationId xmlns:p14="http://schemas.microsoft.com/office/powerpoint/2010/main" val="4359698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4504" r="-14504"/>
          <a:stretch>
            <a:fillRect/>
          </a:stretch>
        </p:blipFill>
        <p:spPr>
          <a:xfrm>
            <a:off x="208757" y="434876"/>
            <a:ext cx="8715613" cy="5966504"/>
          </a:xfrm>
        </p:spPr>
      </p:pic>
    </p:spTree>
    <p:extLst>
      <p:ext uri="{BB962C8B-B14F-4D97-AF65-F5344CB8AC3E}">
        <p14:creationId xmlns:p14="http://schemas.microsoft.com/office/powerpoint/2010/main" val="1104283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1190</TotalTime>
  <Words>522</Words>
  <Application>Microsoft Macintosh PowerPoint</Application>
  <PresentationFormat>On-screen Show (4:3)</PresentationFormat>
  <Paragraphs>38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Changes in the Franchise</vt:lpstr>
      <vt:lpstr>Changes in the Franchise</vt:lpstr>
      <vt:lpstr>Assignment</vt:lpstr>
      <vt:lpstr>Qualifications for Voting</vt:lpstr>
      <vt:lpstr>PowerPoint Presentation</vt:lpstr>
      <vt:lpstr>Voter Participation </vt:lpstr>
      <vt:lpstr>PowerPoint Presentation</vt:lpstr>
      <vt:lpstr>PowerPoint Presentation</vt:lpstr>
      <vt:lpstr>Did the increased right to vote among white males  translate into increased voting? **Cite evidence from documents to support your answer**  </vt:lpstr>
      <vt:lpstr>Conclusion</vt:lpstr>
      <vt:lpstr>Synthesis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Ramirez, Marcia P.</dc:creator>
  <cp:lastModifiedBy>Ramirez, Marcia P.</cp:lastModifiedBy>
  <cp:revision>9</cp:revision>
  <dcterms:created xsi:type="dcterms:W3CDTF">2016-11-07T04:07:27Z</dcterms:created>
  <dcterms:modified xsi:type="dcterms:W3CDTF">2016-11-07T23:57:54Z</dcterms:modified>
</cp:coreProperties>
</file>