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8" r:id="rId3"/>
    <p:sldId id="257" r:id="rId4"/>
    <p:sldId id="258" r:id="rId5"/>
    <p:sldId id="259" r:id="rId6"/>
    <p:sldId id="260" r:id="rId7"/>
    <p:sldId id="262" r:id="rId8"/>
    <p:sldId id="263" r:id="rId9"/>
    <p:sldId id="261" r:id="rId10"/>
    <p:sldId id="264" r:id="rId11"/>
    <p:sldId id="266" r:id="rId12"/>
    <p:sldId id="265"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17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49B7A6-3F8F-6440-BD70-D2BA76C1EF73}" type="datetimeFigureOut">
              <a:rPr lang="en-US" smtClean="0"/>
              <a:t>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45D6ED-A246-AF4B-85E7-FFC12CAEE8D6}" type="slidenum">
              <a:rPr lang="en-US" smtClean="0"/>
              <a:t>‹#›</a:t>
            </a:fld>
            <a:endParaRPr lang="en-US"/>
          </a:p>
        </p:txBody>
      </p:sp>
    </p:spTree>
    <p:extLst>
      <p:ext uri="{BB962C8B-B14F-4D97-AF65-F5344CB8AC3E}">
        <p14:creationId xmlns:p14="http://schemas.microsoft.com/office/powerpoint/2010/main" val="16602386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1950s </a:t>
            </a:r>
            <a:r>
              <a:rPr lang="en-US" baseline="0" dirty="0" err="1" smtClean="0"/>
              <a:t>asian</a:t>
            </a:r>
            <a:r>
              <a:rPr lang="en-US" baseline="0" dirty="0" smtClean="0"/>
              <a:t>/black couples could only get their pictures taken together in the secrecy of photo booths to avoid taunting and bullying. </a:t>
            </a:r>
            <a:endParaRPr lang="en-US" dirty="0"/>
          </a:p>
        </p:txBody>
      </p:sp>
      <p:sp>
        <p:nvSpPr>
          <p:cNvPr id="4" name="Slide Number Placeholder 3"/>
          <p:cNvSpPr>
            <a:spLocks noGrp="1"/>
          </p:cNvSpPr>
          <p:nvPr>
            <p:ph type="sldNum" sz="quarter" idx="10"/>
          </p:nvPr>
        </p:nvSpPr>
        <p:spPr/>
        <p:txBody>
          <a:bodyPr/>
          <a:lstStyle/>
          <a:p>
            <a:fld id="{8345D6ED-A246-AF4B-85E7-FFC12CAEE8D6}" type="slidenum">
              <a:rPr lang="en-US" smtClean="0"/>
              <a:t>11</a:t>
            </a:fld>
            <a:endParaRPr lang="en-US"/>
          </a:p>
        </p:txBody>
      </p:sp>
    </p:spTree>
    <p:extLst>
      <p:ext uri="{BB962C8B-B14F-4D97-AF65-F5344CB8AC3E}">
        <p14:creationId xmlns:p14="http://schemas.microsoft.com/office/powerpoint/2010/main" val="3242798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B874E6-3DD6-2D49-ACA0-6B06E4AF9AB9}" type="datetimeFigureOut">
              <a:rPr lang="en-US" smtClean="0"/>
              <a:t>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2F81C-0B6E-EB4E-9A82-5575B3A4CE72}" type="slidenum">
              <a:rPr lang="en-US" smtClean="0"/>
              <a:t>‹#›</a:t>
            </a:fld>
            <a:endParaRPr lang="en-US"/>
          </a:p>
        </p:txBody>
      </p:sp>
    </p:spTree>
    <p:extLst>
      <p:ext uri="{BB962C8B-B14F-4D97-AF65-F5344CB8AC3E}">
        <p14:creationId xmlns:p14="http://schemas.microsoft.com/office/powerpoint/2010/main" val="3625484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B874E6-3DD6-2D49-ACA0-6B06E4AF9AB9}" type="datetimeFigureOut">
              <a:rPr lang="en-US" smtClean="0"/>
              <a:t>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2F81C-0B6E-EB4E-9A82-5575B3A4CE72}" type="slidenum">
              <a:rPr lang="en-US" smtClean="0"/>
              <a:t>‹#›</a:t>
            </a:fld>
            <a:endParaRPr lang="en-US"/>
          </a:p>
        </p:txBody>
      </p:sp>
    </p:spTree>
    <p:extLst>
      <p:ext uri="{BB962C8B-B14F-4D97-AF65-F5344CB8AC3E}">
        <p14:creationId xmlns:p14="http://schemas.microsoft.com/office/powerpoint/2010/main" val="4222462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B874E6-3DD6-2D49-ACA0-6B06E4AF9AB9}" type="datetimeFigureOut">
              <a:rPr lang="en-US" smtClean="0"/>
              <a:t>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2F81C-0B6E-EB4E-9A82-5575B3A4CE72}" type="slidenum">
              <a:rPr lang="en-US" smtClean="0"/>
              <a:t>‹#›</a:t>
            </a:fld>
            <a:endParaRPr lang="en-US"/>
          </a:p>
        </p:txBody>
      </p:sp>
    </p:spTree>
    <p:extLst>
      <p:ext uri="{BB962C8B-B14F-4D97-AF65-F5344CB8AC3E}">
        <p14:creationId xmlns:p14="http://schemas.microsoft.com/office/powerpoint/2010/main" val="80804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B874E6-3DD6-2D49-ACA0-6B06E4AF9AB9}" type="datetimeFigureOut">
              <a:rPr lang="en-US" smtClean="0"/>
              <a:t>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2F81C-0B6E-EB4E-9A82-5575B3A4CE72}" type="slidenum">
              <a:rPr lang="en-US" smtClean="0"/>
              <a:t>‹#›</a:t>
            </a:fld>
            <a:endParaRPr lang="en-US"/>
          </a:p>
        </p:txBody>
      </p:sp>
    </p:spTree>
    <p:extLst>
      <p:ext uri="{BB962C8B-B14F-4D97-AF65-F5344CB8AC3E}">
        <p14:creationId xmlns:p14="http://schemas.microsoft.com/office/powerpoint/2010/main" val="546399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B874E6-3DD6-2D49-ACA0-6B06E4AF9AB9}" type="datetimeFigureOut">
              <a:rPr lang="en-US" smtClean="0"/>
              <a:t>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2F81C-0B6E-EB4E-9A82-5575B3A4CE72}" type="slidenum">
              <a:rPr lang="en-US" smtClean="0"/>
              <a:t>‹#›</a:t>
            </a:fld>
            <a:endParaRPr lang="en-US"/>
          </a:p>
        </p:txBody>
      </p:sp>
    </p:spTree>
    <p:extLst>
      <p:ext uri="{BB962C8B-B14F-4D97-AF65-F5344CB8AC3E}">
        <p14:creationId xmlns:p14="http://schemas.microsoft.com/office/powerpoint/2010/main" val="3257599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B874E6-3DD6-2D49-ACA0-6B06E4AF9AB9}" type="datetimeFigureOut">
              <a:rPr lang="en-US" smtClean="0"/>
              <a:t>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2F81C-0B6E-EB4E-9A82-5575B3A4CE72}" type="slidenum">
              <a:rPr lang="en-US" smtClean="0"/>
              <a:t>‹#›</a:t>
            </a:fld>
            <a:endParaRPr lang="en-US"/>
          </a:p>
        </p:txBody>
      </p:sp>
    </p:spTree>
    <p:extLst>
      <p:ext uri="{BB962C8B-B14F-4D97-AF65-F5344CB8AC3E}">
        <p14:creationId xmlns:p14="http://schemas.microsoft.com/office/powerpoint/2010/main" val="375363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B874E6-3DD6-2D49-ACA0-6B06E4AF9AB9}" type="datetimeFigureOut">
              <a:rPr lang="en-US" smtClean="0"/>
              <a:t>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E2F81C-0B6E-EB4E-9A82-5575B3A4CE72}" type="slidenum">
              <a:rPr lang="en-US" smtClean="0"/>
              <a:t>‹#›</a:t>
            </a:fld>
            <a:endParaRPr lang="en-US"/>
          </a:p>
        </p:txBody>
      </p:sp>
    </p:spTree>
    <p:extLst>
      <p:ext uri="{BB962C8B-B14F-4D97-AF65-F5344CB8AC3E}">
        <p14:creationId xmlns:p14="http://schemas.microsoft.com/office/powerpoint/2010/main" val="4260083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B874E6-3DD6-2D49-ACA0-6B06E4AF9AB9}" type="datetimeFigureOut">
              <a:rPr lang="en-US" smtClean="0"/>
              <a:t>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E2F81C-0B6E-EB4E-9A82-5575B3A4CE72}" type="slidenum">
              <a:rPr lang="en-US" smtClean="0"/>
              <a:t>‹#›</a:t>
            </a:fld>
            <a:endParaRPr lang="en-US"/>
          </a:p>
        </p:txBody>
      </p:sp>
    </p:spTree>
    <p:extLst>
      <p:ext uri="{BB962C8B-B14F-4D97-AF65-F5344CB8AC3E}">
        <p14:creationId xmlns:p14="http://schemas.microsoft.com/office/powerpoint/2010/main" val="617784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874E6-3DD6-2D49-ACA0-6B06E4AF9AB9}" type="datetimeFigureOut">
              <a:rPr lang="en-US" smtClean="0"/>
              <a:t>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E2F81C-0B6E-EB4E-9A82-5575B3A4CE72}" type="slidenum">
              <a:rPr lang="en-US" smtClean="0"/>
              <a:t>‹#›</a:t>
            </a:fld>
            <a:endParaRPr lang="en-US"/>
          </a:p>
        </p:txBody>
      </p:sp>
    </p:spTree>
    <p:extLst>
      <p:ext uri="{BB962C8B-B14F-4D97-AF65-F5344CB8AC3E}">
        <p14:creationId xmlns:p14="http://schemas.microsoft.com/office/powerpoint/2010/main" val="3276221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874E6-3DD6-2D49-ACA0-6B06E4AF9AB9}" type="datetimeFigureOut">
              <a:rPr lang="en-US" smtClean="0"/>
              <a:t>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2F81C-0B6E-EB4E-9A82-5575B3A4CE72}" type="slidenum">
              <a:rPr lang="en-US" smtClean="0"/>
              <a:t>‹#›</a:t>
            </a:fld>
            <a:endParaRPr lang="en-US"/>
          </a:p>
        </p:txBody>
      </p:sp>
    </p:spTree>
    <p:extLst>
      <p:ext uri="{BB962C8B-B14F-4D97-AF65-F5344CB8AC3E}">
        <p14:creationId xmlns:p14="http://schemas.microsoft.com/office/powerpoint/2010/main" val="3857949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874E6-3DD6-2D49-ACA0-6B06E4AF9AB9}" type="datetimeFigureOut">
              <a:rPr lang="en-US" smtClean="0"/>
              <a:t>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2F81C-0B6E-EB4E-9A82-5575B3A4CE72}" type="slidenum">
              <a:rPr lang="en-US" smtClean="0"/>
              <a:t>‹#›</a:t>
            </a:fld>
            <a:endParaRPr lang="en-US"/>
          </a:p>
        </p:txBody>
      </p:sp>
    </p:spTree>
    <p:extLst>
      <p:ext uri="{BB962C8B-B14F-4D97-AF65-F5344CB8AC3E}">
        <p14:creationId xmlns:p14="http://schemas.microsoft.com/office/powerpoint/2010/main" val="42887801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874E6-3DD6-2D49-ACA0-6B06E4AF9AB9}" type="datetimeFigureOut">
              <a:rPr lang="en-US" smtClean="0"/>
              <a:t>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2F81C-0B6E-EB4E-9A82-5575B3A4CE72}" type="slidenum">
              <a:rPr lang="en-US" smtClean="0"/>
              <a:t>‹#›</a:t>
            </a:fld>
            <a:endParaRPr lang="en-US"/>
          </a:p>
        </p:txBody>
      </p:sp>
    </p:spTree>
    <p:extLst>
      <p:ext uri="{BB962C8B-B14F-4D97-AF65-F5344CB8AC3E}">
        <p14:creationId xmlns:p14="http://schemas.microsoft.com/office/powerpoint/2010/main" val="3216133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file://localhost/http://www.pbs.org/becomingamerican/images/ce_witness_2_lg.jpg" TargetMode="External"/><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Urbanization &amp; Immigration</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2844800" y="3560824"/>
            <a:ext cx="4230524" cy="2903607"/>
          </a:xfrm>
          <a:prstGeom prst="rect">
            <a:avLst/>
          </a:prstGeom>
        </p:spPr>
      </p:pic>
      <p:pic>
        <p:nvPicPr>
          <p:cNvPr id="5" name="Picture 4"/>
          <p:cNvPicPr>
            <a:picLocks noChangeAspect="1"/>
          </p:cNvPicPr>
          <p:nvPr/>
        </p:nvPicPr>
        <p:blipFill>
          <a:blip r:embed="rId3"/>
          <a:stretch>
            <a:fillRect/>
          </a:stretch>
        </p:blipFill>
        <p:spPr>
          <a:xfrm>
            <a:off x="2844800" y="228600"/>
            <a:ext cx="3810000" cy="2133600"/>
          </a:xfrm>
          <a:prstGeom prst="rect">
            <a:avLst/>
          </a:prstGeom>
        </p:spPr>
      </p:pic>
    </p:spTree>
    <p:extLst>
      <p:ext uri="{BB962C8B-B14F-4D97-AF65-F5344CB8AC3E}">
        <p14:creationId xmlns:p14="http://schemas.microsoft.com/office/powerpoint/2010/main" val="12452972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Rocks Spring Massacre/Tacoma Expulsio</a:t>
            </a:r>
            <a:r>
              <a:rPr lang="en-US" dirty="0"/>
              <a:t>n</a:t>
            </a:r>
          </a:p>
        </p:txBody>
      </p:sp>
      <p:sp>
        <p:nvSpPr>
          <p:cNvPr id="3" name="Content Placeholder 2"/>
          <p:cNvSpPr>
            <a:spLocks noGrp="1"/>
          </p:cNvSpPr>
          <p:nvPr>
            <p:ph sz="half" idx="1"/>
          </p:nvPr>
        </p:nvSpPr>
        <p:spPr/>
        <p:txBody>
          <a:bodyPr>
            <a:normAutofit lnSpcReduction="10000"/>
          </a:bodyPr>
          <a:lstStyle/>
          <a:p>
            <a:r>
              <a:rPr lang="en-US" dirty="0" smtClean="0"/>
              <a:t>Students facing the Steelers banner read about the Rocks Spring Massacre</a:t>
            </a:r>
          </a:p>
          <a:p>
            <a:r>
              <a:rPr lang="en-US" dirty="0" smtClean="0"/>
              <a:t>Students facing the TV read the Tacoma expulsion</a:t>
            </a:r>
            <a:endParaRPr lang="en-US" dirty="0"/>
          </a:p>
        </p:txBody>
      </p:sp>
      <p:sp>
        <p:nvSpPr>
          <p:cNvPr id="4" name="Content Placeholder 3"/>
          <p:cNvSpPr>
            <a:spLocks noGrp="1"/>
          </p:cNvSpPr>
          <p:nvPr>
            <p:ph sz="half" idx="2"/>
          </p:nvPr>
        </p:nvSpPr>
        <p:spPr/>
        <p:txBody>
          <a:bodyPr>
            <a:normAutofit lnSpcReduction="10000"/>
          </a:bodyPr>
          <a:lstStyle/>
          <a:p>
            <a:pPr marL="0" indent="0">
              <a:buNone/>
            </a:pPr>
            <a:r>
              <a:rPr lang="en-US" dirty="0" smtClean="0"/>
              <a:t>What happened during the Rocks Spring Massacre?</a:t>
            </a:r>
          </a:p>
          <a:p>
            <a:pPr marL="0" indent="0">
              <a:buNone/>
            </a:pPr>
            <a:endParaRPr lang="en-US" dirty="0"/>
          </a:p>
          <a:p>
            <a:pPr marL="0" indent="0">
              <a:buNone/>
            </a:pPr>
            <a:r>
              <a:rPr lang="en-US" dirty="0" smtClean="0"/>
              <a:t>What happened at the Tacoma Expulsion?</a:t>
            </a:r>
          </a:p>
          <a:p>
            <a:pPr marL="0" indent="0">
              <a:buNone/>
            </a:pPr>
            <a:endParaRPr lang="en-US" dirty="0"/>
          </a:p>
          <a:p>
            <a:pPr marL="0" indent="0">
              <a:buNone/>
            </a:pPr>
            <a:r>
              <a:rPr lang="en-US" dirty="0" smtClean="0"/>
              <a:t>How are these two events similar? How are they different?</a:t>
            </a:r>
          </a:p>
          <a:p>
            <a:pPr marL="0" indent="0">
              <a:buNone/>
            </a:pPr>
            <a:endParaRPr lang="en-US" dirty="0"/>
          </a:p>
        </p:txBody>
      </p:sp>
    </p:spTree>
    <p:extLst>
      <p:ext uri="{BB962C8B-B14F-4D97-AF65-F5344CB8AC3E}">
        <p14:creationId xmlns:p14="http://schemas.microsoft.com/office/powerpoint/2010/main" val="19967676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3"/>
          <a:srcRect t="1406" b="1406"/>
          <a:stretch>
            <a:fillRect/>
          </a:stretch>
        </p:blipFill>
        <p:spPr/>
      </p:pic>
      <p:pic>
        <p:nvPicPr>
          <p:cNvPr id="6" name="Content Placeholder 5"/>
          <p:cNvPicPr>
            <a:picLocks noGrp="1" noChangeAspect="1"/>
          </p:cNvPicPr>
          <p:nvPr>
            <p:ph sz="half" idx="2"/>
          </p:nvPr>
        </p:nvPicPr>
        <p:blipFill>
          <a:blip r:embed="rId4"/>
          <a:srcRect l="6367" r="6367"/>
          <a:stretch>
            <a:fillRect/>
          </a:stretch>
        </p:blipFill>
        <p:spPr/>
      </p:pic>
    </p:spTree>
    <p:extLst>
      <p:ext uri="{BB962C8B-B14F-4D97-AF65-F5344CB8AC3E}">
        <p14:creationId xmlns:p14="http://schemas.microsoft.com/office/powerpoint/2010/main" val="28706443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Writing Prompt</a:t>
            </a:r>
            <a:endParaRPr lang="en-US" dirty="0"/>
          </a:p>
        </p:txBody>
      </p:sp>
      <p:sp>
        <p:nvSpPr>
          <p:cNvPr id="6" name="Content Placeholder 5"/>
          <p:cNvSpPr>
            <a:spLocks noGrp="1"/>
          </p:cNvSpPr>
          <p:nvPr>
            <p:ph idx="1"/>
          </p:nvPr>
        </p:nvSpPr>
        <p:spPr/>
        <p:txBody>
          <a:bodyPr>
            <a:normAutofit lnSpcReduction="10000"/>
          </a:bodyPr>
          <a:lstStyle/>
          <a:p>
            <a:r>
              <a:rPr lang="en-US" dirty="0" smtClean="0"/>
              <a:t>Chinese immigrants and their families were not simply “excluded” as the legislation wording implies-they were victims of violence. To what extent was the Chinese Exclusion Act responsible for these violent acts against the Chinese? Would these incidents have occurred without the legislation? Respond in a single paragraph beginning with a thesis statement. Use as many details as you can in your evidence. </a:t>
            </a:r>
            <a:endParaRPr lang="en-US" dirty="0"/>
          </a:p>
        </p:txBody>
      </p:sp>
    </p:spTree>
    <p:extLst>
      <p:ext uri="{BB962C8B-B14F-4D97-AF65-F5344CB8AC3E}">
        <p14:creationId xmlns:p14="http://schemas.microsoft.com/office/powerpoint/2010/main" val="14190250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When Chinese People Were Banned From the U.S., a Mexican City Came to the Rescue</a:t>
            </a:r>
            <a:endParaRPr lang="en-US" u="sng" dirty="0"/>
          </a:p>
        </p:txBody>
      </p:sp>
      <p:sp>
        <p:nvSpPr>
          <p:cNvPr id="3" name="Content Placeholder 2"/>
          <p:cNvSpPr>
            <a:spLocks noGrp="1"/>
          </p:cNvSpPr>
          <p:nvPr>
            <p:ph idx="1"/>
          </p:nvPr>
        </p:nvSpPr>
        <p:spPr/>
        <p:txBody>
          <a:bodyPr/>
          <a:lstStyle/>
          <a:p>
            <a:endParaRPr lang="en-US" dirty="0" smtClean="0"/>
          </a:p>
          <a:p>
            <a:r>
              <a:rPr lang="en-US" dirty="0" smtClean="0"/>
              <a:t>Article posted on the website under Period Six-&gt; Immigration &amp; Urbanization</a:t>
            </a:r>
          </a:p>
          <a:p>
            <a:endParaRPr lang="en-US" dirty="0"/>
          </a:p>
          <a:p>
            <a:r>
              <a:rPr lang="en-US" dirty="0" smtClean="0"/>
              <a:t>Please read</a:t>
            </a:r>
            <a:endParaRPr lang="en-US" dirty="0"/>
          </a:p>
        </p:txBody>
      </p:sp>
    </p:spTree>
    <p:extLst>
      <p:ext uri="{BB962C8B-B14F-4D97-AF65-F5344CB8AC3E}">
        <p14:creationId xmlns:p14="http://schemas.microsoft.com/office/powerpoint/2010/main" val="43449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America has always warmly welcomed immigrants</a:t>
            </a:r>
          </a:p>
          <a:p>
            <a:r>
              <a:rPr lang="en-US" dirty="0" smtClean="0"/>
              <a:t>America has never passed laws restricting immigration.</a:t>
            </a:r>
          </a:p>
          <a:p>
            <a:r>
              <a:rPr lang="en-US" dirty="0" smtClean="0"/>
              <a:t>The Chinese contributed to the construction of the transcontinental railroad.</a:t>
            </a:r>
          </a:p>
          <a:p>
            <a:r>
              <a:rPr lang="en-US" dirty="0" smtClean="0"/>
              <a:t>The Chinese came to America to take American jobs from </a:t>
            </a:r>
            <a:r>
              <a:rPr lang="en-US" smtClean="0"/>
              <a:t>White Americans. </a:t>
            </a:r>
            <a:endParaRPr lang="en-US"/>
          </a:p>
        </p:txBody>
      </p:sp>
    </p:spTree>
    <p:extLst>
      <p:ext uri="{BB962C8B-B14F-4D97-AF65-F5344CB8AC3E}">
        <p14:creationId xmlns:p14="http://schemas.microsoft.com/office/powerpoint/2010/main" val="266207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69817"/>
            <a:ext cx="8991600" cy="1143000"/>
          </a:xfrm>
        </p:spPr>
        <p:txBody>
          <a:bodyPr/>
          <a:lstStyle/>
          <a:p>
            <a:pPr eaLnBrk="1" hangingPunct="1">
              <a:defRPr/>
            </a:pPr>
            <a:r>
              <a:rPr lang="en-US" sz="3600" b="1" dirty="0" smtClean="0">
                <a:cs typeface="+mj-cs"/>
              </a:rPr>
              <a:t>Urbanization and Immigration: 1880s to 1920s</a:t>
            </a:r>
            <a:r>
              <a:rPr lang="en-US" sz="4000" b="1" dirty="0" smtClean="0">
                <a:cs typeface="+mj-cs"/>
              </a:rPr>
              <a:t> </a:t>
            </a:r>
          </a:p>
        </p:txBody>
      </p:sp>
      <p:sp>
        <p:nvSpPr>
          <p:cNvPr id="12291" name="Rectangle 3"/>
          <p:cNvSpPr>
            <a:spLocks noGrp="1" noChangeArrowheads="1"/>
          </p:cNvSpPr>
          <p:nvPr>
            <p:ph type="body" idx="1"/>
          </p:nvPr>
        </p:nvSpPr>
        <p:spPr>
          <a:xfrm>
            <a:off x="0" y="1212817"/>
            <a:ext cx="9144000" cy="5645183"/>
          </a:xfrm>
        </p:spPr>
        <p:txBody>
          <a:bodyPr>
            <a:normAutofit lnSpcReduction="10000"/>
          </a:bodyPr>
          <a:lstStyle/>
          <a:p>
            <a:pPr eaLnBrk="1" hangingPunct="1">
              <a:lnSpc>
                <a:spcPct val="80000"/>
              </a:lnSpc>
              <a:defRPr/>
            </a:pPr>
            <a:r>
              <a:rPr lang="en-US" sz="2800" b="1" u="sng" dirty="0" smtClean="0">
                <a:cs typeface="+mn-cs"/>
              </a:rPr>
              <a:t>Urbanization</a:t>
            </a:r>
            <a:r>
              <a:rPr lang="en-US" sz="2800" dirty="0" smtClean="0">
                <a:cs typeface="+mn-cs"/>
              </a:rPr>
              <a:t> (the growth of cities) and Living Conditions</a:t>
            </a:r>
          </a:p>
          <a:p>
            <a:pPr lvl="1" eaLnBrk="1" hangingPunct="1">
              <a:lnSpc>
                <a:spcPct val="80000"/>
              </a:lnSpc>
              <a:defRPr/>
            </a:pPr>
            <a:r>
              <a:rPr lang="en-US" sz="2400" dirty="0" smtClean="0"/>
              <a:t>Population: 40 million (1870) </a:t>
            </a:r>
            <a:r>
              <a:rPr lang="en-US" sz="2400" dirty="0" smtClean="0">
                <a:sym typeface="Wingdings" charset="0"/>
              </a:rPr>
              <a:t> 80 million (1900); 50+% in cities –by 1920, country more urban than rural</a:t>
            </a:r>
            <a:endParaRPr lang="en-US" sz="2400" dirty="0" smtClean="0"/>
          </a:p>
          <a:p>
            <a:pPr lvl="1" eaLnBrk="1" hangingPunct="1">
              <a:lnSpc>
                <a:spcPct val="80000"/>
              </a:lnSpc>
              <a:defRPr/>
            </a:pPr>
            <a:r>
              <a:rPr lang="en-US" sz="2400" dirty="0" smtClean="0"/>
              <a:t>People lived in tiny, cramped apartments (</a:t>
            </a:r>
            <a:r>
              <a:rPr lang="en-US" sz="2400" b="1" u="sng" dirty="0" smtClean="0"/>
              <a:t>Tenements</a:t>
            </a:r>
            <a:r>
              <a:rPr lang="en-US" sz="2400" dirty="0" smtClean="0"/>
              <a:t>)--- very close to other people --little privacy or space; no green parks; unclean water, diseases (people infected each other) and little</a:t>
            </a:r>
          </a:p>
          <a:p>
            <a:pPr lvl="1" eaLnBrk="1" hangingPunct="1">
              <a:lnSpc>
                <a:spcPct val="80000"/>
              </a:lnSpc>
              <a:defRPr/>
            </a:pPr>
            <a:r>
              <a:rPr lang="en-US" sz="2400" b="1" dirty="0" smtClean="0"/>
              <a:t>Segregation</a:t>
            </a:r>
            <a:r>
              <a:rPr lang="en-US" sz="2400" dirty="0" smtClean="0"/>
              <a:t>: different districts for ethnicities (</a:t>
            </a:r>
            <a:r>
              <a:rPr lang="en-US" sz="2400" u="sng" dirty="0" smtClean="0"/>
              <a:t>E</a:t>
            </a:r>
            <a:r>
              <a:rPr lang="en-US" sz="2400" b="1" u="sng" dirty="0" smtClean="0"/>
              <a:t>nclaves</a:t>
            </a:r>
            <a:r>
              <a:rPr lang="en-US" sz="2400" dirty="0" smtClean="0"/>
              <a:t>) – poor closer to factories; ghettos--- wealthy away from downtown</a:t>
            </a:r>
          </a:p>
          <a:p>
            <a:pPr eaLnBrk="1" hangingPunct="1">
              <a:lnSpc>
                <a:spcPct val="80000"/>
              </a:lnSpc>
              <a:defRPr/>
            </a:pPr>
            <a:r>
              <a:rPr lang="en-US" sz="2800" dirty="0" smtClean="0">
                <a:cs typeface="+mn-cs"/>
              </a:rPr>
              <a:t>Nativism, Labor and Immigration</a:t>
            </a:r>
          </a:p>
          <a:p>
            <a:pPr lvl="1" eaLnBrk="1" hangingPunct="1">
              <a:lnSpc>
                <a:spcPct val="80000"/>
              </a:lnSpc>
              <a:defRPr/>
            </a:pPr>
            <a:r>
              <a:rPr lang="en-US" sz="2400" dirty="0" smtClean="0"/>
              <a:t>Old Immigration (1850-80): </a:t>
            </a:r>
            <a:r>
              <a:rPr lang="en-US" sz="2400" dirty="0" smtClean="0"/>
              <a:t>German &amp; Irish</a:t>
            </a:r>
            <a:endParaRPr lang="en-US" sz="2400" dirty="0" smtClean="0"/>
          </a:p>
          <a:p>
            <a:pPr lvl="1" eaLnBrk="1" hangingPunct="1">
              <a:lnSpc>
                <a:spcPct val="80000"/>
              </a:lnSpc>
              <a:defRPr/>
            </a:pPr>
            <a:r>
              <a:rPr lang="en-US" sz="2400" b="1" u="sng" dirty="0" smtClean="0"/>
              <a:t>New Immigration</a:t>
            </a:r>
            <a:r>
              <a:rPr lang="en-US" sz="2400" dirty="0" smtClean="0"/>
              <a:t> (1880-1920): 27 mil immigrants (S.E. Euro)</a:t>
            </a:r>
          </a:p>
          <a:p>
            <a:pPr lvl="1" eaLnBrk="1" hangingPunct="1">
              <a:lnSpc>
                <a:spcPct val="80000"/>
              </a:lnSpc>
              <a:defRPr/>
            </a:pPr>
            <a:r>
              <a:rPr lang="en-US" sz="2400" dirty="0" smtClean="0"/>
              <a:t>S.E. Europe not </a:t>
            </a:r>
            <a:r>
              <a:rPr lang="ja-JP" altLang="en-US" sz="2400" dirty="0" smtClean="0">
                <a:latin typeface="Arial"/>
              </a:rPr>
              <a:t>“</a:t>
            </a:r>
            <a:r>
              <a:rPr lang="en-US" sz="2400" dirty="0" smtClean="0"/>
              <a:t>white</a:t>
            </a:r>
            <a:r>
              <a:rPr lang="ja-JP" altLang="en-US" sz="2400" dirty="0" smtClean="0">
                <a:latin typeface="Arial"/>
              </a:rPr>
              <a:t>”</a:t>
            </a:r>
            <a:r>
              <a:rPr lang="en-US" sz="2400" dirty="0" smtClean="0"/>
              <a:t>; blamed for crime, radicalism/instability, low wages, corruption – often excluded from unions</a:t>
            </a:r>
          </a:p>
          <a:p>
            <a:pPr lvl="1" eaLnBrk="1" hangingPunct="1">
              <a:lnSpc>
                <a:spcPct val="80000"/>
              </a:lnSpc>
              <a:defRPr/>
            </a:pPr>
            <a:r>
              <a:rPr lang="en-US" sz="2400" dirty="0" smtClean="0"/>
              <a:t>Chinese Immigration: 1850s CA places miner tax on Chinese immigrants; attacked for taking </a:t>
            </a:r>
            <a:r>
              <a:rPr lang="ja-JP" altLang="en-US" sz="2400" dirty="0" smtClean="0">
                <a:latin typeface="Arial"/>
              </a:rPr>
              <a:t>“</a:t>
            </a:r>
            <a:r>
              <a:rPr lang="en-US" sz="2400" dirty="0" smtClean="0"/>
              <a:t>white</a:t>
            </a:r>
            <a:r>
              <a:rPr lang="ja-JP" altLang="en-US" sz="2400" dirty="0" smtClean="0">
                <a:latin typeface="Arial"/>
              </a:rPr>
              <a:t>”</a:t>
            </a:r>
            <a:r>
              <a:rPr lang="en-US" sz="2400" dirty="0" smtClean="0"/>
              <a:t> jobs &amp; lowering wages (Irish vs. Chinese)</a:t>
            </a:r>
          </a:p>
          <a:p>
            <a:pPr lvl="2" eaLnBrk="1" hangingPunct="1">
              <a:lnSpc>
                <a:spcPct val="80000"/>
              </a:lnSpc>
              <a:defRPr/>
            </a:pPr>
            <a:r>
              <a:rPr lang="en-US" sz="2000" b="1" u="sng" dirty="0" smtClean="0"/>
              <a:t>Chinese Exclusion Act: </a:t>
            </a:r>
            <a:r>
              <a:rPr lang="en-US" sz="2000" u="sng" dirty="0" smtClean="0"/>
              <a:t>prohibited Chinese immigration in 1887; 1</a:t>
            </a:r>
            <a:r>
              <a:rPr lang="en-US" sz="2000" u="sng" baseline="30000" dirty="0" smtClean="0"/>
              <a:t>st</a:t>
            </a:r>
            <a:r>
              <a:rPr lang="en-US" sz="2000" u="sng" dirty="0" smtClean="0"/>
              <a:t> focused anti immigration act; more in 1920s</a:t>
            </a:r>
            <a:r>
              <a:rPr lang="en-US" sz="2000" b="1" u="sng" dirty="0" smtClean="0"/>
              <a:t>  </a:t>
            </a:r>
          </a:p>
          <a:p>
            <a:pPr eaLnBrk="1" hangingPunct="1">
              <a:lnSpc>
                <a:spcPct val="80000"/>
              </a:lnSpc>
              <a:defRPr/>
            </a:pPr>
            <a:endParaRPr lang="en-US" sz="2400" b="1" u="sng" dirty="0" smtClean="0">
              <a:cs typeface="+mn-cs"/>
            </a:endParaRPr>
          </a:p>
        </p:txBody>
      </p:sp>
    </p:spTree>
    <p:extLst>
      <p:ext uri="{BB962C8B-B14F-4D97-AF65-F5344CB8AC3E}">
        <p14:creationId xmlns:p14="http://schemas.microsoft.com/office/powerpoint/2010/main" val="1612988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0" dur="500"/>
                                        <p:tgtEl>
                                          <p:spTgt spid="1229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 calcmode="lin" valueType="num">
                                      <p:cBhvr additive="base">
                                        <p:cTn id="19" dur="500"/>
                                        <p:tgtEl>
                                          <p:spTgt spid="12291">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229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1">
                                            <p:txEl>
                                              <p:pRg st="4" end="4"/>
                                            </p:txEl>
                                          </p:spTgt>
                                        </p:tgtEl>
                                        <p:attrNameLst>
                                          <p:attrName>style.visibility</p:attrName>
                                        </p:attrNameLst>
                                      </p:cBhvr>
                                      <p:to>
                                        <p:strVal val="visible"/>
                                      </p:to>
                                    </p:set>
                                    <p:anim calcmode="lin" valueType="num">
                                      <p:cBhvr additive="base">
                                        <p:cTn id="25"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2291">
                                            <p:txEl>
                                              <p:pRg st="5" end="5"/>
                                            </p:txEl>
                                          </p:spTgt>
                                        </p:tgtEl>
                                        <p:attrNameLst>
                                          <p:attrName>style.visibility</p:attrName>
                                        </p:attrNameLst>
                                      </p:cBhvr>
                                      <p:to>
                                        <p:strVal val="visible"/>
                                      </p:to>
                                    </p:set>
                                    <p:animEffect transition="in" filter="circle(in)">
                                      <p:cBhvr>
                                        <p:cTn id="31" dur="2000"/>
                                        <p:tgtEl>
                                          <p:spTgt spid="12291">
                                            <p:txEl>
                                              <p:pRg st="5" end="5"/>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12291">
                                            <p:txEl>
                                              <p:pRg st="6" end="6"/>
                                            </p:txEl>
                                          </p:spTgt>
                                        </p:tgtEl>
                                        <p:attrNameLst>
                                          <p:attrName>style.visibility</p:attrName>
                                        </p:attrNameLst>
                                      </p:cBhvr>
                                      <p:to>
                                        <p:strVal val="visible"/>
                                      </p:to>
                                    </p:set>
                                    <p:animEffect transition="in" filter="circle(in)">
                                      <p:cBhvr>
                                        <p:cTn id="34" dur="2000"/>
                                        <p:tgtEl>
                                          <p:spTgt spid="12291">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12291">
                                            <p:txEl>
                                              <p:pRg st="7" end="7"/>
                                            </p:txEl>
                                          </p:spTgt>
                                        </p:tgtEl>
                                        <p:attrNameLst>
                                          <p:attrName>style.visibility</p:attrName>
                                        </p:attrNameLst>
                                      </p:cBhvr>
                                      <p:to>
                                        <p:strVal val="visible"/>
                                      </p:to>
                                    </p:set>
                                    <p:anim calcmode="lin" valueType="num">
                                      <p:cBhvr>
                                        <p:cTn id="39" dur="1000" fill="hold"/>
                                        <p:tgtEl>
                                          <p:spTgt spid="12291">
                                            <p:txEl>
                                              <p:pRg st="7" end="7"/>
                                            </p:txEl>
                                          </p:spTgt>
                                        </p:tgtEl>
                                        <p:attrNameLst>
                                          <p:attrName>ppt_w</p:attrName>
                                        </p:attrNameLst>
                                      </p:cBhvr>
                                      <p:tavLst>
                                        <p:tav tm="0">
                                          <p:val>
                                            <p:strVal val="#ppt_w*0.70"/>
                                          </p:val>
                                        </p:tav>
                                        <p:tav tm="100000">
                                          <p:val>
                                            <p:strVal val="#ppt_w"/>
                                          </p:val>
                                        </p:tav>
                                      </p:tavLst>
                                    </p:anim>
                                    <p:anim calcmode="lin" valueType="num">
                                      <p:cBhvr>
                                        <p:cTn id="40" dur="1000" fill="hold"/>
                                        <p:tgtEl>
                                          <p:spTgt spid="12291">
                                            <p:txEl>
                                              <p:pRg st="7" end="7"/>
                                            </p:txEl>
                                          </p:spTgt>
                                        </p:tgtEl>
                                        <p:attrNameLst>
                                          <p:attrName>ppt_h</p:attrName>
                                        </p:attrNameLst>
                                      </p:cBhvr>
                                      <p:tavLst>
                                        <p:tav tm="0">
                                          <p:val>
                                            <p:strVal val="#ppt_h"/>
                                          </p:val>
                                        </p:tav>
                                        <p:tav tm="100000">
                                          <p:val>
                                            <p:strVal val="#ppt_h"/>
                                          </p:val>
                                        </p:tav>
                                      </p:tavLst>
                                    </p:anim>
                                    <p:animEffect transition="in" filter="fade">
                                      <p:cBhvr>
                                        <p:cTn id="41" dur="1000"/>
                                        <p:tgtEl>
                                          <p:spTgt spid="12291">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3" presetClass="entr" presetSubtype="0" fill="hold" nodeType="clickEffect">
                                  <p:stCondLst>
                                    <p:cond delay="0"/>
                                  </p:stCondLst>
                                  <p:childTnLst>
                                    <p:set>
                                      <p:cBhvr>
                                        <p:cTn id="45" dur="1" fill="hold">
                                          <p:stCondLst>
                                            <p:cond delay="0"/>
                                          </p:stCondLst>
                                        </p:cTn>
                                        <p:tgtEl>
                                          <p:spTgt spid="12291">
                                            <p:txEl>
                                              <p:pRg st="8" end="8"/>
                                            </p:txEl>
                                          </p:spTgt>
                                        </p:tgtEl>
                                        <p:attrNameLst>
                                          <p:attrName>style.visibility</p:attrName>
                                        </p:attrNameLst>
                                      </p:cBhvr>
                                      <p:to>
                                        <p:strVal val="visible"/>
                                      </p:to>
                                    </p:set>
                                    <p:animEffect transition="in" filter="fade">
                                      <p:cBhvr>
                                        <p:cTn id="46" dur="100"/>
                                        <p:tgtEl>
                                          <p:spTgt spid="12291">
                                            <p:txEl>
                                              <p:pRg st="8" end="8"/>
                                            </p:txEl>
                                          </p:spTgt>
                                        </p:tgtEl>
                                      </p:cBhvr>
                                    </p:animEffect>
                                    <p:anim calcmode="lin" valueType="num">
                                      <p:cBhvr>
                                        <p:cTn id="47" dur="400" fill="hold"/>
                                        <p:tgtEl>
                                          <p:spTgt spid="12291">
                                            <p:txEl>
                                              <p:pRg st="8" end="8"/>
                                            </p:txEl>
                                          </p:spTgt>
                                        </p:tgtEl>
                                        <p:attrNameLst>
                                          <p:attrName>ppt_x</p:attrName>
                                        </p:attrNameLst>
                                      </p:cBhvr>
                                      <p:tavLst>
                                        <p:tav tm="0">
                                          <p:val>
                                            <p:strVal val="#ppt_x"/>
                                          </p:val>
                                        </p:tav>
                                        <p:tav tm="100000">
                                          <p:val>
                                            <p:strVal val="#ppt_x"/>
                                          </p:val>
                                        </p:tav>
                                      </p:tavLst>
                                    </p:anim>
                                    <p:anim calcmode="lin" valueType="num">
                                      <p:cBhvr>
                                        <p:cTn id="48" dur="400" fill="hold"/>
                                        <p:tgtEl>
                                          <p:spTgt spid="12291">
                                            <p:txEl>
                                              <p:pRg st="8" end="8"/>
                                            </p:txEl>
                                          </p:spTgt>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12291">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12291">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1" presetID="43" presetClass="entr" presetSubtype="0" fill="hold" nodeType="withEffect">
                                  <p:stCondLst>
                                    <p:cond delay="0"/>
                                  </p:stCondLst>
                                  <p:childTnLst>
                                    <p:set>
                                      <p:cBhvr>
                                        <p:cTn id="52" dur="1" fill="hold">
                                          <p:stCondLst>
                                            <p:cond delay="0"/>
                                          </p:stCondLst>
                                        </p:cTn>
                                        <p:tgtEl>
                                          <p:spTgt spid="12291">
                                            <p:txEl>
                                              <p:pRg st="9" end="9"/>
                                            </p:txEl>
                                          </p:spTgt>
                                        </p:tgtEl>
                                        <p:attrNameLst>
                                          <p:attrName>style.visibility</p:attrName>
                                        </p:attrNameLst>
                                      </p:cBhvr>
                                      <p:to>
                                        <p:strVal val="visible"/>
                                      </p:to>
                                    </p:set>
                                    <p:animEffect transition="in" filter="fade">
                                      <p:cBhvr>
                                        <p:cTn id="53" dur="100"/>
                                        <p:tgtEl>
                                          <p:spTgt spid="12291">
                                            <p:txEl>
                                              <p:pRg st="9" end="9"/>
                                            </p:txEl>
                                          </p:spTgt>
                                        </p:tgtEl>
                                      </p:cBhvr>
                                    </p:animEffect>
                                    <p:anim calcmode="lin" valueType="num">
                                      <p:cBhvr>
                                        <p:cTn id="54" dur="400" fill="hold"/>
                                        <p:tgtEl>
                                          <p:spTgt spid="12291">
                                            <p:txEl>
                                              <p:pRg st="9" end="9"/>
                                            </p:txEl>
                                          </p:spTgt>
                                        </p:tgtEl>
                                        <p:attrNameLst>
                                          <p:attrName>ppt_x</p:attrName>
                                        </p:attrNameLst>
                                      </p:cBhvr>
                                      <p:tavLst>
                                        <p:tav tm="0">
                                          <p:val>
                                            <p:strVal val="#ppt_x"/>
                                          </p:val>
                                        </p:tav>
                                        <p:tav tm="100000">
                                          <p:val>
                                            <p:strVal val="#ppt_x"/>
                                          </p:val>
                                        </p:tav>
                                      </p:tavLst>
                                    </p:anim>
                                    <p:anim calcmode="lin" valueType="num">
                                      <p:cBhvr>
                                        <p:cTn id="55" dur="400" fill="hold"/>
                                        <p:tgtEl>
                                          <p:spTgt spid="12291">
                                            <p:txEl>
                                              <p:pRg st="9" end="9"/>
                                            </p:txEl>
                                          </p:spTgt>
                                        </p:tgtEl>
                                        <p:attrNameLst>
                                          <p:attrName>ppt_y</p:attrName>
                                        </p:attrNameLst>
                                      </p:cBhvr>
                                      <p:tavLst>
                                        <p:tav tm="0">
                                          <p:val>
                                            <p:strVal val="#ppt_y+0.31"/>
                                          </p:val>
                                        </p:tav>
                                        <p:tav tm="100000">
                                          <p:val>
                                            <p:strVal val="#ppt_y+0.31"/>
                                          </p:val>
                                        </p:tav>
                                      </p:tavLst>
                                    </p:anim>
                                    <p:anim calcmode="lin" valueType="num">
                                      <p:cBhvr>
                                        <p:cTn id="56" dur="600" decel="50000" fill="hold">
                                          <p:stCondLst>
                                            <p:cond delay="400"/>
                                          </p:stCondLst>
                                        </p:cTn>
                                        <p:tgtEl>
                                          <p:spTgt spid="12291">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600" decel="50000" fill="hold">
                                          <p:stCondLst>
                                            <p:cond delay="400"/>
                                          </p:stCondLst>
                                        </p:cTn>
                                        <p:tgtEl>
                                          <p:spTgt spid="12291">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endParaRPr lang="en-US" smtClean="0">
              <a:cs typeface="+mj-cs"/>
            </a:endParaRPr>
          </a:p>
        </p:txBody>
      </p:sp>
      <p:pic>
        <p:nvPicPr>
          <p:cNvPr id="14340" name="Picture 4" descr="MARTFIG18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0"/>
            <a:ext cx="4741863" cy="685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9219" name="Picture 9" descr="4a18585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857500"/>
            <a:ext cx="32766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1" descr="rii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895600"/>
            <a:ext cx="17494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2" descr="US%20population%20map%2018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0"/>
            <a:ext cx="485775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6541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descr="Street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5133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3" descr="scan015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0"/>
            <a:ext cx="4649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6729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endParaRPr lang="en-US" smtClean="0">
              <a:cs typeface="+mj-cs"/>
            </a:endParaRPr>
          </a:p>
        </p:txBody>
      </p:sp>
      <p:pic>
        <p:nvPicPr>
          <p:cNvPr id="11266" name="Picture 5" descr="2ANTICH1_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0"/>
            <a:ext cx="495300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 descr="http://www.pbs.org/becomingamerican/images/ce_witness_2_lg.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962400" y="3352800"/>
            <a:ext cx="54864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7" descr="doc9.jpg (191252 by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
            <a:ext cx="42672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8"/>
          <p:cNvSpPr>
            <a:spLocks noGrp="1" noChangeArrowheads="1"/>
          </p:cNvSpPr>
          <p:nvPr>
            <p:ph type="body" idx="1"/>
          </p:nvPr>
        </p:nvSpPr>
        <p:spPr>
          <a:xfrm>
            <a:off x="914400" y="1828800"/>
            <a:ext cx="8229600" cy="4302125"/>
          </a:xfrm>
        </p:spPr>
        <p:txBody>
          <a:bodyPr/>
          <a:lstStyle/>
          <a:p>
            <a:pPr eaLnBrk="1" hangingPunct="1">
              <a:defRPr/>
            </a:pPr>
            <a:endParaRPr lang="en-US" smtClean="0">
              <a:cs typeface="+mn-cs"/>
            </a:endParaRPr>
          </a:p>
        </p:txBody>
      </p:sp>
      <p:pic>
        <p:nvPicPr>
          <p:cNvPr id="11270" name="Picture 9" descr="bargrap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590925"/>
            <a:ext cx="47625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242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Laws Hurt People?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06559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Magic Washer” </a:t>
            </a:r>
            <a:endParaRPr lang="en-US" dirty="0"/>
          </a:p>
        </p:txBody>
      </p:sp>
      <p:pic>
        <p:nvPicPr>
          <p:cNvPr id="10" name="Content Placeholder 9"/>
          <p:cNvPicPr>
            <a:picLocks noGrp="1" noChangeAspect="1"/>
          </p:cNvPicPr>
          <p:nvPr>
            <p:ph sz="half" idx="1"/>
          </p:nvPr>
        </p:nvPicPr>
        <p:blipFill>
          <a:blip r:embed="rId2"/>
          <a:srcRect l="-10685" r="-10685"/>
          <a:stretch>
            <a:fillRect/>
          </a:stretch>
        </p:blipFill>
        <p:spPr>
          <a:xfrm>
            <a:off x="-11481" y="1417638"/>
            <a:ext cx="4670184" cy="5233765"/>
          </a:xfrm>
        </p:spPr>
      </p:pic>
      <p:sp>
        <p:nvSpPr>
          <p:cNvPr id="9" name="Content Placeholder 8"/>
          <p:cNvSpPr>
            <a:spLocks noGrp="1"/>
          </p:cNvSpPr>
          <p:nvPr>
            <p:ph sz="half" idx="2"/>
          </p:nvPr>
        </p:nvSpPr>
        <p:spPr/>
        <p:txBody>
          <a:bodyPr/>
          <a:lstStyle/>
          <a:p>
            <a:r>
              <a:rPr lang="en-US" dirty="0" smtClean="0"/>
              <a:t>What is the author’s opinion on Uncle Sam?</a:t>
            </a:r>
          </a:p>
          <a:p>
            <a:r>
              <a:rPr lang="en-US" dirty="0" smtClean="0"/>
              <a:t>What is the author’s opinion on washer men (Chinese immigrants)?</a:t>
            </a:r>
          </a:p>
          <a:p>
            <a:r>
              <a:rPr lang="en-US" dirty="0" smtClean="0"/>
              <a:t>How do Nativists feel about the Chinese?</a:t>
            </a:r>
          </a:p>
          <a:p>
            <a:r>
              <a:rPr lang="en-US" dirty="0" smtClean="0"/>
              <a:t>Overall, what is the cartoon trying to say?</a:t>
            </a:r>
            <a:endParaRPr lang="en-US" dirty="0"/>
          </a:p>
        </p:txBody>
      </p:sp>
    </p:spTree>
    <p:extLst>
      <p:ext uri="{BB962C8B-B14F-4D97-AF65-F5344CB8AC3E}">
        <p14:creationId xmlns:p14="http://schemas.microsoft.com/office/powerpoint/2010/main" val="2405387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Immigration &amp; Exclusion</a:t>
            </a:r>
            <a:endParaRPr lang="en-US" dirty="0"/>
          </a:p>
        </p:txBody>
      </p:sp>
      <p:sp>
        <p:nvSpPr>
          <p:cNvPr id="3" name="Content Placeholder 2"/>
          <p:cNvSpPr>
            <a:spLocks noGrp="1"/>
          </p:cNvSpPr>
          <p:nvPr>
            <p:ph sz="half" idx="1"/>
          </p:nvPr>
        </p:nvSpPr>
        <p:spPr/>
        <p:txBody>
          <a:bodyPr/>
          <a:lstStyle/>
          <a:p>
            <a:r>
              <a:rPr lang="en-US" dirty="0" smtClean="0"/>
              <a:t>Take three minutes to read about Chinese Exclusion and be prepared to explain. </a:t>
            </a:r>
            <a:endParaRPr lang="en-US" dirty="0"/>
          </a:p>
        </p:txBody>
      </p:sp>
      <p:sp>
        <p:nvSpPr>
          <p:cNvPr id="4" name="Content Placeholder 3"/>
          <p:cNvSpPr>
            <a:spLocks noGrp="1"/>
          </p:cNvSpPr>
          <p:nvPr>
            <p:ph sz="half" idx="2"/>
          </p:nvPr>
        </p:nvSpPr>
        <p:spPr/>
        <p:txBody>
          <a:bodyPr/>
          <a:lstStyle/>
          <a:p>
            <a:r>
              <a:rPr lang="en-US" dirty="0" smtClean="0"/>
              <a:t>Why do you think the law might have been put in place?</a:t>
            </a:r>
          </a:p>
          <a:p>
            <a:r>
              <a:rPr lang="en-US" dirty="0" smtClean="0"/>
              <a:t>What were the intended consequences of the law?</a:t>
            </a:r>
          </a:p>
          <a:p>
            <a:r>
              <a:rPr lang="en-US" dirty="0" smtClean="0"/>
              <a:t>How would Americans be likely to respond?</a:t>
            </a:r>
          </a:p>
          <a:p>
            <a:endParaRPr lang="en-US" dirty="0"/>
          </a:p>
        </p:txBody>
      </p:sp>
    </p:spTree>
    <p:extLst>
      <p:ext uri="{BB962C8B-B14F-4D97-AF65-F5344CB8AC3E}">
        <p14:creationId xmlns:p14="http://schemas.microsoft.com/office/powerpoint/2010/main" val="3443955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299</TotalTime>
  <Words>539</Words>
  <Application>Microsoft Macintosh PowerPoint</Application>
  <PresentationFormat>On-screen Show (4:3)</PresentationFormat>
  <Paragraphs>45</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Urbanization &amp; Immigration</vt:lpstr>
      <vt:lpstr>True or False</vt:lpstr>
      <vt:lpstr>Urbanization and Immigration: 1880s to 1920s </vt:lpstr>
      <vt:lpstr>PowerPoint Presentation</vt:lpstr>
      <vt:lpstr>PowerPoint Presentation</vt:lpstr>
      <vt:lpstr>PowerPoint Presentation</vt:lpstr>
      <vt:lpstr>Can Laws Hurt People?</vt:lpstr>
      <vt:lpstr>“The Magic Washer” </vt:lpstr>
      <vt:lpstr>Chinese Immigration &amp; Exclusion</vt:lpstr>
      <vt:lpstr>Rocks Spring Massacre/Tacoma Expulsion</vt:lpstr>
      <vt:lpstr>PowerPoint Presentation</vt:lpstr>
      <vt:lpstr>Writing Prompt</vt:lpstr>
      <vt:lpstr>When Chinese People Were Banned From the U.S., a Mexican City Came to the Rescue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Urbanization &amp; Immigration</dc:title>
  <dc:creator>Ramirez, Marcia P.</dc:creator>
  <cp:lastModifiedBy>Ramirez, Marcia P.</cp:lastModifiedBy>
  <cp:revision>10</cp:revision>
  <dcterms:created xsi:type="dcterms:W3CDTF">2017-02-06T18:27:18Z</dcterms:created>
  <dcterms:modified xsi:type="dcterms:W3CDTF">2017-02-06T23:27:05Z</dcterms:modified>
</cp:coreProperties>
</file>