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2" r:id="rId9"/>
    <p:sldId id="262" r:id="rId10"/>
    <p:sldId id="271" r:id="rId11"/>
    <p:sldId id="261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12" y="-3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95AB-F738-406B-AA65-9F2AEA201627}" type="datetimeFigureOut">
              <a:rPr lang="en-US" smtClean="0"/>
              <a:t>10/4/16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1BF3-390D-438F-84AF-F555CDFDC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3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95AB-F738-406B-AA65-9F2AEA201627}" type="datetimeFigureOut">
              <a:rPr lang="en-US" smtClean="0"/>
              <a:t>10/4/16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1BF3-390D-438F-84AF-F555CDFDC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18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95AB-F738-406B-AA65-9F2AEA201627}" type="datetimeFigureOut">
              <a:rPr lang="en-US" smtClean="0"/>
              <a:t>10/4/16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1BF3-390D-438F-84AF-F555CDFDC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42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95AB-F738-406B-AA65-9F2AEA201627}" type="datetimeFigureOut">
              <a:rPr lang="en-US" smtClean="0"/>
              <a:t>10/4/16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1BF3-390D-438F-84AF-F555CDFDC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77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95AB-F738-406B-AA65-9F2AEA201627}" type="datetimeFigureOut">
              <a:rPr lang="en-US" smtClean="0"/>
              <a:t>10/4/16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1BF3-390D-438F-84AF-F555CDFDC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5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95AB-F738-406B-AA65-9F2AEA201627}" type="datetimeFigureOut">
              <a:rPr lang="en-US" smtClean="0"/>
              <a:t>10/4/16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1BF3-390D-438F-84AF-F555CDFDC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4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95AB-F738-406B-AA65-9F2AEA201627}" type="datetimeFigureOut">
              <a:rPr lang="en-US" smtClean="0"/>
              <a:t>10/4/16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1BF3-390D-438F-84AF-F555CDFDC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67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95AB-F738-406B-AA65-9F2AEA201627}" type="datetimeFigureOut">
              <a:rPr lang="en-US" smtClean="0"/>
              <a:t>10/4/16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1BF3-390D-438F-84AF-F555CDFDC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46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95AB-F738-406B-AA65-9F2AEA201627}" type="datetimeFigureOut">
              <a:rPr lang="en-US" smtClean="0"/>
              <a:t>10/4/16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1BF3-390D-438F-84AF-F555CDFDC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23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95AB-F738-406B-AA65-9F2AEA201627}" type="datetimeFigureOut">
              <a:rPr lang="en-US" smtClean="0"/>
              <a:t>10/4/16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1BF3-390D-438F-84AF-F555CDFDC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76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95AB-F738-406B-AA65-9F2AEA201627}" type="datetimeFigureOut">
              <a:rPr lang="en-US" smtClean="0"/>
              <a:t>10/4/16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1BF3-390D-438F-84AF-F555CDFDC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68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895AB-F738-406B-AA65-9F2AEA201627}" type="datetimeFigureOut">
              <a:rPr lang="en-US" smtClean="0"/>
              <a:t>10/4/16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E1BF3-390D-438F-84AF-F555CDFDC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59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HAMILTON VS. JEFFERSON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5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Rap Battle #1</a:t>
            </a:r>
            <a:endParaRPr lang="en-US" dirty="0"/>
          </a:p>
        </p:txBody>
      </p:sp>
      <p:pic>
        <p:nvPicPr>
          <p:cNvPr id="4" name="#25 Hamilton - Cabinet Battle #1 [[MUSIC LYRICS]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990600"/>
            <a:ext cx="8686800" cy="5638800"/>
          </a:xfrm>
        </p:spPr>
      </p:pic>
    </p:spTree>
    <p:extLst>
      <p:ext uri="{BB962C8B-B14F-4D97-AF65-F5344CB8AC3E}">
        <p14:creationId xmlns:p14="http://schemas.microsoft.com/office/powerpoint/2010/main" val="519068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HAMILTON COMMERCIAL (90s)</a:t>
            </a:r>
            <a:endParaRPr lang="en-US" dirty="0"/>
          </a:p>
        </p:txBody>
      </p:sp>
      <p:pic>
        <p:nvPicPr>
          <p:cNvPr id="4" name="Original-got-milk_-commercial-Who-shot-Alexander-Hamilton_[www.savevid.com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295400"/>
            <a:ext cx="8077200" cy="4972486"/>
          </a:xfrm>
        </p:spPr>
      </p:pic>
    </p:spTree>
    <p:extLst>
      <p:ext uri="{BB962C8B-B14F-4D97-AF65-F5344CB8AC3E}">
        <p14:creationId xmlns:p14="http://schemas.microsoft.com/office/powerpoint/2010/main" val="4048990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SEE, HISTORY IS COOL!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83417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u="sng" dirty="0" smtClean="0"/>
              <a:t>Agenda</a:t>
            </a:r>
          </a:p>
          <a:p>
            <a:pPr marL="0" indent="0" algn="ctr">
              <a:buNone/>
            </a:pPr>
            <a:r>
              <a:rPr lang="en-US" dirty="0" smtClean="0"/>
              <a:t>Complete Bill of Rights Assignment</a:t>
            </a:r>
          </a:p>
          <a:p>
            <a:pPr marL="0" indent="0" algn="ctr">
              <a:buNone/>
            </a:pPr>
            <a:r>
              <a:rPr lang="en-US" dirty="0" smtClean="0"/>
              <a:t>Notes/Context- Where We Stand April 1789</a:t>
            </a:r>
          </a:p>
          <a:p>
            <a:pPr marL="0" indent="0" algn="ctr">
              <a:buNone/>
            </a:pPr>
            <a:r>
              <a:rPr lang="en-US" dirty="0" smtClean="0"/>
              <a:t>Comparison –Hamilton &amp; Jefferson</a:t>
            </a:r>
          </a:p>
          <a:p>
            <a:pPr marL="0" indent="0" algn="ctr">
              <a:buNone/>
            </a:pPr>
            <a:r>
              <a:rPr lang="en-US" i="1" dirty="0" smtClean="0"/>
              <a:t>Hamilton</a:t>
            </a:r>
            <a:r>
              <a:rPr lang="en-US" dirty="0" smtClean="0"/>
              <a:t> song-Cabinet Battle #1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44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 Stand- April 1789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Recent events: </a:t>
            </a:r>
          </a:p>
          <a:p>
            <a:pPr marL="457200" lvl="1" indent="0">
              <a:buNone/>
            </a:pPr>
            <a:r>
              <a:rPr lang="en-US" dirty="0"/>
              <a:t>–  8 years ago (1781), fought final battle of Revolutionary War &amp; </a:t>
            </a:r>
            <a:endParaRPr lang="en-US" sz="3200" dirty="0"/>
          </a:p>
          <a:p>
            <a:pPr marL="457200" lvl="1" indent="0">
              <a:buNone/>
            </a:pPr>
            <a:r>
              <a:rPr lang="en-US" dirty="0"/>
              <a:t>established the </a:t>
            </a:r>
            <a:r>
              <a:rPr lang="en-US" b="1" dirty="0">
                <a:solidFill>
                  <a:srgbClr val="FF6600"/>
                </a:solidFill>
              </a:rPr>
              <a:t>Articles of Confederation. </a:t>
            </a:r>
            <a:endParaRPr lang="en-US" sz="3200" b="1" dirty="0">
              <a:solidFill>
                <a:srgbClr val="FF6600"/>
              </a:solidFill>
            </a:endParaRPr>
          </a:p>
          <a:p>
            <a:pPr marL="457200" lvl="1" indent="0">
              <a:buNone/>
            </a:pPr>
            <a:r>
              <a:rPr lang="en-US" dirty="0"/>
              <a:t>–  6 years ago (1783), </a:t>
            </a:r>
            <a:r>
              <a:rPr lang="en-US" b="1" dirty="0">
                <a:solidFill>
                  <a:srgbClr val="FF6600"/>
                </a:solidFill>
              </a:rPr>
              <a:t>Treaty of Paris </a:t>
            </a:r>
            <a:r>
              <a:rPr lang="en-US" dirty="0"/>
              <a:t>established national boundaries of </a:t>
            </a:r>
            <a:r>
              <a:rPr lang="en-US" dirty="0" smtClean="0"/>
              <a:t>United </a:t>
            </a:r>
            <a:r>
              <a:rPr lang="en-US" dirty="0"/>
              <a:t>States. </a:t>
            </a:r>
            <a:endParaRPr lang="en-US" sz="3200" dirty="0"/>
          </a:p>
          <a:p>
            <a:pPr lvl="2"/>
            <a:r>
              <a:rPr lang="en-US" dirty="0"/>
              <a:t>East of the Mississippi </a:t>
            </a:r>
          </a:p>
          <a:p>
            <a:pPr lvl="2"/>
            <a:r>
              <a:rPr lang="en-US" dirty="0" err="1"/>
              <a:t>Canada</a:t>
            </a:r>
            <a:r>
              <a:rPr lang="en-US" dirty="0" err="1">
                <a:latin typeface="Wingdings"/>
              </a:rPr>
              <a:t></a:t>
            </a:r>
            <a:r>
              <a:rPr lang="en-US" dirty="0" err="1"/>
              <a:t>Florida</a:t>
            </a:r>
            <a:r>
              <a:rPr lang="en-US" dirty="0"/>
              <a:t> border </a:t>
            </a:r>
          </a:p>
          <a:p>
            <a:pPr marL="457200" lvl="1" indent="0">
              <a:buNone/>
            </a:pPr>
            <a:r>
              <a:rPr lang="en-US" dirty="0"/>
              <a:t>–  10 months ago (June 1788), </a:t>
            </a:r>
            <a:r>
              <a:rPr lang="en-US" b="1" dirty="0">
                <a:solidFill>
                  <a:srgbClr val="FF6600"/>
                </a:solidFill>
              </a:rPr>
              <a:t>Constitution</a:t>
            </a:r>
            <a:r>
              <a:rPr lang="en-US" dirty="0"/>
              <a:t> ratified, replaced the Articles of Confederation. </a:t>
            </a:r>
            <a:endParaRPr lang="en-US" sz="3200" dirty="0"/>
          </a:p>
          <a:p>
            <a:r>
              <a:rPr lang="en-US" dirty="0"/>
              <a:t>April 30, 1789 – George Washington took the Oath of Office in </a:t>
            </a:r>
            <a:r>
              <a:rPr lang="en-US" b="1" dirty="0">
                <a:solidFill>
                  <a:srgbClr val="FF6600"/>
                </a:solidFill>
              </a:rPr>
              <a:t>New York City </a:t>
            </a:r>
            <a:r>
              <a:rPr lang="en-US" dirty="0"/>
              <a:t>to become the nation’s first President.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180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Washington’s First Cabinet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Washington did not campaign for himself – chosen by the electoral college to be country’s first president.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– </a:t>
            </a:r>
            <a:r>
              <a:rPr lang="en-US" b="1" dirty="0">
                <a:solidFill>
                  <a:srgbClr val="FF6600"/>
                </a:solidFill>
              </a:rPr>
              <a:t>John Adams </a:t>
            </a:r>
            <a:r>
              <a:rPr lang="en-US" dirty="0"/>
              <a:t>(runner-up) became Vice President</a:t>
            </a:r>
            <a:br>
              <a:rPr lang="en-US" dirty="0"/>
            </a:br>
            <a:r>
              <a:rPr lang="en-US" dirty="0"/>
              <a:t>• Washington coined the idea of the president’s 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6600"/>
                </a:solidFill>
              </a:rPr>
              <a:t>“cabinet.”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/>
              <a:t>– Department of State – </a:t>
            </a:r>
            <a:r>
              <a:rPr lang="en-US" b="1" dirty="0">
                <a:solidFill>
                  <a:srgbClr val="FF6600"/>
                </a:solidFill>
              </a:rPr>
              <a:t>Thomas Jefferson </a:t>
            </a:r>
            <a:r>
              <a:rPr lang="en-US" dirty="0"/>
              <a:t>(VA)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– Department of the Treasury – </a:t>
            </a:r>
            <a:r>
              <a:rPr lang="en-US" b="1" dirty="0">
                <a:solidFill>
                  <a:srgbClr val="FF6600"/>
                </a:solidFill>
              </a:rPr>
              <a:t>Alexander Hamilton </a:t>
            </a:r>
            <a:r>
              <a:rPr lang="en-US" dirty="0"/>
              <a:t>(NY)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– </a:t>
            </a:r>
            <a:r>
              <a:rPr lang="en-US" dirty="0"/>
              <a:t>Department of War – </a:t>
            </a:r>
            <a:r>
              <a:rPr lang="en-US" b="1" dirty="0">
                <a:solidFill>
                  <a:srgbClr val="FF6600"/>
                </a:solidFill>
              </a:rPr>
              <a:t>Henry Knox </a:t>
            </a:r>
            <a:r>
              <a:rPr lang="en-US" dirty="0"/>
              <a:t>(MA)</a:t>
            </a:r>
            <a:br>
              <a:rPr lang="en-US" dirty="0"/>
            </a:br>
            <a:r>
              <a:rPr lang="en-US" dirty="0"/>
              <a:t>– Attorney General – </a:t>
            </a:r>
            <a:r>
              <a:rPr lang="en-US" b="1" dirty="0">
                <a:solidFill>
                  <a:srgbClr val="FF6600"/>
                </a:solidFill>
              </a:rPr>
              <a:t>Edmund Randolph </a:t>
            </a:r>
            <a:r>
              <a:rPr lang="en-US" dirty="0"/>
              <a:t>(VA)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315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Hamilton’s Economic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915400" cy="4953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As Secretary of the Treasury, Hamilton developed an economic plan for the new U.S.: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1. Federal </a:t>
            </a:r>
            <a:r>
              <a:rPr lang="en-US" dirty="0"/>
              <a:t>government </a:t>
            </a:r>
            <a:r>
              <a:rPr lang="en-US" b="1" dirty="0">
                <a:solidFill>
                  <a:srgbClr val="FF6600"/>
                </a:solidFill>
              </a:rPr>
              <a:t>assumption</a:t>
            </a:r>
            <a:r>
              <a:rPr lang="en-US" dirty="0"/>
              <a:t> of state debts </a:t>
            </a:r>
          </a:p>
          <a:p>
            <a:pPr lvl="1"/>
            <a:r>
              <a:rPr lang="en-US" dirty="0"/>
              <a:t>Most northern states still owed significant sums, </a:t>
            </a:r>
            <a:r>
              <a:rPr lang="en-US" dirty="0" smtClean="0"/>
              <a:t>southern </a:t>
            </a:r>
            <a:r>
              <a:rPr lang="en-US" dirty="0"/>
              <a:t>states had paid most of their debt </a:t>
            </a:r>
          </a:p>
          <a:p>
            <a:pPr lvl="1"/>
            <a:r>
              <a:rPr lang="en-US" dirty="0"/>
              <a:t>Compromise of 1790 – capital of US would be moved from NYC to </a:t>
            </a:r>
            <a:r>
              <a:rPr lang="en-US" b="1" dirty="0">
                <a:solidFill>
                  <a:srgbClr val="FF6600"/>
                </a:solidFill>
              </a:rPr>
              <a:t>Washington, D.C. </a:t>
            </a:r>
            <a:r>
              <a:rPr lang="en-US" dirty="0"/>
              <a:t>if southern states agreed to help pay </a:t>
            </a:r>
          </a:p>
          <a:p>
            <a:pPr marL="0" indent="0">
              <a:buNone/>
            </a:pPr>
            <a:r>
              <a:rPr lang="en-US" dirty="0" smtClean="0"/>
              <a:t>2. Establishment </a:t>
            </a:r>
            <a:r>
              <a:rPr lang="en-US" dirty="0"/>
              <a:t>of a </a:t>
            </a:r>
            <a:r>
              <a:rPr lang="en-US" b="1" dirty="0">
                <a:solidFill>
                  <a:srgbClr val="FF6600"/>
                </a:solidFill>
              </a:rPr>
              <a:t>National Bank </a:t>
            </a:r>
          </a:p>
          <a:p>
            <a:pPr marL="0" indent="0">
              <a:buNone/>
            </a:pPr>
            <a:r>
              <a:rPr lang="en-US" dirty="0" smtClean="0"/>
              <a:t>	• </a:t>
            </a:r>
            <a:r>
              <a:rPr lang="en-US" dirty="0"/>
              <a:t>Issue paper money, handle government finances,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issue </a:t>
            </a:r>
            <a:r>
              <a:rPr lang="en-US" dirty="0"/>
              <a:t>loans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3. Establish</a:t>
            </a:r>
            <a:r>
              <a:rPr lang="en-US" b="1" dirty="0">
                <a:solidFill>
                  <a:srgbClr val="FF6600"/>
                </a:solidFill>
              </a:rPr>
              <a:t> tariffs </a:t>
            </a:r>
            <a:r>
              <a:rPr lang="en-US" dirty="0"/>
              <a:t>to protect industry &amp; provide federal revenue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• </a:t>
            </a:r>
            <a:r>
              <a:rPr lang="en-US" dirty="0"/>
              <a:t>Would provide vast majority of gov’t revenue for the new </a:t>
            </a:r>
            <a:r>
              <a:rPr lang="en-US" dirty="0" smtClean="0"/>
              <a:t>	nation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964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Divisions in the New 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Despite their seats in Washington’s cabinet, Hamilton &amp; Jefferson disagreed sharply in their views and philosophies on government.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– Hamilton = led the </a:t>
            </a:r>
            <a:r>
              <a:rPr lang="en-US" b="1" dirty="0">
                <a:solidFill>
                  <a:srgbClr val="FF6600"/>
                </a:solidFill>
              </a:rPr>
              <a:t>Federalist Party</a:t>
            </a:r>
            <a:br>
              <a:rPr lang="en-US" b="1" dirty="0">
                <a:solidFill>
                  <a:srgbClr val="FF6600"/>
                </a:solidFill>
              </a:rPr>
            </a:br>
            <a:r>
              <a:rPr lang="en-US" dirty="0" smtClean="0"/>
              <a:t>	</a:t>
            </a:r>
            <a:r>
              <a:rPr lang="en-US" sz="2800" dirty="0" smtClean="0"/>
              <a:t>• </a:t>
            </a:r>
            <a:r>
              <a:rPr lang="en-US" sz="2800" dirty="0"/>
              <a:t>Supported by Northerners, </a:t>
            </a:r>
            <a:r>
              <a:rPr lang="en-US" sz="2800" dirty="0" smtClean="0"/>
              <a:t>primarily upper </a:t>
            </a:r>
            <a:r>
              <a:rPr lang="en-US" sz="2800" dirty="0"/>
              <a:t>class </a:t>
            </a:r>
            <a:r>
              <a:rPr lang="en-US" sz="2800" dirty="0" smtClean="0"/>
              <a:t>	merchants </a:t>
            </a:r>
            <a:r>
              <a:rPr lang="en-US" sz="2800" dirty="0"/>
              <a:t>&amp; bankers</a:t>
            </a:r>
            <a:br>
              <a:rPr lang="en-US" sz="2800" dirty="0"/>
            </a:br>
            <a:r>
              <a:rPr lang="en-US" dirty="0"/>
              <a:t>– Jefferson = led the </a:t>
            </a:r>
            <a:r>
              <a:rPr lang="en-US" b="1" dirty="0">
                <a:solidFill>
                  <a:srgbClr val="FF6600"/>
                </a:solidFill>
              </a:rPr>
              <a:t>Democratic-Republican </a:t>
            </a:r>
            <a:r>
              <a:rPr lang="en-US" dirty="0" smtClean="0"/>
              <a:t>	Party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800" dirty="0" smtClean="0"/>
              <a:t>• </a:t>
            </a:r>
            <a:r>
              <a:rPr lang="en-US" sz="2800" dirty="0"/>
              <a:t>Supported by Southerners, primarily </a:t>
            </a:r>
            <a:r>
              <a:rPr lang="en-US" sz="2800" dirty="0" smtClean="0"/>
              <a:t>lower/	middle </a:t>
            </a:r>
            <a:r>
              <a:rPr lang="en-US" sz="2800" dirty="0"/>
              <a:t>class farmers 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44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Comparing Hamilton &amp; Jefferson </a:t>
            </a:r>
            <a:br>
              <a:rPr lang="en-US" dirty="0" smtClean="0"/>
            </a:br>
            <a:r>
              <a:rPr lang="en-US" dirty="0" smtClean="0"/>
              <a:t>Chart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22" t="22217" r="17361" b="18318"/>
          <a:stretch/>
        </p:blipFill>
        <p:spPr>
          <a:xfrm>
            <a:off x="914400" y="1752600"/>
            <a:ext cx="7198132" cy="3810000"/>
          </a:xfrm>
        </p:spPr>
      </p:pic>
    </p:spTree>
    <p:extLst>
      <p:ext uri="{BB962C8B-B14F-4D97-AF65-F5344CB8AC3E}">
        <p14:creationId xmlns:p14="http://schemas.microsoft.com/office/powerpoint/2010/main" val="4116815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143000"/>
            <a:ext cx="8382000" cy="5486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 smtClean="0"/>
              <a:t>Thomas Jefferson</a:t>
            </a:r>
          </a:p>
          <a:p>
            <a:pPr marL="0" indent="0">
              <a:buNone/>
            </a:pPr>
            <a:r>
              <a:rPr lang="en-US" dirty="0"/>
              <a:t>–  Grew up as member of elite in society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–  Elected to Virginia’s state legislature at age 26.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–  Served as governor of Virginia, minister to France, and Secretary of State </a:t>
            </a:r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Alexander Hamilton</a:t>
            </a:r>
          </a:p>
          <a:p>
            <a:pPr marL="0" indent="0">
              <a:buNone/>
            </a:pPr>
            <a:r>
              <a:rPr lang="en-US" dirty="0"/>
              <a:t>–  Born into poverty in the British West Indies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–  Joined Continental Army during the Revolution - became an aide to General Washington.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–  Worked his way up through society.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18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HAMILTON RAP!</a:t>
            </a:r>
            <a:endParaRPr lang="en-US" dirty="0"/>
          </a:p>
        </p:txBody>
      </p:sp>
      <p:pic>
        <p:nvPicPr>
          <p:cNvPr id="4" name="Lin-Manuel-Miranda-Performs-at-the-White-House-Poetry-Jam_-(8-of-8)[www.savevid.com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0"/>
            <a:ext cx="9220200" cy="6781800"/>
          </a:xfrm>
        </p:spPr>
      </p:pic>
    </p:spTree>
    <p:extLst>
      <p:ext uri="{BB962C8B-B14F-4D97-AF65-F5344CB8AC3E}">
        <p14:creationId xmlns:p14="http://schemas.microsoft.com/office/powerpoint/2010/main" val="32760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5422</TotalTime>
  <Words>208</Words>
  <Application>Microsoft Macintosh PowerPoint</Application>
  <PresentationFormat>On-screen Show (4:3)</PresentationFormat>
  <Paragraphs>50</Paragraphs>
  <Slides>12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HAMILTON VS. JEFFERSON</vt:lpstr>
      <vt:lpstr>EQ: </vt:lpstr>
      <vt:lpstr>Where We Stand- April 1789</vt:lpstr>
      <vt:lpstr>Washington’s First Cabinet</vt:lpstr>
      <vt:lpstr>Hamilton’s Economic Vision</vt:lpstr>
      <vt:lpstr>Divisions in the New Nation</vt:lpstr>
      <vt:lpstr>Comparing Hamilton &amp; Jefferson  Chart</vt:lpstr>
      <vt:lpstr>Background</vt:lpstr>
      <vt:lpstr>HAMILTON RAP!</vt:lpstr>
      <vt:lpstr>Rap Battle #1</vt:lpstr>
      <vt:lpstr>HAMILTON COMMERCIAL (90s)</vt:lpstr>
      <vt:lpstr>PowerPoint Presentation</vt:lpstr>
    </vt:vector>
  </TitlesOfParts>
  <Company>Coachella Valley USD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HAMILTON VS. JEFFERSON</dc:title>
  <dc:creator>Windows User</dc:creator>
  <cp:lastModifiedBy>Ramirez, Marcia P.</cp:lastModifiedBy>
  <cp:revision>9</cp:revision>
  <dcterms:created xsi:type="dcterms:W3CDTF">2013-10-08T21:36:12Z</dcterms:created>
  <dcterms:modified xsi:type="dcterms:W3CDTF">2016-10-05T14:27:12Z</dcterms:modified>
</cp:coreProperties>
</file>