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66" r:id="rId7"/>
    <p:sldId id="267" r:id="rId8"/>
    <p:sldId id="264" r:id="rId9"/>
    <p:sldId id="265" r:id="rId10"/>
    <p:sldId id="268" r:id="rId11"/>
    <p:sldId id="269" r:id="rId12"/>
    <p:sldId id="258" r:id="rId13"/>
    <p:sldId id="259" r:id="rId1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2" y="-96"/>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3961B-F186-495C-AB27-72CD3695A21D}"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272651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3961B-F186-495C-AB27-72CD3695A21D}"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957568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3961B-F186-495C-AB27-72CD3695A21D}"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4040862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3961B-F186-495C-AB27-72CD3695A21D}"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18376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3961B-F186-495C-AB27-72CD3695A21D}"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414788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3961B-F186-495C-AB27-72CD3695A21D}"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318223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3961B-F186-495C-AB27-72CD3695A21D}" type="datetimeFigureOut">
              <a:rPr lang="en-US" smtClean="0"/>
              <a:t>8/21/15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4113248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3961B-F186-495C-AB27-72CD3695A21D}" type="datetimeFigureOut">
              <a:rPr lang="en-US" smtClean="0"/>
              <a:t>8/21/15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320961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3961B-F186-495C-AB27-72CD3695A21D}" type="datetimeFigureOut">
              <a:rPr lang="en-US" smtClean="0"/>
              <a:t>8/21/15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297330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3961B-F186-495C-AB27-72CD3695A21D}"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376471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3961B-F186-495C-AB27-72CD3695A21D}"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87F4E-BB41-4977-B24E-D5B128A20C2F}" type="slidenum">
              <a:rPr lang="en-US" smtClean="0"/>
              <a:t>‹#›</a:t>
            </a:fld>
            <a:endParaRPr lang="en-US"/>
          </a:p>
        </p:txBody>
      </p:sp>
    </p:spTree>
    <p:extLst>
      <p:ext uri="{BB962C8B-B14F-4D97-AF65-F5344CB8AC3E}">
        <p14:creationId xmlns:p14="http://schemas.microsoft.com/office/powerpoint/2010/main" val="29979569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12A3961B-F186-495C-AB27-72CD3695A21D}" type="datetimeFigureOut">
              <a:rPr lang="en-US" smtClean="0"/>
              <a:t>8/21/15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A4487F4E-BB41-4977-B24E-D5B128A20C2F}" type="slidenum">
              <a:rPr lang="en-US" smtClean="0"/>
              <a:t>‹#›</a:t>
            </a:fld>
            <a:endParaRPr lang="en-US"/>
          </a:p>
        </p:txBody>
      </p:sp>
    </p:spTree>
    <p:extLst>
      <p:ext uri="{BB962C8B-B14F-4D97-AF65-F5344CB8AC3E}">
        <p14:creationId xmlns:p14="http://schemas.microsoft.com/office/powerpoint/2010/main" val="3810452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First AP Assignment</a:t>
            </a:r>
            <a:endParaRPr lang="en-US" dirty="0"/>
          </a:p>
        </p:txBody>
      </p:sp>
      <p:sp>
        <p:nvSpPr>
          <p:cNvPr id="3" name="Subtitle 2"/>
          <p:cNvSpPr>
            <a:spLocks noGrp="1"/>
          </p:cNvSpPr>
          <p:nvPr>
            <p:ph type="subTitle" idx="1"/>
          </p:nvPr>
        </p:nvSpPr>
        <p:spPr>
          <a:ln>
            <a:solidFill>
              <a:schemeClr val="tx1">
                <a:lumMod val="65000"/>
                <a:lumOff val="35000"/>
              </a:schemeClr>
            </a:solidFill>
          </a:ln>
        </p:spPr>
        <p:txBody>
          <a:bodyPr>
            <a:normAutofit fontScale="92500" lnSpcReduction="20000"/>
          </a:bodyPr>
          <a:lstStyle/>
          <a:p>
            <a:r>
              <a:rPr lang="en-US" dirty="0" smtClean="0"/>
              <a:t>Due Monday at the </a:t>
            </a:r>
            <a:r>
              <a:rPr lang="en-US" u="sng" dirty="0" smtClean="0"/>
              <a:t>Beginning of Class</a:t>
            </a:r>
            <a:r>
              <a:rPr lang="en-US" u="sng" dirty="0"/>
              <a:t> </a:t>
            </a:r>
            <a:endParaRPr lang="en-US" u="sng" dirty="0" smtClean="0"/>
          </a:p>
          <a:p>
            <a:r>
              <a:rPr lang="en-US" dirty="0" smtClean="0"/>
              <a:t>Yes It Will Be Worth Some Points</a:t>
            </a:r>
          </a:p>
          <a:p>
            <a:r>
              <a:rPr lang="en-US" dirty="0" smtClean="0">
                <a:solidFill>
                  <a:srgbClr val="C00000"/>
                </a:solidFill>
              </a:rPr>
              <a:t>This is your ticket into the class</a:t>
            </a:r>
          </a:p>
          <a:p>
            <a:endParaRPr lang="en-US" dirty="0">
              <a:solidFill>
                <a:srgbClr val="C00000"/>
              </a:solidFill>
            </a:endParaRPr>
          </a:p>
        </p:txBody>
      </p:sp>
    </p:spTree>
    <p:extLst>
      <p:ext uri="{BB962C8B-B14F-4D97-AF65-F5344CB8AC3E}">
        <p14:creationId xmlns:p14="http://schemas.microsoft.com/office/powerpoint/2010/main" val="5573846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p:txBody>
          <a:bodyPr/>
          <a:lstStyle/>
          <a:p>
            <a:r>
              <a:rPr lang="en-US" dirty="0" smtClean="0"/>
              <a:t>Good Luck.</a:t>
            </a:r>
          </a:p>
          <a:p>
            <a:r>
              <a:rPr lang="en-US" dirty="0" smtClean="0"/>
              <a:t>Due Monday</a:t>
            </a:r>
            <a:endParaRPr lang="en-US" dirty="0"/>
          </a:p>
        </p:txBody>
      </p:sp>
    </p:spTree>
    <p:extLst>
      <p:ext uri="{BB962C8B-B14F-4D97-AF65-F5344CB8AC3E}">
        <p14:creationId xmlns:p14="http://schemas.microsoft.com/office/powerpoint/2010/main" val="244000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you can find the </a:t>
            </a:r>
            <a:r>
              <a:rPr lang="en-US" dirty="0" err="1" smtClean="0"/>
              <a:t>assigment</a:t>
            </a:r>
            <a:endParaRPr lang="en-US" dirty="0"/>
          </a:p>
        </p:txBody>
      </p:sp>
      <p:sp>
        <p:nvSpPr>
          <p:cNvPr id="3" name="Content Placeholder 2"/>
          <p:cNvSpPr>
            <a:spLocks noGrp="1"/>
          </p:cNvSpPr>
          <p:nvPr>
            <p:ph idx="1"/>
          </p:nvPr>
        </p:nvSpPr>
        <p:spPr/>
        <p:txBody>
          <a:bodyPr/>
          <a:lstStyle/>
          <a:p>
            <a:r>
              <a:rPr lang="en-US" dirty="0" smtClean="0"/>
              <a:t>AP EURO: </a:t>
            </a:r>
            <a:r>
              <a:rPr lang="en-US" dirty="0" err="1" smtClean="0"/>
              <a:t>mprapeuro.weebly.com</a:t>
            </a:r>
            <a:endParaRPr lang="en-US" dirty="0" smtClean="0"/>
          </a:p>
          <a:p>
            <a:r>
              <a:rPr lang="en-US" dirty="0" smtClean="0"/>
              <a:t>APUSH: </a:t>
            </a:r>
            <a:r>
              <a:rPr lang="en-US" dirty="0" err="1" smtClean="0"/>
              <a:t>mprapush.weebly.com</a:t>
            </a:r>
            <a:endParaRPr lang="en-US" dirty="0"/>
          </a:p>
        </p:txBody>
      </p:sp>
    </p:spTree>
    <p:extLst>
      <p:ext uri="{BB962C8B-B14F-4D97-AF65-F5344CB8AC3E}">
        <p14:creationId xmlns:p14="http://schemas.microsoft.com/office/powerpoint/2010/main" val="79187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Job Day 2</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Take out your homework essays.  If you were not in class Friday ask your partner for the prompt and begin writing it. Mrs. Ramirez will stamp essays.</a:t>
            </a:r>
          </a:p>
          <a:p>
            <a:pPr marL="514350" indent="-514350">
              <a:buFont typeface="+mj-lt"/>
              <a:buAutoNum type="arabicPeriod"/>
            </a:pPr>
            <a:r>
              <a:rPr lang="en-US" dirty="0" smtClean="0"/>
              <a:t>Get in groups and </a:t>
            </a:r>
            <a:r>
              <a:rPr lang="en-US" dirty="0" smtClean="0"/>
              <a:t>score </a:t>
            </a:r>
            <a:r>
              <a:rPr lang="en-US" dirty="0" smtClean="0"/>
              <a:t>the essay</a:t>
            </a:r>
          </a:p>
          <a:p>
            <a:pPr marL="514350" indent="-514350">
              <a:buFont typeface="+mj-lt"/>
              <a:buAutoNum type="arabicPeriod"/>
            </a:pPr>
            <a:r>
              <a:rPr lang="en-US" dirty="0" smtClean="0"/>
              <a:t>Pass essay </a:t>
            </a:r>
            <a:r>
              <a:rPr lang="en-US" dirty="0" smtClean="0"/>
              <a:t>to the right.</a:t>
            </a:r>
            <a:endParaRPr lang="en-US" dirty="0" smtClean="0"/>
          </a:p>
          <a:p>
            <a:pPr marL="514350" indent="-514350">
              <a:buFont typeface="+mj-lt"/>
              <a:buAutoNum type="arabicPeriod"/>
            </a:pPr>
            <a:r>
              <a:rPr lang="en-US" dirty="0" smtClean="0"/>
              <a:t>Read the other person’s essay</a:t>
            </a:r>
          </a:p>
          <a:p>
            <a:pPr marL="514350" indent="-514350">
              <a:buFont typeface="+mj-lt"/>
              <a:buAutoNum type="arabicPeriod"/>
            </a:pPr>
            <a:r>
              <a:rPr lang="en-US" dirty="0" smtClean="0"/>
              <a:t>If you already agree with their position pretend that you need to be convinced of it</a:t>
            </a:r>
            <a:endParaRPr lang="en-US" dirty="0"/>
          </a:p>
        </p:txBody>
      </p:sp>
    </p:spTree>
    <p:extLst>
      <p:ext uri="{BB962C8B-B14F-4D97-AF65-F5344CB8AC3E}">
        <p14:creationId xmlns:p14="http://schemas.microsoft.com/office/powerpoint/2010/main" val="24236013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Job Day 2 </a:t>
            </a:r>
            <a:r>
              <a:rPr lang="en-US" dirty="0" err="1" smtClean="0"/>
              <a:t>Con’t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6"/>
            </a:pPr>
            <a:r>
              <a:rPr lang="en-US" dirty="0" smtClean="0"/>
              <a:t>Score it according to the following</a:t>
            </a:r>
          </a:p>
          <a:p>
            <a:pPr marL="400050" lvl="1" indent="0">
              <a:buNone/>
            </a:pPr>
            <a:r>
              <a:rPr lang="en-US" dirty="0" smtClean="0"/>
              <a:t>1 point for Thesis - underlined or highlighted</a:t>
            </a:r>
          </a:p>
          <a:p>
            <a:pPr marL="400050" lvl="1" indent="0">
              <a:buNone/>
            </a:pPr>
            <a:r>
              <a:rPr lang="en-US" dirty="0" smtClean="0"/>
              <a:t>1 point for each </a:t>
            </a:r>
            <a:r>
              <a:rPr lang="en-US" dirty="0" smtClean="0"/>
              <a:t>category (total 3)</a:t>
            </a:r>
            <a:endParaRPr lang="en-US" dirty="0" smtClean="0"/>
          </a:p>
          <a:p>
            <a:pPr marL="400050" lvl="1" indent="0">
              <a:buNone/>
            </a:pPr>
            <a:r>
              <a:rPr lang="en-US" dirty="0" smtClean="0"/>
              <a:t>1 point for each detail and explanation</a:t>
            </a:r>
          </a:p>
          <a:p>
            <a:pPr marL="514350" indent="-514350">
              <a:buFont typeface="+mj-lt"/>
              <a:buAutoNum type="arabicPeriod" startAt="6"/>
            </a:pPr>
            <a:r>
              <a:rPr lang="en-US" dirty="0" smtClean="0"/>
              <a:t>Put that number at the end of the essay</a:t>
            </a:r>
          </a:p>
          <a:p>
            <a:pPr marL="514350" indent="-514350">
              <a:buFont typeface="+mj-lt"/>
              <a:buAutoNum type="arabicPeriod" startAt="6"/>
            </a:pPr>
            <a:r>
              <a:rPr lang="en-US" dirty="0" smtClean="0"/>
              <a:t>Think of something that the person could have done to move their number up</a:t>
            </a:r>
          </a:p>
          <a:p>
            <a:pPr marL="514350" indent="-514350">
              <a:buFont typeface="+mj-lt"/>
              <a:buAutoNum type="arabicPeriod" startAt="6"/>
            </a:pPr>
            <a:r>
              <a:rPr lang="en-US" dirty="0" smtClean="0"/>
              <a:t>Write that at the top next to the score and give it back to the person</a:t>
            </a:r>
            <a:endParaRPr lang="en-US" dirty="0"/>
          </a:p>
        </p:txBody>
      </p:sp>
    </p:spTree>
    <p:extLst>
      <p:ext uri="{BB962C8B-B14F-4D97-AF65-F5344CB8AC3E}">
        <p14:creationId xmlns:p14="http://schemas.microsoft.com/office/powerpoint/2010/main" val="7716380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Job</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Answer the following question:</a:t>
            </a:r>
          </a:p>
          <a:p>
            <a:pPr marL="0" indent="0">
              <a:buNone/>
            </a:pPr>
            <a:endParaRPr lang="en-US" dirty="0"/>
          </a:p>
          <a:p>
            <a:pPr marL="0" indent="0">
              <a:buNone/>
            </a:pPr>
            <a:r>
              <a:rPr lang="en-US" dirty="0" smtClean="0"/>
              <a:t>Analyze why ____________ is the (best/worst) _____________ in the world.</a:t>
            </a:r>
          </a:p>
          <a:p>
            <a:pPr marL="0" indent="0">
              <a:buNone/>
            </a:pPr>
            <a:endParaRPr lang="en-US" dirty="0" smtClean="0"/>
          </a:p>
          <a:p>
            <a:pPr marL="0" indent="0">
              <a:buNone/>
            </a:pPr>
            <a:r>
              <a:rPr lang="en-US" dirty="0" smtClean="0"/>
              <a:t>Ex. Analyze why California is the best state in the world.</a:t>
            </a:r>
          </a:p>
          <a:p>
            <a:pPr marL="0" indent="0">
              <a:buNone/>
            </a:pPr>
            <a:r>
              <a:rPr lang="en-US" dirty="0" smtClean="0"/>
              <a:t>Ex: Analyze why Justin Timberlake is the best performer in the world.</a:t>
            </a:r>
            <a:endParaRPr lang="en-US" dirty="0"/>
          </a:p>
        </p:txBody>
      </p:sp>
    </p:spTree>
    <p:extLst>
      <p:ext uri="{BB962C8B-B14F-4D97-AF65-F5344CB8AC3E}">
        <p14:creationId xmlns:p14="http://schemas.microsoft.com/office/powerpoint/2010/main" val="7874570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Sure To Include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Reasons (you should have two - three reasons)</a:t>
            </a:r>
          </a:p>
          <a:p>
            <a:pPr lvl="1"/>
            <a:r>
              <a:rPr lang="en-US" dirty="0" smtClean="0"/>
              <a:t>Reasons are the things that will answer the questions why is that the best/worst</a:t>
            </a:r>
          </a:p>
          <a:p>
            <a:pPr lvl="2"/>
            <a:r>
              <a:rPr lang="en-US" dirty="0" smtClean="0"/>
              <a:t>You should have </a:t>
            </a:r>
            <a:r>
              <a:rPr lang="en-US" b="1" dirty="0" smtClean="0"/>
              <a:t>three</a:t>
            </a:r>
            <a:r>
              <a:rPr lang="en-US" dirty="0" smtClean="0"/>
              <a:t> examples for each reason</a:t>
            </a:r>
          </a:p>
          <a:p>
            <a:r>
              <a:rPr lang="en-US" dirty="0" smtClean="0"/>
              <a:t>Examples</a:t>
            </a:r>
          </a:p>
          <a:p>
            <a:pPr lvl="1"/>
            <a:r>
              <a:rPr lang="en-US" dirty="0" smtClean="0"/>
              <a:t>Examples are concrete things that help to answer the question why.</a:t>
            </a:r>
          </a:p>
          <a:p>
            <a:pPr marL="457200" lvl="1" indent="0">
              <a:buNone/>
            </a:pPr>
            <a:r>
              <a:rPr lang="en-US" b="1" dirty="0" smtClean="0">
                <a:solidFill>
                  <a:srgbClr val="3366FF"/>
                </a:solidFill>
              </a:rPr>
              <a:t>Example: Justin Timberlake is the best performer in the world because he sings beautifully, dances amazingly and is a super actor. </a:t>
            </a:r>
            <a:endParaRPr lang="en-US" b="1" dirty="0">
              <a:solidFill>
                <a:srgbClr val="3366FF"/>
              </a:solidFill>
            </a:endParaRPr>
          </a:p>
        </p:txBody>
      </p:sp>
    </p:spTree>
    <p:extLst>
      <p:ext uri="{BB962C8B-B14F-4D97-AF65-F5344CB8AC3E}">
        <p14:creationId xmlns:p14="http://schemas.microsoft.com/office/powerpoint/2010/main" val="332632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Structure</a:t>
            </a:r>
            <a:endParaRPr lang="en-US" dirty="0"/>
          </a:p>
        </p:txBody>
      </p:sp>
      <p:sp>
        <p:nvSpPr>
          <p:cNvPr id="3" name="Content Placeholder 2"/>
          <p:cNvSpPr>
            <a:spLocks noGrp="1"/>
          </p:cNvSpPr>
          <p:nvPr>
            <p:ph idx="1"/>
          </p:nvPr>
        </p:nvSpPr>
        <p:spPr>
          <a:xfrm>
            <a:off x="3276600" y="1333500"/>
            <a:ext cx="2590800" cy="3771636"/>
          </a:xfrm>
        </p:spPr>
        <p:txBody>
          <a:bodyPr>
            <a:normAutofit fontScale="85000" lnSpcReduction="10000"/>
          </a:bodyPr>
          <a:lstStyle/>
          <a:p>
            <a:pPr marL="0" indent="0">
              <a:buNone/>
            </a:pPr>
            <a:r>
              <a:rPr lang="en-US" sz="6000" b="1" dirty="0" smtClean="0"/>
              <a:t>I</a:t>
            </a:r>
            <a:r>
              <a:rPr lang="en-US" dirty="0" smtClean="0"/>
              <a:t>ntroduction (One Paragraph)</a:t>
            </a:r>
          </a:p>
          <a:p>
            <a:pPr marL="0" indent="0">
              <a:buNone/>
            </a:pPr>
            <a:r>
              <a:rPr lang="en-US" sz="6000" b="1" dirty="0" smtClean="0"/>
              <a:t>B</a:t>
            </a:r>
            <a:r>
              <a:rPr lang="en-US" dirty="0" smtClean="0"/>
              <a:t>ody (Three Paragraphs)</a:t>
            </a:r>
          </a:p>
          <a:p>
            <a:pPr marL="0" indent="0">
              <a:buNone/>
            </a:pPr>
            <a:r>
              <a:rPr lang="en-US" sz="6000" b="1" dirty="0" smtClean="0"/>
              <a:t>C</a:t>
            </a:r>
            <a:r>
              <a:rPr lang="en-US" dirty="0" smtClean="0"/>
              <a:t>onclusion (One Paragraph)</a:t>
            </a:r>
            <a:endParaRPr lang="en-US" dirty="0"/>
          </a:p>
        </p:txBody>
      </p:sp>
    </p:spTree>
    <p:extLst>
      <p:ext uri="{BB962C8B-B14F-4D97-AF65-F5344CB8AC3E}">
        <p14:creationId xmlns:p14="http://schemas.microsoft.com/office/powerpoint/2010/main" val="28239465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b="1" dirty="0" smtClean="0"/>
              <a:t>I</a:t>
            </a:r>
            <a:r>
              <a:rPr lang="en-US" dirty="0" smtClean="0"/>
              <a:t>ntroduction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Introduce a topic and show some awareness about it. State a clear thesis or guiding idea for your essay. Refer broadly to the sub-topic ideas you will be addressing in the body of the essay, as an initial rationale for the thesis/guiding idea you have asserted. The introduction is absolutely crucial for immediately demonstrating </a:t>
            </a:r>
            <a:r>
              <a:rPr lang="en-US" dirty="0" smtClean="0"/>
              <a:t>that </a:t>
            </a:r>
            <a:r>
              <a:rPr lang="en-US" dirty="0"/>
              <a:t>you understand the topic and task, and that you are on track (“on topic”) from the very outset</a:t>
            </a:r>
            <a:r>
              <a:rPr lang="en-US" dirty="0" smtClean="0"/>
              <a:t>.</a:t>
            </a:r>
          </a:p>
          <a:p>
            <a:pPr marL="0" indent="0">
              <a:buNone/>
            </a:pPr>
            <a:endParaRPr lang="en-US" dirty="0"/>
          </a:p>
        </p:txBody>
      </p:sp>
    </p:spTree>
    <p:extLst>
      <p:ext uri="{BB962C8B-B14F-4D97-AF65-F5344CB8AC3E}">
        <p14:creationId xmlns:p14="http://schemas.microsoft.com/office/powerpoint/2010/main" val="4682940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2722" y="762781"/>
            <a:ext cx="5665612" cy="697719"/>
          </a:xfrm>
        </p:spPr>
        <p:txBody>
          <a:bodyPr>
            <a:normAutofit fontScale="90000"/>
          </a:bodyPr>
          <a:lstStyle/>
          <a:p>
            <a:r>
              <a:rPr lang="en-US" dirty="0" smtClean="0"/>
              <a:t>The Thesis</a:t>
            </a:r>
            <a:endParaRPr lang="en-US" dirty="0"/>
          </a:p>
        </p:txBody>
      </p:sp>
      <p:sp>
        <p:nvSpPr>
          <p:cNvPr id="3" name="Content Placeholder 2"/>
          <p:cNvSpPr>
            <a:spLocks noGrp="1"/>
          </p:cNvSpPr>
          <p:nvPr>
            <p:ph idx="1"/>
          </p:nvPr>
        </p:nvSpPr>
        <p:spPr>
          <a:xfrm>
            <a:off x="1333500" y="1524001"/>
            <a:ext cx="6477000" cy="3421943"/>
          </a:xfrm>
        </p:spPr>
        <p:txBody>
          <a:bodyPr>
            <a:normAutofit fontScale="77500" lnSpcReduction="20000"/>
          </a:bodyPr>
          <a:lstStyle/>
          <a:p>
            <a:pPr marL="0" indent="0">
              <a:buNone/>
            </a:pPr>
            <a:r>
              <a:rPr lang="en-US" sz="2667" dirty="0"/>
              <a:t>An effective thesis will have all these components-</a:t>
            </a:r>
          </a:p>
          <a:p>
            <a:pPr lvl="0"/>
            <a:r>
              <a:rPr lang="en-US" sz="2667" dirty="0"/>
              <a:t>Fully addresses the question (prompt) asked</a:t>
            </a:r>
          </a:p>
          <a:p>
            <a:pPr lvl="0"/>
            <a:r>
              <a:rPr lang="en-US" sz="2667" dirty="0"/>
              <a:t>Takes a position with regard to the question asked</a:t>
            </a:r>
          </a:p>
          <a:p>
            <a:pPr lvl="0"/>
            <a:r>
              <a:rPr lang="en-US" sz="2667" dirty="0"/>
              <a:t>Provides organizational categories that will be used in the essay</a:t>
            </a:r>
          </a:p>
          <a:p>
            <a:pPr marL="0" indent="0">
              <a:buNone/>
            </a:pPr>
            <a:endParaRPr lang="en-US" dirty="0"/>
          </a:p>
          <a:p>
            <a:pPr marL="0" lvl="1" indent="0">
              <a:buNone/>
            </a:pPr>
            <a:r>
              <a:rPr lang="en-US" b="1" dirty="0">
                <a:solidFill>
                  <a:srgbClr val="3366FF"/>
                </a:solidFill>
              </a:rPr>
              <a:t>Example Thesis: Justin Timberlake is the best performer in the world because he sings beautifully, dances amazingly and is a super actor. </a:t>
            </a:r>
          </a:p>
          <a:p>
            <a:pPr marL="0" indent="0">
              <a:buNone/>
            </a:pPr>
            <a:endParaRPr lang="en-US" dirty="0"/>
          </a:p>
        </p:txBody>
      </p:sp>
    </p:spTree>
    <p:extLst>
      <p:ext uri="{BB962C8B-B14F-4D97-AF65-F5344CB8AC3E}">
        <p14:creationId xmlns:p14="http://schemas.microsoft.com/office/powerpoint/2010/main" val="19146016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695" y="508001"/>
            <a:ext cx="5665612" cy="570719"/>
          </a:xfrm>
        </p:spPr>
        <p:txBody>
          <a:bodyPr>
            <a:normAutofit fontScale="90000"/>
          </a:bodyPr>
          <a:lstStyle/>
          <a:p>
            <a:r>
              <a:rPr lang="en-US" dirty="0" smtClean="0"/>
              <a:t>Thesis Samples</a:t>
            </a:r>
            <a:endParaRPr lang="en-US" dirty="0"/>
          </a:p>
        </p:txBody>
      </p:sp>
      <p:sp>
        <p:nvSpPr>
          <p:cNvPr id="3" name="Content Placeholder 2"/>
          <p:cNvSpPr>
            <a:spLocks noGrp="1"/>
          </p:cNvSpPr>
          <p:nvPr>
            <p:ph idx="1"/>
          </p:nvPr>
        </p:nvSpPr>
        <p:spPr>
          <a:xfrm>
            <a:off x="1333501" y="1078720"/>
            <a:ext cx="6667499" cy="4128281"/>
          </a:xfrm>
        </p:spPr>
        <p:txBody>
          <a:bodyPr>
            <a:normAutofit fontScale="92500" lnSpcReduction="20000"/>
          </a:bodyPr>
          <a:lstStyle/>
          <a:p>
            <a:pPr fontAlgn="base"/>
            <a:r>
              <a:rPr lang="en-US" sz="2333" dirty="0"/>
              <a:t>The movie ‘JFK’ inaccurately portrays President Kennedy because of the way it ignores Kennedy’s youth, his relationship with his father, and the findings of the Warren Commission.</a:t>
            </a:r>
          </a:p>
          <a:p>
            <a:pPr fontAlgn="base"/>
            <a:r>
              <a:rPr lang="en-US" sz="2333" dirty="0"/>
              <a:t>Eleanor Roosevelt recreated the role of the First Lady by her active political leadership in the Democratic Party, by lobbying for national legislation, and by fostering women’s leadership in the Democratic Party.</a:t>
            </a:r>
          </a:p>
          <a:p>
            <a:pPr fontAlgn="base"/>
            <a:r>
              <a:rPr lang="en-US" sz="2333" dirty="0"/>
              <a:t>Even though Jacksonian Democrats failed in their self-appointed roles as the guardians of the United States Constitution and individual liberty, they achieved great success in strengthening political democracy and the equality of economic opportunity.</a:t>
            </a:r>
          </a:p>
        </p:txBody>
      </p:sp>
    </p:spTree>
    <p:extLst>
      <p:ext uri="{BB962C8B-B14F-4D97-AF65-F5344CB8AC3E}">
        <p14:creationId xmlns:p14="http://schemas.microsoft.com/office/powerpoint/2010/main" val="42490437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52500"/>
          </a:xfrm>
        </p:spPr>
        <p:txBody>
          <a:bodyPr>
            <a:normAutofit fontScale="90000"/>
          </a:bodyPr>
          <a:lstStyle/>
          <a:p>
            <a:r>
              <a:rPr lang="en-US" sz="8000" b="1" dirty="0" smtClean="0"/>
              <a:t>B</a:t>
            </a:r>
            <a:r>
              <a:rPr lang="en-US" dirty="0" smtClean="0"/>
              <a:t>ody</a:t>
            </a:r>
            <a:endParaRPr lang="en-US" dirty="0"/>
          </a:p>
        </p:txBody>
      </p:sp>
      <p:sp>
        <p:nvSpPr>
          <p:cNvPr id="3" name="Content Placeholder 2"/>
          <p:cNvSpPr>
            <a:spLocks noGrp="1"/>
          </p:cNvSpPr>
          <p:nvPr>
            <p:ph idx="1"/>
          </p:nvPr>
        </p:nvSpPr>
        <p:spPr>
          <a:xfrm>
            <a:off x="0" y="800100"/>
            <a:ext cx="9144000" cy="4800865"/>
          </a:xfrm>
        </p:spPr>
        <p:txBody>
          <a:bodyPr>
            <a:noAutofit/>
          </a:bodyPr>
          <a:lstStyle/>
          <a:p>
            <a:pPr marL="0" indent="0">
              <a:buNone/>
            </a:pPr>
            <a:r>
              <a:rPr lang="en-US" sz="2100" dirty="0"/>
              <a:t>This is the “meat” of the essay, where all the nitty-gritties are presented, explained, rationalized and/or exemplified. Given the scope of detail to be expressed here, staying true to the main topic, clearly organizing sub-ideas, and expressing details with good advanced appropriate language – all of these factors are so important. The body is often the place where writers slip and demonstrate either a vague or deficient understanding of the topic. You’ll need 2-3 paragraphs here, corresponding to the broad sub-topic ideas you mentioned in the introduction with a nice clear topic sentence for each. In fact, the I-B-C model becomes relevant to </a:t>
            </a:r>
            <a:r>
              <a:rPr lang="en-US" sz="2100" i="1" dirty="0"/>
              <a:t>each</a:t>
            </a:r>
            <a:r>
              <a:rPr lang="en-US" sz="2100" dirty="0"/>
              <a:t> body paragraph. You introduce the sub-topic or idea in a topic sentence, followed up with a mini-body of details, reasons and examples, and tie the paragraph up in a well-rounded conclusive way. Make sure all your supporting details correspond clearly with the sub-topic in the topic sentence, and if that in turn corresponds with the thesis/guiding idea in your introduction, then your challenge is with good written expression and the chances or wandering away from your main idea are somewhat reduced.</a:t>
            </a:r>
          </a:p>
        </p:txBody>
      </p:sp>
    </p:spTree>
    <p:extLst>
      <p:ext uri="{BB962C8B-B14F-4D97-AF65-F5344CB8AC3E}">
        <p14:creationId xmlns:p14="http://schemas.microsoft.com/office/powerpoint/2010/main" val="4535068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b="1" dirty="0" smtClean="0"/>
              <a:t>C</a:t>
            </a:r>
            <a:r>
              <a:rPr lang="en-US" dirty="0" smtClean="0"/>
              <a:t>onclusion</a:t>
            </a:r>
            <a:endParaRPr lang="en-US" dirty="0"/>
          </a:p>
        </p:txBody>
      </p:sp>
      <p:sp>
        <p:nvSpPr>
          <p:cNvPr id="3" name="Content Placeholder 2"/>
          <p:cNvSpPr>
            <a:spLocks noGrp="1"/>
          </p:cNvSpPr>
          <p:nvPr>
            <p:ph idx="1"/>
          </p:nvPr>
        </p:nvSpPr>
        <p:spPr>
          <a:xfrm>
            <a:off x="0" y="1333500"/>
            <a:ext cx="9144000" cy="4381500"/>
          </a:xfrm>
        </p:spPr>
        <p:txBody>
          <a:bodyPr>
            <a:normAutofit fontScale="77500" lnSpcReduction="20000"/>
          </a:bodyPr>
          <a:lstStyle/>
          <a:p>
            <a:pPr marL="0" indent="0">
              <a:buNone/>
            </a:pPr>
            <a:r>
              <a:rPr lang="en-US" dirty="0"/>
              <a:t>The conclusion wraps up the essay, rather like the curtain-call of a concert or play. It needs to re-state the thesis and main ideas from the body, but in a new and/or refreshing way. The best quote I’ve heard about conclusions is to “make sure they contain the essential information and impressions you want your readers to walk away from the essay with.” To that I would add that it is important to do this without sounding like you’re simply repeating yourself. Whereas the skill with the main topic in the introduction was to get it our clearly and succinctly, and in the body it was to deal with the topic in a very comprehensive and well structured way, here in the conclusion I believe the skill is about talking about the topic and thesis in a united and authoritative way, and leaving the reader with a lasting impression of it.</a:t>
            </a:r>
          </a:p>
        </p:txBody>
      </p:sp>
    </p:spTree>
    <p:extLst>
      <p:ext uri="{BB962C8B-B14F-4D97-AF65-F5344CB8AC3E}">
        <p14:creationId xmlns:p14="http://schemas.microsoft.com/office/powerpoint/2010/main" val="37576186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33298</TotalTime>
  <Words>989</Words>
  <Application>Microsoft Macintosh PowerPoint</Application>
  <PresentationFormat>On-screen Show (16:10)</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First AP Assignment</vt:lpstr>
      <vt:lpstr>Your Job</vt:lpstr>
      <vt:lpstr>Be Sure To Include</vt:lpstr>
      <vt:lpstr>Essay Structure</vt:lpstr>
      <vt:lpstr>Introduction</vt:lpstr>
      <vt:lpstr>The Thesis</vt:lpstr>
      <vt:lpstr>Thesis Samples</vt:lpstr>
      <vt:lpstr>Body</vt:lpstr>
      <vt:lpstr>Conclusion</vt:lpstr>
      <vt:lpstr>Any questions?</vt:lpstr>
      <vt:lpstr>Where you can find the assigment</vt:lpstr>
      <vt:lpstr>Your Job Day 2</vt:lpstr>
      <vt:lpstr>Your Job Day 2 Con’t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APUSH Homework Assignment</dc:title>
  <dc:creator>Mr. Mac</dc:creator>
  <cp:lastModifiedBy>Ramirez, Marcia P.</cp:lastModifiedBy>
  <cp:revision>22</cp:revision>
  <dcterms:created xsi:type="dcterms:W3CDTF">2013-06-04T00:43:39Z</dcterms:created>
  <dcterms:modified xsi:type="dcterms:W3CDTF">2015-08-21T18:33:45Z</dcterms:modified>
</cp:coreProperties>
</file>