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67" autoAdjust="0"/>
  </p:normalViewPr>
  <p:slideViewPr>
    <p:cSldViewPr snapToGrid="0" snapToObjects="1">
      <p:cViewPr varScale="1">
        <p:scale>
          <a:sx n="107" d="100"/>
          <a:sy n="107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569BE-A2E1-3649-9D73-361D73A1D6EA}" type="datetimeFigureOut">
              <a:rPr lang="en-US" smtClean="0"/>
              <a:t>10/9/16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086E-2A42-0E4C-98CB-1377DA2C2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8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vb</a:t>
            </a:r>
            <a:r>
              <a:rPr lang="en-US" dirty="0" smtClean="0"/>
              <a:t>  b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086E-2A42-0E4C-98CB-1377DA2C2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37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–  After the Treaty of Paris, Britain had still maintained posts near the Great </a:t>
            </a:r>
            <a:endParaRPr lang="en-US" sz="3200" dirty="0" smtClean="0"/>
          </a:p>
          <a:p>
            <a:pPr lvl="1"/>
            <a:r>
              <a:rPr lang="en-US" dirty="0" smtClean="0"/>
              <a:t>Lakes (NW Territory) </a:t>
            </a:r>
            <a:endParaRPr lang="en-US" sz="3200" dirty="0" smtClean="0"/>
          </a:p>
          <a:p>
            <a:pPr lvl="1"/>
            <a:r>
              <a:rPr lang="en-US" dirty="0" smtClean="0"/>
              <a:t>–  British ships also seized American ships &amp; sailors in the Atlantic &amp; Caribbean </a:t>
            </a:r>
            <a:endParaRPr lang="en-US" sz="3200" dirty="0" smtClean="0"/>
          </a:p>
          <a:p>
            <a:pPr lvl="1"/>
            <a:r>
              <a:rPr lang="en-US" dirty="0" smtClean="0"/>
              <a:t>–  Supreme Court Chief Justice John Jay negotiated a controversial treaty with Britain 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dirty="0" err="1" smtClean="0"/>
              <a:t>Pickeny</a:t>
            </a:r>
            <a:endParaRPr lang="en-US" dirty="0" smtClean="0"/>
          </a:p>
          <a:p>
            <a:pPr lvl="1"/>
            <a:r>
              <a:rPr lang="en-US" dirty="0" smtClean="0"/>
              <a:t>–  Despite Treaty of Paris (1783) agreements, land disputes between Spain &amp; U.S. persisted in the southeast </a:t>
            </a:r>
            <a:endParaRPr lang="en-US" sz="3200" dirty="0" smtClean="0"/>
          </a:p>
          <a:p>
            <a:pPr lvl="1"/>
            <a:r>
              <a:rPr lang="en-US" dirty="0" smtClean="0"/>
              <a:t>–  Thomas </a:t>
            </a:r>
            <a:r>
              <a:rPr lang="en-US" dirty="0" err="1" smtClean="0"/>
              <a:t>Pickney</a:t>
            </a:r>
            <a:r>
              <a:rPr lang="en-US" dirty="0" smtClean="0"/>
              <a:t> (U.S. minister to Spain) negotiated a treaty to settle disputes </a:t>
            </a: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086E-2A42-0E4C-98CB-1377DA2C2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6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9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0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8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5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3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6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0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7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83C6C-0B4F-ED44-87BA-E016DB25BE27}" type="datetimeFigureOut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B2E6E-4812-6D4E-9C19-ABD62F854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8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7092"/>
            <a:ext cx="7772400" cy="22440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Good Morning APUSH Students!!!</a:t>
            </a:r>
            <a:br>
              <a:rPr lang="en-US" dirty="0" smtClean="0"/>
            </a:br>
            <a:r>
              <a:rPr lang="en-US" dirty="0" smtClean="0"/>
              <a:t>Clear your desks and have a pencil ready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544" y="3644900"/>
            <a:ext cx="27051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 &amp; Jefferson Viewpoints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111"/>
            <a:ext cx="9144000" cy="570088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Farmers are the economic backbone of the United States.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government should be run by highly-qualified people.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governments are better equipped to handle the vast majority of issues better than the federal government.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National Bank is the bee’s knees and would provide major benefits to the nation’s economy.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France’s recent Revolution was inspired by the United States and deserves our support.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should look toward the future when shaping our economy.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National Bank is an overreach of the federal government’s power.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informed population produces enough citizens that can effectively run a government.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Articles of Confederation were pure hogwash and shows us how important a strong central government is.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should be careful to not create a federal government similar to that of Britain’s by making it too powerful.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8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 10/10/16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75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EQ: </a:t>
            </a:r>
          </a:p>
          <a:p>
            <a:pPr marL="0" indent="0">
              <a:buNone/>
            </a:pPr>
            <a:r>
              <a:rPr lang="en-US" dirty="0" smtClean="0"/>
              <a:t>What are the main ideas of President Washington’s Farewell Address?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Agenda</a:t>
            </a:r>
          </a:p>
          <a:p>
            <a:pPr marL="0" indent="0">
              <a:buNone/>
            </a:pPr>
            <a:r>
              <a:rPr lang="en-US" dirty="0" smtClean="0"/>
              <a:t>Pass some papers back</a:t>
            </a:r>
          </a:p>
          <a:p>
            <a:pPr marL="0" indent="0">
              <a:buNone/>
            </a:pPr>
            <a:r>
              <a:rPr lang="en-US" dirty="0" smtClean="0"/>
              <a:t>Notes/Contexts-Events during the Washington Presidency</a:t>
            </a:r>
          </a:p>
          <a:p>
            <a:pPr marL="0" indent="0">
              <a:buNone/>
            </a:pPr>
            <a:r>
              <a:rPr lang="en-US" dirty="0" smtClean="0"/>
              <a:t>Primary Source Analysis-Washington’s Farewell </a:t>
            </a:r>
            <a:r>
              <a:rPr lang="en-US" dirty="0" err="1" smtClean="0"/>
              <a:t>Adress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Review/Discussion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1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Washington was </a:t>
            </a:r>
            <a:r>
              <a:rPr lang="en-US" dirty="0">
                <a:solidFill>
                  <a:srgbClr val="FF6600"/>
                </a:solidFill>
              </a:rPr>
              <a:t>unanimously </a:t>
            </a:r>
            <a:r>
              <a:rPr lang="en-US" dirty="0"/>
              <a:t>elected to two terms. – First term = 1789 – 1793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Second term = 1793 – 1797 </a:t>
            </a:r>
          </a:p>
          <a:p>
            <a:pPr marL="0" indent="0">
              <a:buNone/>
            </a:pPr>
            <a:r>
              <a:rPr lang="en-US" dirty="0"/>
              <a:t>Near the end of Washington’s first term,</a:t>
            </a:r>
            <a:r>
              <a:rPr lang="en-US" dirty="0">
                <a:solidFill>
                  <a:srgbClr val="FF6600"/>
                </a:solidFill>
              </a:rPr>
              <a:t> France declared war with Britain </a:t>
            </a:r>
            <a:r>
              <a:rPr lang="en-US" dirty="0"/>
              <a:t>and other European nations </a:t>
            </a:r>
          </a:p>
          <a:p>
            <a:pPr marL="0" indent="0">
              <a:buNone/>
            </a:pPr>
            <a:r>
              <a:rPr lang="en-US" dirty="0"/>
              <a:t>– Jefferson &amp; the Dem.-Rep.’s urged Washington to side with France.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000" dirty="0" smtClean="0"/>
              <a:t>• </a:t>
            </a:r>
            <a:r>
              <a:rPr lang="en-US" sz="3000" dirty="0"/>
              <a:t>France also sent a diplomat </a:t>
            </a:r>
            <a:r>
              <a:rPr lang="en-US" sz="3000" dirty="0">
                <a:solidFill>
                  <a:srgbClr val="FF6600"/>
                </a:solidFill>
              </a:rPr>
              <a:t>(“Citizen” </a:t>
            </a:r>
            <a:r>
              <a:rPr lang="en-US" sz="3000" dirty="0" err="1">
                <a:solidFill>
                  <a:srgbClr val="FF6600"/>
                </a:solidFill>
              </a:rPr>
              <a:t>Genêt</a:t>
            </a:r>
            <a:r>
              <a:rPr lang="en-US" sz="3000" dirty="0">
                <a:solidFill>
                  <a:srgbClr val="FF6600"/>
                </a:solidFill>
              </a:rPr>
              <a:t>) </a:t>
            </a:r>
            <a:r>
              <a:rPr lang="en-US" sz="3000" dirty="0"/>
              <a:t>in </a:t>
            </a:r>
            <a:r>
              <a:rPr lang="en-US" sz="3000" dirty="0" smtClean="0"/>
              <a:t>	search </a:t>
            </a:r>
            <a:r>
              <a:rPr lang="en-US" sz="3000" dirty="0"/>
              <a:t>of monetary aid and tried to appeal directly to </a:t>
            </a:r>
            <a:r>
              <a:rPr lang="en-US" sz="3000" dirty="0" smtClean="0"/>
              <a:t>	the </a:t>
            </a:r>
            <a:r>
              <a:rPr lang="en-US" sz="3000" dirty="0"/>
              <a:t>American people. </a:t>
            </a:r>
            <a:endParaRPr lang="en-US" sz="3000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– Many Federalists wanted to side with Britain.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Washington ultimately took a middle ground &amp; issued a </a:t>
            </a:r>
            <a:r>
              <a:rPr lang="en-US" dirty="0">
                <a:solidFill>
                  <a:srgbClr val="FF6600"/>
                </a:solidFill>
              </a:rPr>
              <a:t>proclamation of neutrality. </a:t>
            </a:r>
            <a:endParaRPr lang="en-US" dirty="0" smtClean="0">
              <a:solidFill>
                <a:srgbClr val="FF6600"/>
              </a:solidFill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7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Notable Domestic Events</a:t>
            </a:r>
            <a:br>
              <a:rPr lang="en-US" dirty="0" smtClean="0"/>
            </a:br>
            <a:r>
              <a:rPr lang="en-US" sz="4000" dirty="0" smtClean="0"/>
              <a:t>Washington’s Presidency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6600"/>
                </a:solidFill>
              </a:rPr>
              <a:t>Judiciary </a:t>
            </a:r>
            <a:r>
              <a:rPr lang="en-US" sz="3600" b="1" u="sng" dirty="0">
                <a:solidFill>
                  <a:srgbClr val="FF6600"/>
                </a:solidFill>
              </a:rPr>
              <a:t>Act of 1789</a:t>
            </a:r>
            <a:br>
              <a:rPr lang="en-US" sz="3600" b="1" u="sng" dirty="0">
                <a:solidFill>
                  <a:srgbClr val="FF6600"/>
                </a:solidFill>
              </a:rPr>
            </a:br>
            <a:r>
              <a:rPr lang="en-US" dirty="0"/>
              <a:t>– Established 6 Supreme Court Justices </a:t>
            </a:r>
          </a:p>
          <a:p>
            <a:pPr marL="0" indent="0">
              <a:buNone/>
            </a:pPr>
            <a:r>
              <a:rPr lang="en-US" dirty="0" smtClean="0"/>
              <a:t>		Chief </a:t>
            </a:r>
            <a:r>
              <a:rPr lang="en-US" dirty="0"/>
              <a:t>Justice = </a:t>
            </a:r>
            <a:r>
              <a:rPr lang="en-US" dirty="0">
                <a:solidFill>
                  <a:srgbClr val="FF6600"/>
                </a:solidFill>
              </a:rPr>
              <a:t>John Jay </a:t>
            </a:r>
            <a:endParaRPr lang="en-US" dirty="0" smtClean="0">
              <a:solidFill>
                <a:srgbClr val="FF6600"/>
              </a:solidFill>
              <a:effectLst/>
            </a:endParaRPr>
          </a:p>
          <a:p>
            <a:pPr marL="0" indent="0">
              <a:buNone/>
            </a:pPr>
            <a:r>
              <a:rPr lang="en-US" dirty="0"/>
              <a:t>–  Created state/federal/district court levels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–  Authorized Supreme Court to review state court decisions (appeal process).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6600"/>
                </a:solidFill>
              </a:rPr>
              <a:t> </a:t>
            </a:r>
            <a:r>
              <a:rPr lang="en-US" sz="3600" b="1" u="sng" dirty="0">
                <a:solidFill>
                  <a:srgbClr val="FF6600"/>
                </a:solidFill>
              </a:rPr>
              <a:t>Whiskey Rebellion (1794)</a:t>
            </a:r>
            <a:r>
              <a:rPr lang="en-US" sz="3600" b="1" dirty="0">
                <a:solidFill>
                  <a:srgbClr val="FF6600"/>
                </a:solidFill>
              </a:rPr>
              <a:t/>
            </a:r>
            <a:br>
              <a:rPr lang="en-US" sz="3600" b="1" dirty="0">
                <a:solidFill>
                  <a:srgbClr val="FF6600"/>
                </a:solidFill>
              </a:rPr>
            </a:br>
            <a:r>
              <a:rPr lang="en-US" dirty="0"/>
              <a:t>– Federal gov’t placed </a:t>
            </a:r>
            <a:r>
              <a:rPr lang="en-US" dirty="0">
                <a:solidFill>
                  <a:srgbClr val="FF6600"/>
                </a:solidFill>
              </a:rPr>
              <a:t>excise tax </a:t>
            </a:r>
            <a:r>
              <a:rPr lang="en-US" dirty="0"/>
              <a:t>on whiskey to help raise revenue.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	• </a:t>
            </a:r>
            <a:r>
              <a:rPr lang="en-US" dirty="0"/>
              <a:t>Farmers in western PA protested and intimidated tax collectors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–  Washington ordered federal troops to end the rebellion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–  Success – rebellion put down - demonstrated that gov’t was strong enough to be able to put down rebellions &amp; would not allow violent resistance to policies.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0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Notable Foreign Policy Events</a:t>
            </a:r>
            <a:br>
              <a:rPr lang="en-US" dirty="0" smtClean="0"/>
            </a:br>
            <a:r>
              <a:rPr lang="en-US" sz="4000" dirty="0" smtClean="0"/>
              <a:t>Washington’s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32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6600"/>
                </a:solidFill>
              </a:rPr>
              <a:t>Jay’s Treaty (1794) </a:t>
            </a:r>
          </a:p>
          <a:p>
            <a:pPr lvl="2"/>
            <a:r>
              <a:rPr lang="en-US" sz="2800" dirty="0" smtClean="0"/>
              <a:t>British </a:t>
            </a:r>
            <a:r>
              <a:rPr lang="en-US" sz="2800" dirty="0"/>
              <a:t>agreed to evacuate military posts, but allowed to continue the fur trade with the Native Americans </a:t>
            </a:r>
          </a:p>
          <a:p>
            <a:pPr lvl="2"/>
            <a:r>
              <a:rPr lang="en-US" sz="2800" dirty="0"/>
              <a:t>Nothing said about British seizure of American ships </a:t>
            </a:r>
            <a:endParaRPr lang="en-US" sz="2800" dirty="0" smtClean="0"/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FF6600"/>
                </a:solidFill>
              </a:rPr>
              <a:t>Pickney’s</a:t>
            </a:r>
            <a:r>
              <a:rPr lang="en-US" b="1" dirty="0">
                <a:solidFill>
                  <a:srgbClr val="FF6600"/>
                </a:solidFill>
              </a:rPr>
              <a:t> Treaty (1795) </a:t>
            </a:r>
          </a:p>
          <a:p>
            <a:pPr lvl="2"/>
            <a:r>
              <a:rPr lang="en-US" sz="2800" dirty="0" smtClean="0"/>
              <a:t>Granted </a:t>
            </a:r>
            <a:r>
              <a:rPr lang="en-US" sz="2800" dirty="0"/>
              <a:t>U.S. free access to Mississippi River &amp; New Orleans port. </a:t>
            </a:r>
          </a:p>
          <a:p>
            <a:pPr lvl="2"/>
            <a:r>
              <a:rPr lang="en-US" sz="2800" dirty="0"/>
              <a:t>Established the 31</a:t>
            </a:r>
            <a:r>
              <a:rPr lang="en-US" sz="1600" dirty="0"/>
              <a:t>st </a:t>
            </a:r>
            <a:r>
              <a:rPr lang="en-US" sz="2800" dirty="0"/>
              <a:t>parallel as the northern Florida boundary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9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Washington’ Farewell Address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0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Near </a:t>
            </a:r>
            <a:r>
              <a:rPr lang="en-US" dirty="0"/>
              <a:t>the end of his 2nd term, Washington decided not to seek a 3rd term – why?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– Divisions among cabinet members</a:t>
            </a:r>
            <a:br>
              <a:rPr lang="en-US" dirty="0"/>
            </a:br>
            <a:r>
              <a:rPr lang="en-US" dirty="0"/>
              <a:t>– Political disagreements (Jay’s Treaty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– Didn’t want to seem like a “</a:t>
            </a:r>
            <a:r>
              <a:rPr lang="en-US" dirty="0" smtClean="0"/>
              <a:t>king”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Washington </a:t>
            </a:r>
            <a:r>
              <a:rPr lang="en-US" dirty="0"/>
              <a:t>issued a public letter to the American people near the end of his second term, and it was published in most major newspapers.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Source Analysis</a:t>
            </a:r>
            <a:br>
              <a:rPr lang="en-US" dirty="0" smtClean="0"/>
            </a:br>
            <a:r>
              <a:rPr lang="en-US" dirty="0" smtClean="0"/>
              <a:t>Washington’s Farewell Address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15078" b="15078"/>
          <a:stretch>
            <a:fillRect/>
          </a:stretch>
        </p:blipFill>
        <p:spPr>
          <a:xfrm>
            <a:off x="457200" y="1600200"/>
            <a:ext cx="2869265" cy="52578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384523" cy="5118325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Read &amp; Annotate the excerpts from President Washington’s Farewell Address to the nation</a:t>
            </a:r>
          </a:p>
          <a:p>
            <a:r>
              <a:rPr lang="en-US" sz="3600" dirty="0"/>
              <a:t>How long did the nation follow Washington’s lead on 2-term limit? </a:t>
            </a:r>
            <a:endParaRPr lang="en-US" sz="3600" u="sng" dirty="0" smtClean="0"/>
          </a:p>
          <a:p>
            <a:pPr marL="0" indent="0">
              <a:buNone/>
            </a:pPr>
            <a:r>
              <a:rPr lang="en-US" sz="3600" u="sng" dirty="0" smtClean="0"/>
              <a:t>Questions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How </a:t>
            </a:r>
            <a:r>
              <a:rPr lang="en-US" sz="3600" dirty="0"/>
              <a:t>long did the nation follow Washington’s lead on neutrality</a:t>
            </a:r>
            <a:r>
              <a:rPr lang="en-US" sz="36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Which President was the first to break the 2-term precedent?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 Why </a:t>
            </a:r>
            <a:r>
              <a:rPr lang="en-US" sz="3600" dirty="0"/>
              <a:t>did Washington believe political parties were </a:t>
            </a:r>
            <a:r>
              <a:rPr lang="en-US" sz="3600" dirty="0" smtClean="0"/>
              <a:t>dangerous?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 What </a:t>
            </a:r>
            <a:r>
              <a:rPr lang="en-US" sz="3600" dirty="0"/>
              <a:t>did Washington fear in America’s future?</a:t>
            </a:r>
            <a:br>
              <a:rPr lang="en-US" sz="3600" dirty="0"/>
            </a:b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0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398</Words>
  <Application>Microsoft Macintosh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Good Morning APUSH Students!!! Clear your desks and have a pencil ready  </vt:lpstr>
      <vt:lpstr>Hamilton &amp; Jefferson Viewpoints</vt:lpstr>
      <vt:lpstr>Today’s Class 10/10/16</vt:lpstr>
      <vt:lpstr>Washington’s Presidency</vt:lpstr>
      <vt:lpstr>Notable Domestic Events Washington’s Presidency</vt:lpstr>
      <vt:lpstr>Notable Foreign Policy Events Washington’s Presidency</vt:lpstr>
      <vt:lpstr>Washington’ Farewell Address </vt:lpstr>
      <vt:lpstr>Primary Source Analysis Washington’s Farewell Address</vt:lpstr>
      <vt:lpstr>Roles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APUSH Students!!! Clear your desks and have a pencil ready  </dc:title>
  <dc:creator>Ramirez, Marcia P.</dc:creator>
  <cp:lastModifiedBy>Ramirez, Marcia P.</cp:lastModifiedBy>
  <cp:revision>4</cp:revision>
  <dcterms:created xsi:type="dcterms:W3CDTF">2016-10-09T18:27:19Z</dcterms:created>
  <dcterms:modified xsi:type="dcterms:W3CDTF">2016-10-09T19:05:51Z</dcterms:modified>
</cp:coreProperties>
</file>