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2" r:id="rId3"/>
    <p:sldId id="257" r:id="rId4"/>
    <p:sldId id="287" r:id="rId5"/>
    <p:sldId id="258" r:id="rId6"/>
    <p:sldId id="259" r:id="rId7"/>
    <p:sldId id="260" r:id="rId8"/>
    <p:sldId id="261" r:id="rId9"/>
    <p:sldId id="262" r:id="rId10"/>
    <p:sldId id="263" r:id="rId11"/>
    <p:sldId id="264" r:id="rId12"/>
    <p:sldId id="265" r:id="rId13"/>
    <p:sldId id="266" r:id="rId14"/>
    <p:sldId id="267" r:id="rId15"/>
    <p:sldId id="281" r:id="rId16"/>
    <p:sldId id="270" r:id="rId17"/>
    <p:sldId id="268" r:id="rId18"/>
    <p:sldId id="269" r:id="rId19"/>
    <p:sldId id="279" r:id="rId20"/>
    <p:sldId id="271" r:id="rId21"/>
    <p:sldId id="272" r:id="rId22"/>
    <p:sldId id="273" r:id="rId23"/>
    <p:sldId id="280" r:id="rId24"/>
    <p:sldId id="274" r:id="rId25"/>
    <p:sldId id="277" r:id="rId26"/>
    <p:sldId id="275" r:id="rId27"/>
    <p:sldId id="276" r:id="rId28"/>
    <p:sldId id="278"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D748C-6FC6-4B10-BDE7-186CAB7CC65F}" type="datetimeFigureOut">
              <a:rPr lang="en-US" smtClean="0"/>
              <a:pPr/>
              <a:t>10/30/16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88D7D-70E4-4E63-963B-AA22EE6391E8}" type="slidenum">
              <a:rPr lang="en-US" smtClean="0"/>
              <a:pPr/>
              <a:t>‹#›</a:t>
            </a:fld>
            <a:endParaRPr lang="en-US"/>
          </a:p>
        </p:txBody>
      </p:sp>
    </p:spTree>
    <p:extLst>
      <p:ext uri="{BB962C8B-B14F-4D97-AF65-F5344CB8AC3E}">
        <p14:creationId xmlns:p14="http://schemas.microsoft.com/office/powerpoint/2010/main" val="54671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demise of the federalist party.</a:t>
            </a:r>
            <a:endParaRPr lang="en-US" dirty="0"/>
          </a:p>
        </p:txBody>
      </p:sp>
      <p:sp>
        <p:nvSpPr>
          <p:cNvPr id="4" name="Slide Number Placeholder 3"/>
          <p:cNvSpPr>
            <a:spLocks noGrp="1"/>
          </p:cNvSpPr>
          <p:nvPr>
            <p:ph type="sldNum" sz="quarter" idx="10"/>
          </p:nvPr>
        </p:nvSpPr>
        <p:spPr/>
        <p:txBody>
          <a:bodyPr/>
          <a:lstStyle/>
          <a:p>
            <a:fld id="{13588D7D-70E4-4E63-963B-AA22EE6391E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588D7D-70E4-4E63-963B-AA22EE6391E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F86314-6E1F-4C32-965E-8E6618E78924}"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86314-6E1F-4C32-965E-8E6618E78924}"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86314-6E1F-4C32-965E-8E6618E78924}"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86314-6E1F-4C32-965E-8E6618E78924}"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86314-6E1F-4C32-965E-8E6618E78924}"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86314-6E1F-4C32-965E-8E6618E78924}" type="datetimeFigureOut">
              <a:rPr lang="en-US" smtClean="0"/>
              <a:pPr/>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F86314-6E1F-4C32-965E-8E6618E78924}" type="datetimeFigureOut">
              <a:rPr lang="en-US" smtClean="0"/>
              <a:pPr/>
              <a:t>10/30/16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86314-6E1F-4C32-965E-8E6618E78924}" type="datetimeFigureOut">
              <a:rPr lang="en-US" smtClean="0"/>
              <a:pPr/>
              <a:t>10/30/16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86314-6E1F-4C32-965E-8E6618E78924}" type="datetimeFigureOut">
              <a:rPr lang="en-US" smtClean="0"/>
              <a:pPr/>
              <a:t>10/30/16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86314-6E1F-4C32-965E-8E6618E78924}" type="datetimeFigureOut">
              <a:rPr lang="en-US" smtClean="0"/>
              <a:pPr/>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86314-6E1F-4C32-965E-8E6618E78924}" type="datetimeFigureOut">
              <a:rPr lang="en-US" smtClean="0"/>
              <a:pPr/>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E3862-8D5B-4D0C-964F-E472ECBBB7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2000" t="-3000" r="-1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86314-6E1F-4C32-965E-8E6618E78924}" type="datetimeFigureOut">
              <a:rPr lang="en-US" smtClean="0"/>
              <a:pPr/>
              <a:t>10/30/16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E3862-8D5B-4D0C-964F-E472ECBBB7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fileshare\unitedstreaming\High%20School\TNass\American%20History\Jackson%20Era%201815-1840\YouTube%20-%20The%20Erie%20Canal%20Song.flv" TargetMode="Externa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Adobe Caslon Pro Bold" pitchFamily="18" charset="0"/>
              </a:rPr>
              <a:t>Era of Good Feelings?</a:t>
            </a:r>
            <a:br>
              <a:rPr lang="en-US" b="1" dirty="0" smtClean="0">
                <a:solidFill>
                  <a:schemeClr val="bg1"/>
                </a:solidFill>
                <a:latin typeface="Adobe Caslon Pro Bold" pitchFamily="18" charset="0"/>
              </a:rPr>
            </a:br>
            <a:r>
              <a:rPr lang="en-US" b="1" dirty="0" smtClean="0">
                <a:solidFill>
                  <a:schemeClr val="bg1"/>
                </a:solidFill>
                <a:latin typeface="Adobe Caslon Pro Bold" pitchFamily="18" charset="0"/>
              </a:rPr>
              <a:t>1816-1824</a:t>
            </a:r>
            <a:endParaRPr lang="en-US" b="1" dirty="0">
              <a:solidFill>
                <a:schemeClr val="bg1"/>
              </a:solidFill>
              <a:latin typeface="Adobe Caslon Pro Bold" pitchFamily="18" charset="0"/>
            </a:endParaRPr>
          </a:p>
        </p:txBody>
      </p:sp>
      <p:sp>
        <p:nvSpPr>
          <p:cNvPr id="3" name="Content Placeholder 2"/>
          <p:cNvSpPr>
            <a:spLocks noGrp="1"/>
          </p:cNvSpPr>
          <p:nvPr>
            <p:ph idx="1"/>
          </p:nvPr>
        </p:nvSpPr>
        <p:spPr/>
        <p:txBody>
          <a:bodyPr/>
          <a:lstStyle/>
          <a:p>
            <a:r>
              <a:rPr lang="en-US" dirty="0" smtClean="0"/>
              <a:t>EQ: Which was the most powerful force during the Era of Good Feelings? Nationalism or Sectionalism?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Adams </a:t>
            </a:r>
            <a:r>
              <a:rPr lang="en-US" dirty="0" err="1" smtClean="0"/>
              <a:t>Onis</a:t>
            </a:r>
            <a:r>
              <a:rPr lang="en-US" dirty="0" smtClean="0"/>
              <a:t> Treaty 1819</a:t>
            </a:r>
            <a:endParaRPr lang="en-US" dirty="0"/>
          </a:p>
        </p:txBody>
      </p:sp>
      <p:pic>
        <p:nvPicPr>
          <p:cNvPr id="4" name="Picture 3" descr="map-Adams-Onis Line-1819"/>
          <p:cNvPicPr>
            <a:picLocks noChangeAspect="1" noChangeArrowheads="1"/>
          </p:cNvPicPr>
          <p:nvPr/>
        </p:nvPicPr>
        <p:blipFill>
          <a:blip r:embed="rId2" cstate="print">
            <a:lum bright="-6000" contrast="12000"/>
          </a:blip>
          <a:srcRect l="3015" t="5556" r="3015" b="5556"/>
          <a:stretch>
            <a:fillRect/>
          </a:stretch>
        </p:blipFill>
        <p:spPr bwMode="auto">
          <a:xfrm>
            <a:off x="1219200" y="1676400"/>
            <a:ext cx="6781800" cy="4581525"/>
          </a:xfrm>
          <a:prstGeom prst="rect">
            <a:avLst/>
          </a:prstGeom>
          <a:noFill/>
          <a:ln w="9525">
            <a:solidFill>
              <a:srgbClr val="006F96"/>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Density</a:t>
            </a:r>
            <a:endParaRPr lang="en-US" b="1" dirty="0"/>
          </a:p>
        </p:txBody>
      </p:sp>
      <p:sp>
        <p:nvSpPr>
          <p:cNvPr id="3" name="Content Placeholder 2"/>
          <p:cNvSpPr>
            <a:spLocks noGrp="1"/>
          </p:cNvSpPr>
          <p:nvPr>
            <p:ph idx="1"/>
          </p:nvPr>
        </p:nvSpPr>
        <p:spPr>
          <a:xfrm>
            <a:off x="6324600" y="5715000"/>
            <a:ext cx="1371600" cy="838200"/>
          </a:xfrm>
        </p:spPr>
        <p:txBody>
          <a:bodyPr>
            <a:normAutofit/>
          </a:bodyPr>
          <a:lstStyle/>
          <a:p>
            <a:pPr>
              <a:buNone/>
            </a:pPr>
            <a:r>
              <a:rPr lang="en-US" sz="4000" b="1" dirty="0" smtClean="0"/>
              <a:t>1820</a:t>
            </a:r>
            <a:endParaRPr lang="en-US" sz="4000" b="1" dirty="0"/>
          </a:p>
        </p:txBody>
      </p:sp>
      <p:sp>
        <p:nvSpPr>
          <p:cNvPr id="5" name="Content Placeholder 2"/>
          <p:cNvSpPr txBox="1">
            <a:spLocks/>
          </p:cNvSpPr>
          <p:nvPr/>
        </p:nvSpPr>
        <p:spPr>
          <a:xfrm>
            <a:off x="1524000" y="5715000"/>
            <a:ext cx="1371600" cy="83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1810</a:t>
            </a: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3" descr="MART"/>
          <p:cNvPicPr>
            <a:picLocks noChangeAspect="1" noChangeArrowheads="1"/>
          </p:cNvPicPr>
          <p:nvPr/>
        </p:nvPicPr>
        <p:blipFill>
          <a:blip r:embed="rId2" cstate="print">
            <a:lum bright="-6000" contrast="12000"/>
          </a:blip>
          <a:srcRect b="30025"/>
          <a:stretch>
            <a:fillRect/>
          </a:stretch>
        </p:blipFill>
        <p:spPr bwMode="auto">
          <a:xfrm>
            <a:off x="457200" y="1524000"/>
            <a:ext cx="3924300" cy="3962400"/>
          </a:xfrm>
          <a:prstGeom prst="rect">
            <a:avLst/>
          </a:prstGeom>
          <a:noFill/>
          <a:ln w="9525">
            <a:solidFill>
              <a:srgbClr val="006F96"/>
            </a:solidFill>
            <a:miter lim="800000"/>
            <a:headEnd/>
            <a:tailEnd/>
          </a:ln>
        </p:spPr>
      </p:pic>
      <p:pic>
        <p:nvPicPr>
          <p:cNvPr id="7" name="Picture 5" descr="MART"/>
          <p:cNvPicPr>
            <a:picLocks noChangeAspect="1" noChangeArrowheads="1"/>
          </p:cNvPicPr>
          <p:nvPr/>
        </p:nvPicPr>
        <p:blipFill>
          <a:blip r:embed="rId3" cstate="print">
            <a:lum bright="-6000" contrast="12000"/>
          </a:blip>
          <a:srcRect b="30188"/>
          <a:stretch>
            <a:fillRect/>
          </a:stretch>
        </p:blipFill>
        <p:spPr bwMode="auto">
          <a:xfrm>
            <a:off x="4800600" y="1524000"/>
            <a:ext cx="3933825" cy="4038600"/>
          </a:xfrm>
          <a:prstGeom prst="rect">
            <a:avLst/>
          </a:prstGeom>
          <a:noFill/>
          <a:ln w="9525">
            <a:solidFill>
              <a:srgbClr val="006F96"/>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Henry Clay</a:t>
            </a:r>
            <a:endParaRPr lang="en-US" b="1" dirty="0"/>
          </a:p>
        </p:txBody>
      </p:sp>
      <p:sp>
        <p:nvSpPr>
          <p:cNvPr id="3" name="Content Placeholder 2"/>
          <p:cNvSpPr>
            <a:spLocks noGrp="1"/>
          </p:cNvSpPr>
          <p:nvPr>
            <p:ph idx="1"/>
          </p:nvPr>
        </p:nvSpPr>
        <p:spPr/>
        <p:txBody>
          <a:bodyPr/>
          <a:lstStyle/>
          <a:p>
            <a:pPr marL="0" indent="0">
              <a:buNone/>
            </a:pPr>
            <a:endParaRPr lang="en-US" dirty="0" smtClean="0"/>
          </a:p>
        </p:txBody>
      </p:sp>
      <p:pic>
        <p:nvPicPr>
          <p:cNvPr id="1026" name="Picture 2" descr="http://www.thebaybridged.com/wp-content/uploads/2009/02/henry_clay.jpg"/>
          <p:cNvPicPr>
            <a:picLocks noChangeAspect="1" noChangeArrowheads="1"/>
          </p:cNvPicPr>
          <p:nvPr/>
        </p:nvPicPr>
        <p:blipFill>
          <a:blip r:embed="rId2" cstate="print"/>
          <a:srcRect/>
          <a:stretch>
            <a:fillRect/>
          </a:stretch>
        </p:blipFill>
        <p:spPr bwMode="auto">
          <a:xfrm>
            <a:off x="2743200" y="1447800"/>
            <a:ext cx="3962400" cy="4831787"/>
          </a:xfrm>
          <a:prstGeom prst="rect">
            <a:avLst/>
          </a:prstGeom>
          <a:noFill/>
          <a:effectLst>
            <a:softEdge rad="127000"/>
          </a:effectLst>
        </p:spPr>
      </p:pic>
      <p:sp>
        <p:nvSpPr>
          <p:cNvPr id="4" name="Rectangle 3"/>
          <p:cNvSpPr/>
          <p:nvPr/>
        </p:nvSpPr>
        <p:spPr>
          <a:xfrm>
            <a:off x="-10583" y="5934670"/>
            <a:ext cx="93119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guy will be around forever!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609600" y="427038"/>
            <a:ext cx="8229600" cy="1630362"/>
          </a:xfrm>
          <a:prstGeom prst="rect">
            <a:avLst/>
          </a:prstGeom>
          <a:solidFill>
            <a:srgbClr val="C00000"/>
          </a:solidFill>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Role of Government:</a:t>
            </a:r>
            <a:br>
              <a:rPr kumimoji="0" lang="en-US" sz="4400" b="1" i="0" u="none" strike="noStrike" kern="1200" cap="none" spc="0" normalizeH="0" baseline="0" noProof="0" dirty="0" smtClean="0">
                <a:ln>
                  <a:noFill/>
                </a:ln>
                <a:solidFill>
                  <a:schemeClr val="bg1"/>
                </a:solidFill>
                <a:effectLst/>
                <a:uLnTx/>
                <a:uFillTx/>
                <a:latin typeface="+mj-lt"/>
                <a:ea typeface="+mj-ea"/>
                <a:cs typeface="+mj-cs"/>
              </a:rPr>
            </a:br>
            <a:r>
              <a:rPr kumimoji="0" lang="en-US" sz="4400" b="1" i="0" u="none" strike="noStrike" kern="1200" cap="none" spc="0" normalizeH="0" baseline="0" noProof="0" dirty="0" smtClean="0">
                <a:ln>
                  <a:noFill/>
                </a:ln>
                <a:solidFill>
                  <a:schemeClr val="bg1"/>
                </a:solidFill>
                <a:effectLst/>
                <a:uLnTx/>
                <a:uFillTx/>
                <a:latin typeface="+mj-lt"/>
                <a:ea typeface="+mj-ea"/>
                <a:cs typeface="+mj-cs"/>
              </a:rPr>
              <a:t>Should</a:t>
            </a:r>
            <a:r>
              <a:rPr kumimoji="0" lang="en-US" sz="4400" b="1" i="0" u="none" strike="noStrike" kern="1200" cap="none" spc="0" normalizeH="0" noProof="0" dirty="0" smtClean="0">
                <a:ln>
                  <a:noFill/>
                </a:ln>
                <a:solidFill>
                  <a:schemeClr val="bg1"/>
                </a:solidFill>
                <a:effectLst/>
                <a:uLnTx/>
                <a:uFillTx/>
                <a:latin typeface="+mj-lt"/>
                <a:ea typeface="+mj-ea"/>
                <a:cs typeface="+mj-cs"/>
              </a:rPr>
              <a:t> the government help pay for the development of internal </a:t>
            </a:r>
            <a:r>
              <a:rPr kumimoji="0" lang="en-US" sz="4400" b="1" i="0" u="none" strike="noStrike" kern="1200" cap="none" spc="0" normalizeH="0" noProof="0" dirty="0" smtClean="0">
                <a:ln>
                  <a:noFill/>
                </a:ln>
                <a:solidFill>
                  <a:schemeClr val="bg1"/>
                </a:solidFill>
                <a:effectLst/>
                <a:uLnTx/>
                <a:uFillTx/>
                <a:latin typeface="+mj-lt"/>
                <a:ea typeface="+mj-ea"/>
                <a:cs typeface="+mj-cs"/>
              </a:rPr>
              <a:t>improvements (infrastructure)  </a:t>
            </a:r>
            <a:r>
              <a:rPr kumimoji="0" lang="en-US" sz="4400" b="1" i="0" u="none" strike="noStrike" kern="1200" cap="none" spc="0" normalizeH="0" noProof="0" dirty="0" smtClean="0">
                <a:ln>
                  <a:noFill/>
                </a:ln>
                <a:solidFill>
                  <a:schemeClr val="bg1"/>
                </a:solidFill>
                <a:effectLst/>
                <a:uLnTx/>
                <a:uFillTx/>
                <a:latin typeface="+mj-lt"/>
                <a:ea typeface="+mj-ea"/>
                <a:cs typeface="+mj-cs"/>
              </a:rPr>
              <a:t>in the country</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a:spLocks noGrp="1"/>
          </p:cNvSpPr>
          <p:nvPr>
            <p:ph idx="1"/>
          </p:nvPr>
        </p:nvSpPr>
        <p:spPr>
          <a:xfrm>
            <a:off x="533400" y="2743200"/>
            <a:ext cx="3657600" cy="3687763"/>
          </a:xfrm>
          <a:solidFill>
            <a:schemeClr val="accent1">
              <a:lumMod val="75000"/>
            </a:schemeClr>
          </a:solidFill>
        </p:spPr>
        <p:txBody>
          <a:bodyPr>
            <a:normAutofit/>
          </a:bodyPr>
          <a:lstStyle/>
          <a:p>
            <a:pPr algn="ctr">
              <a:buNone/>
            </a:pPr>
            <a:r>
              <a:rPr lang="en-US" dirty="0" smtClean="0"/>
              <a:t>	</a:t>
            </a:r>
            <a:r>
              <a:rPr lang="en-US" b="1" u="sng" dirty="0" smtClean="0">
                <a:solidFill>
                  <a:schemeClr val="bg1"/>
                </a:solidFill>
              </a:rPr>
              <a:t>Costs</a:t>
            </a:r>
            <a:endParaRPr lang="en-US" b="1" u="sng" dirty="0">
              <a:solidFill>
                <a:schemeClr val="bg1"/>
              </a:solidFill>
            </a:endParaRPr>
          </a:p>
        </p:txBody>
      </p:sp>
      <p:sp>
        <p:nvSpPr>
          <p:cNvPr id="6" name="Content Placeholder 2"/>
          <p:cNvSpPr txBox="1">
            <a:spLocks/>
          </p:cNvSpPr>
          <p:nvPr/>
        </p:nvSpPr>
        <p:spPr>
          <a:xfrm>
            <a:off x="4800600" y="2743200"/>
            <a:ext cx="3657600" cy="3687763"/>
          </a:xfrm>
          <a:prstGeom prst="rect">
            <a:avLst/>
          </a:prstGeom>
          <a:solidFill>
            <a:schemeClr val="accent1">
              <a:lumMod val="75000"/>
            </a:schemeClr>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sng" strike="noStrike" kern="1200" cap="none" spc="0" normalizeH="0" baseline="0" noProof="0" dirty="0" smtClean="0">
                <a:ln>
                  <a:noFill/>
                </a:ln>
                <a:solidFill>
                  <a:schemeClr val="bg1"/>
                </a:solidFill>
                <a:effectLst/>
                <a:uLnTx/>
                <a:uFillTx/>
                <a:latin typeface="+mn-lt"/>
                <a:ea typeface="+mn-ea"/>
                <a:cs typeface="+mn-cs"/>
              </a:rPr>
              <a:t>Benefits</a:t>
            </a:r>
            <a:endParaRPr kumimoji="0" lang="en-US" sz="3200" b="1" i="0" u="sng"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u="sng" dirty="0" smtClean="0"/>
              <a:t>The American System</a:t>
            </a:r>
            <a:endParaRPr lang="en-US" b="1" u="sng" dirty="0"/>
          </a:p>
        </p:txBody>
      </p:sp>
      <p:sp>
        <p:nvSpPr>
          <p:cNvPr id="5" name="Text Box 3"/>
          <p:cNvSpPr txBox="1">
            <a:spLocks noGrp="1" noChangeArrowheads="1"/>
          </p:cNvSpPr>
          <p:nvPr>
            <p:ph idx="1"/>
          </p:nvPr>
        </p:nvSpPr>
        <p:spPr bwMode="auto">
          <a:xfrm>
            <a:off x="1219200" y="1143000"/>
            <a:ext cx="7467600" cy="5632311"/>
          </a:xfrm>
          <a:prstGeom prst="rect">
            <a:avLst/>
          </a:prstGeom>
          <a:noFill/>
          <a:ln w="9525">
            <a:noFill/>
            <a:miter lim="800000"/>
            <a:headEnd/>
            <a:tailEnd/>
          </a:ln>
        </p:spPr>
        <p:txBody>
          <a:bodyPr wrap="square">
            <a:spAutoFit/>
          </a:bodyPr>
          <a:lstStyle/>
          <a:p>
            <a:pPr>
              <a:spcBef>
                <a:spcPct val="50000"/>
              </a:spcBef>
              <a:buClr>
                <a:srgbClr val="006F96"/>
              </a:buClr>
              <a:buFont typeface="Transport MT" pitchFamily="2" charset="2"/>
              <a:buChar char="p"/>
            </a:pPr>
            <a:r>
              <a:rPr lang="en-US" sz="2800" b="1" dirty="0">
                <a:solidFill>
                  <a:schemeClr val="bg1"/>
                </a:solidFill>
                <a:latin typeface="Comic Sans MS" pitchFamily="66" charset="0"/>
              </a:rPr>
              <a:t> </a:t>
            </a:r>
            <a:r>
              <a:rPr lang="en-US" sz="3600" b="1" dirty="0">
                <a:latin typeface="Comic Sans MS" pitchFamily="66" charset="0"/>
              </a:rPr>
              <a:t>Tariff of 1816</a:t>
            </a:r>
            <a:br>
              <a:rPr lang="en-US" sz="3600" b="1" dirty="0">
                <a:latin typeface="Comic Sans MS" pitchFamily="66" charset="0"/>
              </a:rPr>
            </a:br>
            <a:endParaRPr lang="en-US" sz="3600" b="1" dirty="0">
              <a:latin typeface="Comic Sans MS" pitchFamily="66" charset="0"/>
            </a:endParaRPr>
          </a:p>
          <a:p>
            <a:pPr>
              <a:spcBef>
                <a:spcPct val="50000"/>
              </a:spcBef>
              <a:buClr>
                <a:srgbClr val="006F96"/>
              </a:buClr>
              <a:buFont typeface="Transport MT" pitchFamily="2" charset="2"/>
              <a:buChar char="p"/>
            </a:pPr>
            <a:r>
              <a:rPr lang="en-US" sz="3600" b="1" dirty="0">
                <a:latin typeface="Comic Sans MS" pitchFamily="66" charset="0"/>
              </a:rPr>
              <a:t> Chartering of the </a:t>
            </a:r>
            <a:br>
              <a:rPr lang="en-US" sz="3600" b="1" dirty="0">
                <a:latin typeface="Comic Sans MS" pitchFamily="66" charset="0"/>
              </a:rPr>
            </a:br>
            <a:r>
              <a:rPr lang="en-US" sz="3600" b="1" dirty="0">
                <a:latin typeface="Comic Sans MS" pitchFamily="66" charset="0"/>
              </a:rPr>
              <a:t>   Second Bank of the</a:t>
            </a:r>
            <a:br>
              <a:rPr lang="en-US" sz="3600" b="1" dirty="0">
                <a:latin typeface="Comic Sans MS" pitchFamily="66" charset="0"/>
              </a:rPr>
            </a:br>
            <a:r>
              <a:rPr lang="en-US" sz="3600" b="1" dirty="0">
                <a:latin typeface="Comic Sans MS" pitchFamily="66" charset="0"/>
              </a:rPr>
              <a:t>   United States [BUS].</a:t>
            </a:r>
            <a:br>
              <a:rPr lang="en-US" sz="3600" b="1" dirty="0">
                <a:latin typeface="Comic Sans MS" pitchFamily="66" charset="0"/>
              </a:rPr>
            </a:br>
            <a:endParaRPr lang="en-US" sz="3600" b="1" dirty="0">
              <a:latin typeface="Comic Sans MS" pitchFamily="66" charset="0"/>
            </a:endParaRPr>
          </a:p>
          <a:p>
            <a:pPr>
              <a:spcBef>
                <a:spcPct val="50000"/>
              </a:spcBef>
              <a:buClr>
                <a:srgbClr val="006F96"/>
              </a:buClr>
              <a:buFont typeface="Transport MT" pitchFamily="2" charset="2"/>
              <a:buChar char="p"/>
            </a:pPr>
            <a:r>
              <a:rPr lang="en-US" sz="3600" b="1" dirty="0">
                <a:latin typeface="Comic Sans MS" pitchFamily="66" charset="0"/>
              </a:rPr>
              <a:t> Internal improvements</a:t>
            </a:r>
            <a:br>
              <a:rPr lang="en-US" sz="3600" b="1" dirty="0">
                <a:latin typeface="Comic Sans MS" pitchFamily="66" charset="0"/>
              </a:rPr>
            </a:br>
            <a:r>
              <a:rPr lang="en-US" sz="3600" b="1" dirty="0">
                <a:latin typeface="Comic Sans MS" pitchFamily="66" charset="0"/>
              </a:rPr>
              <a:t>   at </a:t>
            </a:r>
            <a:r>
              <a:rPr lang="en-US" sz="3600" b="1" u="sng" dirty="0">
                <a:latin typeface="Comic Sans MS" pitchFamily="66" charset="0"/>
              </a:rPr>
              <a:t>federal expense</a:t>
            </a:r>
            <a:r>
              <a:rPr lang="en-US" sz="3600" b="1" dirty="0">
                <a:latin typeface="Comic Sans MS" pitchFamily="66" charset="0"/>
              </a:rPr>
              <a:t>.</a:t>
            </a:r>
            <a:br>
              <a:rPr lang="en-US" sz="3600" b="1" dirty="0">
                <a:latin typeface="Comic Sans MS" pitchFamily="66" charset="0"/>
              </a:rPr>
            </a:br>
            <a:r>
              <a:rPr lang="en-US" sz="3600" b="1" dirty="0">
                <a:latin typeface="Comic Sans MS" pitchFamily="66" charset="0"/>
              </a:rPr>
              <a:t>      - National Road</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Memory Aid for Henry Clay’s American System: “BIT”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solidFill>
                  <a:srgbClr val="FF0000"/>
                </a:solidFill>
              </a:rPr>
              <a:t>B</a:t>
            </a:r>
            <a:r>
              <a:rPr lang="en-US" b="1" dirty="0"/>
              <a:t> </a:t>
            </a:r>
            <a:r>
              <a:rPr lang="en-US" b="1" dirty="0" err="1"/>
              <a:t>ank</a:t>
            </a:r>
            <a:r>
              <a:rPr lang="en-US" b="1" dirty="0"/>
              <a:t> of the U.S. (BUS) </a:t>
            </a:r>
            <a:endParaRPr lang="en-US" dirty="0"/>
          </a:p>
          <a:p>
            <a:r>
              <a:rPr lang="en-US" b="1" dirty="0">
                <a:solidFill>
                  <a:srgbClr val="FF0000"/>
                </a:solidFill>
              </a:rPr>
              <a:t>I </a:t>
            </a:r>
            <a:r>
              <a:rPr lang="en-US" b="1" dirty="0" err="1"/>
              <a:t>nternal</a:t>
            </a:r>
            <a:r>
              <a:rPr lang="en-US" b="1" dirty="0"/>
              <a:t> Improvements </a:t>
            </a:r>
            <a:endParaRPr lang="en-US" dirty="0"/>
          </a:p>
          <a:p>
            <a:r>
              <a:rPr lang="en-US" b="1" dirty="0">
                <a:solidFill>
                  <a:srgbClr val="FF0000"/>
                </a:solidFill>
              </a:rPr>
              <a:t>T</a:t>
            </a:r>
            <a:r>
              <a:rPr lang="en-US" b="1" dirty="0"/>
              <a:t> </a:t>
            </a:r>
            <a:r>
              <a:rPr lang="en-US" b="1" dirty="0" err="1"/>
              <a:t>ariff</a:t>
            </a:r>
            <a:r>
              <a:rPr lang="en-US" b="1" dirty="0"/>
              <a:t> of 1816 </a:t>
            </a:r>
            <a:endParaRPr lang="en-US" dirty="0"/>
          </a:p>
          <a:p>
            <a:endParaRPr lang="en-US" dirty="0"/>
          </a:p>
        </p:txBody>
      </p:sp>
    </p:spTree>
    <p:extLst>
      <p:ext uri="{BB962C8B-B14F-4D97-AF65-F5344CB8AC3E}">
        <p14:creationId xmlns:p14="http://schemas.microsoft.com/office/powerpoint/2010/main" val="102652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Transportation Revolution</a:t>
            </a:r>
            <a:endParaRPr lang="en-US" b="1" u="sng" dirty="0"/>
          </a:p>
        </p:txBody>
      </p:sp>
      <p:sp>
        <p:nvSpPr>
          <p:cNvPr id="3" name="Content Placeholder 2"/>
          <p:cNvSpPr>
            <a:spLocks noGrp="1"/>
          </p:cNvSpPr>
          <p:nvPr>
            <p:ph idx="1"/>
          </p:nvPr>
        </p:nvSpPr>
        <p:spPr>
          <a:xfrm>
            <a:off x="457200" y="2514600"/>
            <a:ext cx="8229600" cy="2773363"/>
          </a:xfrm>
        </p:spPr>
        <p:txBody>
          <a:bodyPr/>
          <a:lstStyle/>
          <a:p>
            <a:pPr>
              <a:buNone/>
            </a:pPr>
            <a:r>
              <a:rPr lang="en-US" dirty="0" smtClean="0"/>
              <a:t>	“</a:t>
            </a:r>
            <a:r>
              <a:rPr lang="en-US" sz="4000" b="1" i="1" dirty="0" smtClean="0"/>
              <a:t>Let us bind the Republic together with a perfect system of roads and canals.  Let us conquer space.”</a:t>
            </a:r>
            <a:endParaRPr lang="en-US" sz="4000" b="1" i="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Cumberland Road</a:t>
            </a:r>
            <a:endParaRPr lang="en-US" b="1" u="sng" dirty="0"/>
          </a:p>
        </p:txBody>
      </p:sp>
      <p:pic>
        <p:nvPicPr>
          <p:cNvPr id="4" name="Picture 3" descr="14_02"/>
          <p:cNvPicPr>
            <a:picLocks noChangeAspect="1" noChangeArrowheads="1"/>
          </p:cNvPicPr>
          <p:nvPr/>
        </p:nvPicPr>
        <p:blipFill>
          <a:blip r:embed="rId2" cstate="print">
            <a:lum bright="-10000" contrast="10000"/>
          </a:blip>
          <a:srcRect/>
          <a:stretch>
            <a:fillRect/>
          </a:stretch>
        </p:blipFill>
        <p:spPr bwMode="auto">
          <a:xfrm>
            <a:off x="533400" y="2057400"/>
            <a:ext cx="8040688" cy="4191000"/>
          </a:xfrm>
          <a:prstGeom prst="rect">
            <a:avLst/>
          </a:prstGeom>
          <a:noFill/>
          <a:ln w="15875">
            <a:solidFill>
              <a:schemeClr val="accent5">
                <a:lumMod val="50000"/>
              </a:schemeClr>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Erie Canal</a:t>
            </a:r>
            <a:endParaRPr lang="en-US" b="1" u="sng" dirty="0"/>
          </a:p>
        </p:txBody>
      </p:sp>
      <p:pic>
        <p:nvPicPr>
          <p:cNvPr id="4" name="Picture 3">
            <a:hlinkClick r:id="rId2" action="ppaction://hlinkfile"/>
          </p:cNvPr>
          <p:cNvPicPr>
            <a:picLocks noChangeAspect="1" noChangeArrowheads="1"/>
          </p:cNvPicPr>
          <p:nvPr/>
        </p:nvPicPr>
        <p:blipFill>
          <a:blip r:embed="rId3" cstate="print">
            <a:lum contrast="6000"/>
          </a:blip>
          <a:srcRect/>
          <a:stretch>
            <a:fillRect/>
          </a:stretch>
        </p:blipFill>
        <p:spPr bwMode="auto">
          <a:xfrm>
            <a:off x="1143000" y="1981200"/>
            <a:ext cx="6858000" cy="3709988"/>
          </a:xfrm>
          <a:prstGeom prst="rect">
            <a:avLst/>
          </a:prstGeom>
          <a:noFill/>
          <a:ln w="9525">
            <a:solidFill>
              <a:srgbClr val="006F96"/>
            </a:solidFill>
            <a:miter lim="800000"/>
            <a:headEnd/>
            <a:tailEnd/>
          </a:ln>
          <a:effectLst>
            <a:softEdge rad="317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630363"/>
          </a:xfrm>
        </p:spPr>
        <p:txBody>
          <a:bodyPr>
            <a:normAutofit fontScale="92500" lnSpcReduction="20000"/>
          </a:bodyPr>
          <a:lstStyle/>
          <a:p>
            <a:pPr>
              <a:buNone/>
            </a:pPr>
            <a:r>
              <a:rPr lang="en-US" dirty="0" smtClean="0"/>
              <a:t>	</a:t>
            </a:r>
            <a:r>
              <a:rPr lang="en-US" b="1" dirty="0" smtClean="0"/>
              <a:t>What does “The Canal Song” indicate about the mood of Americans toward the new forms of transportation that were being developed in the 1800s?</a:t>
            </a:r>
            <a:endParaRPr lang="en-US" b="1" dirty="0"/>
          </a:p>
        </p:txBody>
      </p:sp>
      <p:pic>
        <p:nvPicPr>
          <p:cNvPr id="5" name="Picture 4" descr="Transportation Revoloution Map.jpg"/>
          <p:cNvPicPr>
            <a:picLocks noChangeAspect="1"/>
          </p:cNvPicPr>
          <p:nvPr/>
        </p:nvPicPr>
        <p:blipFill>
          <a:blip r:embed="rId2"/>
          <a:stretch>
            <a:fillRect/>
          </a:stretch>
        </p:blipFill>
        <p:spPr>
          <a:xfrm>
            <a:off x="0" y="0"/>
            <a:ext cx="9144000" cy="495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Vocab Words</a:t>
            </a:r>
            <a:endParaRPr lang="en-US" dirty="0"/>
          </a:p>
        </p:txBody>
      </p:sp>
      <p:sp>
        <p:nvSpPr>
          <p:cNvPr id="3" name="Content Placeholder 2"/>
          <p:cNvSpPr>
            <a:spLocks noGrp="1"/>
          </p:cNvSpPr>
          <p:nvPr>
            <p:ph idx="1"/>
          </p:nvPr>
        </p:nvSpPr>
        <p:spPr>
          <a:xfrm>
            <a:off x="152400" y="1143000"/>
            <a:ext cx="8534400" cy="5029200"/>
          </a:xfrm>
        </p:spPr>
        <p:txBody>
          <a:bodyPr>
            <a:normAutofit lnSpcReduction="10000"/>
          </a:bodyPr>
          <a:lstStyle/>
          <a:p>
            <a:r>
              <a:rPr lang="en-US" dirty="0" smtClean="0"/>
              <a:t>Nationalism: Pride in one’s country</a:t>
            </a:r>
          </a:p>
          <a:p>
            <a:pPr lvl="1"/>
            <a:r>
              <a:rPr lang="en-US" dirty="0" smtClean="0"/>
              <a:t>Ex: War of 1812</a:t>
            </a:r>
          </a:p>
          <a:p>
            <a:pPr lvl="1"/>
            <a:r>
              <a:rPr lang="en-US" dirty="0" smtClean="0"/>
              <a:t>Ex: Monroe Doctrine</a:t>
            </a:r>
          </a:p>
          <a:p>
            <a:r>
              <a:rPr lang="en-US" dirty="0" smtClean="0"/>
              <a:t>Sectionalism: </a:t>
            </a:r>
            <a:r>
              <a:rPr lang="en-US" dirty="0"/>
              <a:t>a devotion to the interests of one geographic region over the interests of the country as a whole, ultimately led to the Union's worst crisis: civil war between the North and the South in the early </a:t>
            </a:r>
            <a:r>
              <a:rPr lang="en-US" dirty="0" smtClean="0"/>
              <a:t>1860s</a:t>
            </a:r>
          </a:p>
          <a:p>
            <a:pPr lvl="1"/>
            <a:r>
              <a:rPr lang="en-US" dirty="0" smtClean="0"/>
              <a:t>Ex: Slavery</a:t>
            </a:r>
          </a:p>
          <a:p>
            <a:pPr lvl="1"/>
            <a:r>
              <a:rPr lang="en-US" dirty="0" smtClean="0"/>
              <a:t>Ex: Tariffs</a:t>
            </a:r>
            <a:endParaRPr lang="en-US" dirty="0"/>
          </a:p>
        </p:txBody>
      </p:sp>
      <p:pic>
        <p:nvPicPr>
          <p:cNvPr id="6" name="Picture 5"/>
          <p:cNvPicPr>
            <a:picLocks noChangeAspect="1"/>
          </p:cNvPicPr>
          <p:nvPr/>
        </p:nvPicPr>
        <p:blipFill>
          <a:blip r:embed="rId2"/>
          <a:stretch>
            <a:fillRect/>
          </a:stretch>
        </p:blipFill>
        <p:spPr>
          <a:xfrm>
            <a:off x="4419600" y="5060950"/>
            <a:ext cx="4610100" cy="1765300"/>
          </a:xfrm>
          <a:prstGeom prst="rect">
            <a:avLst/>
          </a:prstGeom>
        </p:spPr>
      </p:pic>
      <p:pic>
        <p:nvPicPr>
          <p:cNvPr id="7" name="Picture 6"/>
          <p:cNvPicPr>
            <a:picLocks noChangeAspect="1"/>
          </p:cNvPicPr>
          <p:nvPr/>
        </p:nvPicPr>
        <p:blipFill>
          <a:blip r:embed="rId3"/>
          <a:stretch>
            <a:fillRect/>
          </a:stretch>
        </p:blipFill>
        <p:spPr>
          <a:xfrm>
            <a:off x="6553200" y="1066800"/>
            <a:ext cx="2414016" cy="1466850"/>
          </a:xfrm>
          <a:prstGeom prst="rect">
            <a:avLst/>
          </a:prstGeom>
        </p:spPr>
      </p:pic>
    </p:spTree>
    <p:extLst>
      <p:ext uri="{BB962C8B-B14F-4D97-AF65-F5344CB8AC3E}">
        <p14:creationId xmlns:p14="http://schemas.microsoft.com/office/powerpoint/2010/main" val="266325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Fulton &amp; the Steamboat</a:t>
            </a:r>
            <a:endParaRPr lang="en-US" dirty="0"/>
          </a:p>
        </p:txBody>
      </p:sp>
      <p:pic>
        <p:nvPicPr>
          <p:cNvPr id="26626" name="Picture 2" descr="http://www.cardcow.com/images/set64/card00301_fr.jpg"/>
          <p:cNvPicPr>
            <a:picLocks noChangeAspect="1" noChangeArrowheads="1"/>
          </p:cNvPicPr>
          <p:nvPr/>
        </p:nvPicPr>
        <p:blipFill>
          <a:blip r:embed="rId2" cstate="print"/>
          <a:srcRect/>
          <a:stretch>
            <a:fillRect/>
          </a:stretch>
        </p:blipFill>
        <p:spPr bwMode="auto">
          <a:xfrm>
            <a:off x="457200" y="1905000"/>
            <a:ext cx="8305800" cy="4200525"/>
          </a:xfrm>
          <a:prstGeom prst="rect">
            <a:avLst/>
          </a:prstGeom>
          <a:noFill/>
          <a:effectLst>
            <a:softEdge rad="127000"/>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a:solidFill>
            <a:srgbClr val="C00000"/>
          </a:solidFill>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Role of Government:</a:t>
            </a:r>
            <a:br>
              <a:rPr kumimoji="0" lang="en-US" sz="4400" b="1" i="0" u="none" strike="noStrike" kern="1200" cap="none" spc="0" normalizeH="0" baseline="0" noProof="0" dirty="0" smtClean="0">
                <a:ln>
                  <a:noFill/>
                </a:ln>
                <a:solidFill>
                  <a:schemeClr val="bg1"/>
                </a:solidFill>
                <a:effectLst/>
                <a:uLnTx/>
                <a:uFillTx/>
                <a:latin typeface="+mj-lt"/>
                <a:ea typeface="+mj-ea"/>
                <a:cs typeface="+mj-cs"/>
              </a:rPr>
            </a:br>
            <a:r>
              <a:rPr kumimoji="0" lang="en-US" sz="4400" b="1" i="0" u="none" strike="noStrike" kern="1200" cap="none" spc="0" normalizeH="0" baseline="0" noProof="0" dirty="0" smtClean="0">
                <a:ln>
                  <a:noFill/>
                </a:ln>
                <a:solidFill>
                  <a:schemeClr val="bg1"/>
                </a:solidFill>
                <a:effectLst/>
                <a:uLnTx/>
                <a:uFillTx/>
                <a:latin typeface="+mj-lt"/>
                <a:ea typeface="+mj-ea"/>
                <a:cs typeface="+mj-cs"/>
              </a:rPr>
              <a:t>Who</a:t>
            </a:r>
            <a:r>
              <a:rPr kumimoji="0" lang="en-US" sz="4400" b="1" i="0" u="none" strike="noStrike" kern="1200" cap="none" spc="0" normalizeH="0" noProof="0" dirty="0" smtClean="0">
                <a:ln>
                  <a:noFill/>
                </a:ln>
                <a:solidFill>
                  <a:schemeClr val="bg1"/>
                </a:solidFill>
                <a:effectLst/>
                <a:uLnTx/>
                <a:uFillTx/>
                <a:latin typeface="+mj-lt"/>
                <a:ea typeface="+mj-ea"/>
                <a:cs typeface="+mj-cs"/>
              </a:rPr>
              <a:t> should pay for these improvements</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AutoShape 1"/>
          <p:cNvSpPr>
            <a:spLocks noChangeArrowheads="1"/>
          </p:cNvSpPr>
          <p:nvPr/>
        </p:nvSpPr>
        <p:spPr bwMode="auto">
          <a:xfrm>
            <a:off x="152400" y="2514600"/>
            <a:ext cx="8707437" cy="1211262"/>
          </a:xfrm>
          <a:prstGeom prst="triangle">
            <a:avLst>
              <a:gd name="adj" fmla="val 50000"/>
            </a:avLst>
          </a:prstGeom>
          <a:blipFill dpi="0" rotWithShape="0">
            <a:blip r:embed="rId2">
              <a:alphaModFix amt="55000"/>
            </a:blip>
            <a:srcRect/>
            <a:stretch>
              <a:fillRect/>
            </a:stretch>
          </a:blipFill>
          <a:ln w="38160">
            <a:solidFill>
              <a:srgbClr val="19194D"/>
            </a:solidFill>
            <a:miter lim="800000"/>
            <a:headEnd/>
            <a:tailEnd/>
          </a:ln>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latin typeface="Imprint MT Shadow" pitchFamily="80" charset="0"/>
              </a:rPr>
              <a:t>The American System</a:t>
            </a:r>
          </a:p>
        </p:txBody>
      </p:sp>
      <p:sp>
        <p:nvSpPr>
          <p:cNvPr id="6" name="Rectangle 2"/>
          <p:cNvSpPr>
            <a:spLocks noChangeArrowheads="1"/>
          </p:cNvSpPr>
          <p:nvPr/>
        </p:nvSpPr>
        <p:spPr bwMode="auto">
          <a:xfrm>
            <a:off x="511175" y="6078537"/>
            <a:ext cx="8151813" cy="169863"/>
          </a:xfrm>
          <a:prstGeom prst="rect">
            <a:avLst/>
          </a:prstGeom>
          <a:blipFill dpi="0" rotWithShape="0">
            <a:blip r:embed="rId2">
              <a:alphaModFix amt="55000"/>
            </a:blip>
            <a:srcRect/>
            <a:stretch>
              <a:fillRect/>
            </a:stretch>
          </a:blipFill>
          <a:ln w="38160">
            <a:solidFill>
              <a:srgbClr val="19194D"/>
            </a:solidFill>
            <a:miter lim="800000"/>
            <a:headEnd/>
            <a:tailEnd/>
          </a:ln>
          <a:effectLst/>
        </p:spPr>
        <p:txBody>
          <a:bodyPr wrap="none" anchor="ctr"/>
          <a:lstStyle/>
          <a:p>
            <a:endParaRPr lang="en-US"/>
          </a:p>
        </p:txBody>
      </p:sp>
      <p:sp>
        <p:nvSpPr>
          <p:cNvPr id="7" name="Rectangle 3"/>
          <p:cNvSpPr>
            <a:spLocks noChangeArrowheads="1"/>
          </p:cNvSpPr>
          <p:nvPr/>
        </p:nvSpPr>
        <p:spPr bwMode="auto">
          <a:xfrm>
            <a:off x="511175" y="3733800"/>
            <a:ext cx="1268413" cy="2362200"/>
          </a:xfrm>
          <a:prstGeom prst="rect">
            <a:avLst/>
          </a:prstGeom>
          <a:blipFill dpi="0" rotWithShape="0">
            <a:blip r:embed="rId3">
              <a:alphaModFix amt="55000"/>
            </a:blip>
            <a:srcRect/>
            <a:stretch>
              <a:fillRect/>
            </a:stretch>
          </a:blipFill>
          <a:ln w="38160">
            <a:solidFill>
              <a:srgbClr val="19194D"/>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dirty="0">
                <a:latin typeface="Times New Roman" pitchFamily="18" charset="0"/>
                <a:cs typeface="Times New Roman" pitchFamily="18" charset="0"/>
              </a:rPr>
              <a:t>Protective </a:t>
            </a:r>
            <a:r>
              <a:rPr lang="en-US" sz="2200" dirty="0">
                <a:latin typeface="Times New Roman" pitchFamily="18" charset="0"/>
                <a:cs typeface="Times New Roman" pitchFamily="18" charset="0"/>
              </a:rPr>
              <a:t>Tariffs </a:t>
            </a:r>
          </a:p>
        </p:txBody>
      </p:sp>
      <p:sp>
        <p:nvSpPr>
          <p:cNvPr id="8" name="Rectangle 4"/>
          <p:cNvSpPr>
            <a:spLocks noChangeArrowheads="1"/>
          </p:cNvSpPr>
          <p:nvPr/>
        </p:nvSpPr>
        <p:spPr bwMode="auto">
          <a:xfrm>
            <a:off x="2819400" y="3733800"/>
            <a:ext cx="1268412" cy="2362200"/>
          </a:xfrm>
          <a:prstGeom prst="rect">
            <a:avLst/>
          </a:prstGeom>
          <a:blipFill dpi="0" rotWithShape="0">
            <a:blip r:embed="rId3">
              <a:alphaModFix amt="55000"/>
            </a:blip>
            <a:srcRect/>
            <a:stretch>
              <a:fillRect/>
            </a:stretch>
          </a:blipFill>
          <a:ln w="38160">
            <a:solidFill>
              <a:srgbClr val="19194D"/>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latin typeface="Times New Roman" pitchFamily="18" charset="0"/>
                <a:cs typeface="Times New Roman" pitchFamily="18" charset="0"/>
              </a:rPr>
              <a:t>Internal Improve-</a:t>
            </a:r>
            <a:r>
              <a:rPr lang="en-US" sz="2200" dirty="0" err="1">
                <a:latin typeface="Times New Roman" pitchFamily="18" charset="0"/>
                <a:cs typeface="Times New Roman" pitchFamily="18" charset="0"/>
              </a:rPr>
              <a:t>ments</a:t>
            </a:r>
            <a:r>
              <a:rPr lang="en-US" sz="2000" dirty="0">
                <a:latin typeface="Times New Roman" pitchFamily="18" charset="0"/>
                <a:cs typeface="Times New Roman" pitchFamily="18" charset="0"/>
              </a:rPr>
              <a:t>: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latin typeface="Times New Roman" pitchFamily="18" charset="0"/>
                <a:cs typeface="Times New Roman" pitchFamily="18" charset="0"/>
              </a:rPr>
              <a:t>Roads and Canals</a:t>
            </a:r>
          </a:p>
        </p:txBody>
      </p:sp>
      <p:sp>
        <p:nvSpPr>
          <p:cNvPr id="9" name="Rectangle 5"/>
          <p:cNvSpPr>
            <a:spLocks noChangeArrowheads="1"/>
          </p:cNvSpPr>
          <p:nvPr/>
        </p:nvSpPr>
        <p:spPr bwMode="auto">
          <a:xfrm>
            <a:off x="5164138" y="3733800"/>
            <a:ext cx="1268412" cy="2362200"/>
          </a:xfrm>
          <a:prstGeom prst="rect">
            <a:avLst/>
          </a:prstGeom>
          <a:blipFill dpi="0" rotWithShape="0">
            <a:blip r:embed="rId3">
              <a:alphaModFix amt="55000"/>
            </a:blip>
            <a:srcRect/>
            <a:stretch>
              <a:fillRect/>
            </a:stretch>
          </a:blipFill>
          <a:ln w="38160">
            <a:solidFill>
              <a:srgbClr val="19194D"/>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latin typeface="Times New Roman" pitchFamily="18" charset="0"/>
                <a:cs typeface="Times New Roman" pitchFamily="18" charset="0"/>
              </a:rPr>
              <a:t>National Bank</a:t>
            </a:r>
          </a:p>
        </p:txBody>
      </p:sp>
      <p:sp>
        <p:nvSpPr>
          <p:cNvPr id="10" name="Rectangle 6"/>
          <p:cNvSpPr>
            <a:spLocks noChangeArrowheads="1"/>
          </p:cNvSpPr>
          <p:nvPr/>
        </p:nvSpPr>
        <p:spPr bwMode="auto">
          <a:xfrm>
            <a:off x="7396163" y="3733800"/>
            <a:ext cx="1266825" cy="2362200"/>
          </a:xfrm>
          <a:prstGeom prst="rect">
            <a:avLst/>
          </a:prstGeom>
          <a:blipFill dpi="0" rotWithShape="0">
            <a:blip r:embed="rId3">
              <a:alphaModFix amt="55000"/>
            </a:blip>
            <a:srcRect/>
            <a:stretch>
              <a:fillRect/>
            </a:stretch>
          </a:blipFill>
          <a:ln w="38160">
            <a:solidFill>
              <a:srgbClr val="19194D"/>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latin typeface="Times New Roman" pitchFamily="18" charset="0"/>
                <a:cs typeface="Times New Roman" pitchFamily="18" charset="0"/>
              </a:rPr>
              <a:t>Public Land Policies </a:t>
            </a:r>
          </a:p>
        </p:txBody>
      </p:sp>
      <p:sp>
        <p:nvSpPr>
          <p:cNvPr id="11" name="Rectangle 7"/>
          <p:cNvSpPr>
            <a:spLocks noChangeArrowheads="1"/>
          </p:cNvSpPr>
          <p:nvPr/>
        </p:nvSpPr>
        <p:spPr bwMode="auto">
          <a:xfrm>
            <a:off x="404813" y="6291262"/>
            <a:ext cx="8391525" cy="185738"/>
          </a:xfrm>
          <a:prstGeom prst="rect">
            <a:avLst/>
          </a:prstGeom>
          <a:blipFill dpi="0" rotWithShape="0">
            <a:blip r:embed="rId2">
              <a:alphaModFix amt="55000"/>
            </a:blip>
            <a:srcRect/>
            <a:stretch>
              <a:fillRect/>
            </a:stretch>
          </a:blipFill>
          <a:ln w="38160">
            <a:solidFill>
              <a:srgbClr val="19194D"/>
            </a:solidFill>
            <a:miter lim="800000"/>
            <a:headEnd/>
            <a:tailEnd/>
          </a:ln>
          <a:effectLst/>
        </p:spPr>
        <p:txBody>
          <a:bodyPr wrap="none" anchor="ctr"/>
          <a:lstStyle/>
          <a:p>
            <a:endParaRPr lang="en-US"/>
          </a:p>
        </p:txBody>
      </p:sp>
      <p:sp>
        <p:nvSpPr>
          <p:cNvPr id="12" name="Rectangle 8"/>
          <p:cNvSpPr>
            <a:spLocks noChangeArrowheads="1"/>
          </p:cNvSpPr>
          <p:nvPr/>
        </p:nvSpPr>
        <p:spPr bwMode="auto">
          <a:xfrm>
            <a:off x="207963" y="6477000"/>
            <a:ext cx="8707437" cy="169863"/>
          </a:xfrm>
          <a:prstGeom prst="rect">
            <a:avLst/>
          </a:prstGeom>
          <a:blipFill dpi="0" rotWithShape="0">
            <a:blip r:embed="rId2">
              <a:alphaModFix amt="55000"/>
            </a:blip>
            <a:srcRect/>
            <a:stretch>
              <a:fillRect/>
            </a:stretch>
          </a:blipFill>
          <a:ln w="38160">
            <a:solidFill>
              <a:srgbClr val="19194D"/>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Bill</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b="1" dirty="0" smtClean="0"/>
              <a:t>GOAL: to set aside money (1.5 million to states) made on stock sales from the Bank of the United States for internal improvements. March, 1817 </a:t>
            </a:r>
          </a:p>
          <a:p>
            <a:r>
              <a:rPr lang="en-US" b="1" dirty="0" smtClean="0"/>
              <a:t>Madison vetoed the bill because he believed in strict interpretation, and using federal money for internal improvements is not a power granted to the federal government in the Constitution, nor is it necessary and proper</a:t>
            </a:r>
          </a:p>
          <a:p>
            <a:r>
              <a:rPr lang="en-US" b="1" dirty="0" smtClean="0"/>
              <a:t>the </a:t>
            </a:r>
            <a:r>
              <a:rPr lang="en-US" b="1" u="sng" dirty="0" smtClean="0"/>
              <a:t>General Welfare Clause </a:t>
            </a:r>
            <a:r>
              <a:rPr lang="en-US" b="1" dirty="0" smtClean="0"/>
              <a:t>of the Constitution was never intended to become a Pandora’s box for special-interest legislation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eas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of 1816</a:t>
            </a:r>
            <a:endParaRPr lang="en-US" dirty="0"/>
          </a:p>
        </p:txBody>
      </p:sp>
      <p:sp>
        <p:nvSpPr>
          <p:cNvPr id="3" name="Content Placeholder 2"/>
          <p:cNvSpPr>
            <a:spLocks noGrp="1"/>
          </p:cNvSpPr>
          <p:nvPr>
            <p:ph idx="1"/>
          </p:nvPr>
        </p:nvSpPr>
        <p:spPr/>
        <p:txBody>
          <a:bodyPr>
            <a:normAutofit fontScale="92500"/>
          </a:bodyPr>
          <a:lstStyle/>
          <a:p>
            <a:r>
              <a:rPr lang="en-US" b="1" u="sng" dirty="0" smtClean="0"/>
              <a:t>Calhoun’s Tariff of 1816</a:t>
            </a:r>
            <a:r>
              <a:rPr lang="en-US" b="1" dirty="0" smtClean="0"/>
              <a:t>  </a:t>
            </a:r>
            <a:r>
              <a:rPr lang="en-US" dirty="0" smtClean="0"/>
              <a:t>The South believed that the development of a home market would help the U.S. economy which would </a:t>
            </a:r>
            <a:r>
              <a:rPr lang="en-US" u="sng" dirty="0" smtClean="0"/>
              <a:t>benefit everyone</a:t>
            </a:r>
          </a:p>
          <a:p>
            <a:pPr algn="ctr">
              <a:buNone/>
            </a:pPr>
            <a:r>
              <a:rPr lang="en-US" dirty="0" smtClean="0"/>
              <a:t>But</a:t>
            </a:r>
          </a:p>
          <a:p>
            <a:pPr>
              <a:buNone/>
            </a:pPr>
            <a:r>
              <a:rPr lang="en-US" dirty="0" smtClean="0"/>
              <a:t>	Protested that the tariff, which was disproportionately paid by trade-dependent southerners, would be primarily used to finance road and canal projects in the northern states.</a:t>
            </a:r>
            <a:endParaRPr lang="en-US" u="sng"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a:solidFill>
            <a:srgbClr val="C00000"/>
          </a:solidFill>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Role of Government:</a:t>
            </a:r>
            <a:br>
              <a:rPr kumimoji="0" lang="en-US" sz="4400" b="1" i="0" u="none" strike="noStrike" kern="1200" cap="none" spc="0" normalizeH="0" baseline="0" noProof="0" dirty="0" smtClean="0">
                <a:ln>
                  <a:noFill/>
                </a:ln>
                <a:solidFill>
                  <a:schemeClr val="bg1"/>
                </a:solidFill>
                <a:effectLst/>
                <a:uLnTx/>
                <a:uFillTx/>
                <a:latin typeface="+mj-lt"/>
                <a:ea typeface="+mj-ea"/>
                <a:cs typeface="+mj-cs"/>
              </a:rPr>
            </a:br>
            <a:r>
              <a:rPr kumimoji="0" lang="en-US" sz="4400" b="1" i="0" u="none" strike="noStrike" kern="1200" cap="none" spc="0" normalizeH="0" baseline="0" noProof="0" dirty="0" smtClean="0">
                <a:ln>
                  <a:noFill/>
                </a:ln>
                <a:solidFill>
                  <a:schemeClr val="bg1"/>
                </a:solidFill>
                <a:effectLst/>
                <a:uLnTx/>
                <a:uFillTx/>
                <a:latin typeface="+mj-lt"/>
                <a:ea typeface="+mj-ea"/>
                <a:cs typeface="+mj-cs"/>
              </a:rPr>
              <a:t>How did the tariff lead to the growth of manufacturing?</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txBox="1">
            <a:spLocks/>
          </p:cNvSpPr>
          <p:nvPr/>
        </p:nvSpPr>
        <p:spPr>
          <a:xfrm>
            <a:off x="533400" y="1905000"/>
            <a:ext cx="8229600" cy="4525963"/>
          </a:xfrm>
          <a:prstGeom prst="rect">
            <a:avLst/>
          </a:prstGeom>
          <a:solidFill>
            <a:schemeClr val="accent1">
              <a:lumMod val="75000"/>
            </a:schemeClr>
          </a:solidFill>
        </p:spPr>
        <p:txBody>
          <a:bodyPr vert="horz" lIns="91440" tIns="45720" rIns="91440" bIns="45720" rtlCol="0">
            <a:normAutofit/>
          </a:bodyPr>
          <a:lstStyle/>
          <a:p>
            <a:r>
              <a:rPr lang="en-US" sz="3200" dirty="0" smtClean="0">
                <a:solidFill>
                  <a:schemeClr val="bg1"/>
                </a:solidFill>
              </a:rPr>
              <a:t>Textile industry – led to the beginning of the factory system. This was made possible thanks to two developments: </a:t>
            </a:r>
          </a:p>
          <a:p>
            <a:pPr>
              <a:buNone/>
            </a:pPr>
            <a:r>
              <a:rPr lang="en-US" sz="3200" dirty="0" smtClean="0">
                <a:solidFill>
                  <a:schemeClr val="bg1"/>
                </a:solidFill>
              </a:rPr>
              <a:t>	#1 system of interchangeable parts – 		Eli Whitney</a:t>
            </a:r>
          </a:p>
          <a:p>
            <a:pPr>
              <a:buNone/>
            </a:pPr>
            <a:r>
              <a:rPr lang="en-US" sz="3200" dirty="0" smtClean="0">
                <a:solidFill>
                  <a:schemeClr val="bg1"/>
                </a:solidFill>
              </a:rPr>
              <a:t>	#2 system of all the work done in one 		building was developed by </a:t>
            </a:r>
            <a:r>
              <a:rPr lang="en-US" sz="3200" b="1" dirty="0" smtClean="0">
                <a:solidFill>
                  <a:schemeClr val="bg1"/>
                </a:solidFill>
              </a:rPr>
              <a:t>Lowell </a:t>
            </a:r>
            <a:endParaRPr lang="en-US" sz="3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Bank of the United States Renewed</a:t>
            </a:r>
            <a:endParaRPr lang="en-US" dirty="0"/>
          </a:p>
        </p:txBody>
      </p:sp>
      <p:sp>
        <p:nvSpPr>
          <p:cNvPr id="3" name="Content Placeholder 2"/>
          <p:cNvSpPr>
            <a:spLocks noGrp="1"/>
          </p:cNvSpPr>
          <p:nvPr>
            <p:ph idx="1"/>
          </p:nvPr>
        </p:nvSpPr>
        <p:spPr>
          <a:xfrm>
            <a:off x="457200" y="990600"/>
            <a:ext cx="8229600" cy="5867400"/>
          </a:xfrm>
        </p:spPr>
        <p:txBody>
          <a:bodyPr>
            <a:normAutofit fontScale="77500" lnSpcReduction="20000"/>
          </a:bodyPr>
          <a:lstStyle/>
          <a:p>
            <a:pPr>
              <a:buNone/>
            </a:pPr>
            <a:r>
              <a:rPr lang="en-US" b="1" dirty="0" smtClean="0"/>
              <a:t>	</a:t>
            </a:r>
            <a:r>
              <a:rPr lang="en-US" b="1" u="sng" dirty="0" smtClean="0"/>
              <a:t>FIRST BUS:</a:t>
            </a:r>
            <a:r>
              <a:rPr lang="en-US" dirty="0" smtClean="0"/>
              <a:t> In 1811 – the original charter for the Bank of the United States ended and wasn’t renewed by James Madison and the Republican Congress </a:t>
            </a:r>
            <a:br>
              <a:rPr lang="en-US" dirty="0" smtClean="0"/>
            </a:b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r>
            <a:br>
              <a:rPr lang="en-US" dirty="0" smtClean="0"/>
            </a:br>
            <a:r>
              <a:rPr lang="en-US" b="1" u="sng" dirty="0" smtClean="0"/>
              <a:t>PROBLEM</a:t>
            </a:r>
            <a:r>
              <a:rPr lang="en-US" dirty="0" smtClean="0"/>
              <a:t> The number of state banks then increased, but in most states there was little banking control.  Credit was easily given to many people who couldn’t pay back loans.  The financial situation wasn’t good (Sound familiar???)</a:t>
            </a:r>
          </a:p>
          <a:p>
            <a:pPr>
              <a:buNone/>
            </a:pPr>
            <a:r>
              <a:rPr lang="en-US" dirty="0" smtClean="0"/>
              <a:t> </a:t>
            </a:r>
          </a:p>
          <a:p>
            <a:pPr>
              <a:buNone/>
            </a:pPr>
            <a:r>
              <a:rPr lang="en-US" b="1" dirty="0" smtClean="0"/>
              <a:t>	</a:t>
            </a:r>
            <a:r>
              <a:rPr lang="en-US" b="1" u="sng" dirty="0" smtClean="0"/>
              <a:t>SOLUTION</a:t>
            </a:r>
            <a:r>
              <a:rPr lang="en-US" b="1" dirty="0" smtClean="0"/>
              <a:t>  1816 – the Second Bank of the United States</a:t>
            </a:r>
            <a:r>
              <a:rPr lang="en-US" dirty="0" smtClean="0"/>
              <a:t> was chartered. Henry Clay and John C Calhoun had led the move in Congress. </a:t>
            </a:r>
          </a:p>
          <a:p>
            <a:endParaRPr lang="en-US" dirty="0"/>
          </a:p>
        </p:txBody>
      </p:sp>
      <p:pic>
        <p:nvPicPr>
          <p:cNvPr id="4" name="Picture 4" descr="p155506-Philadelphia-Second_Bank_of_the_United_States"/>
          <p:cNvPicPr>
            <a:picLocks noChangeAspect="1" noChangeArrowheads="1"/>
          </p:cNvPicPr>
          <p:nvPr/>
        </p:nvPicPr>
        <p:blipFill>
          <a:blip r:embed="rId2"/>
          <a:srcRect/>
          <a:stretch>
            <a:fillRect/>
          </a:stretch>
        </p:blipFill>
        <p:spPr bwMode="auto">
          <a:xfrm>
            <a:off x="2209800" y="2057400"/>
            <a:ext cx="451485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normAutofit fontScale="90000"/>
          </a:bodyPr>
          <a:lstStyle/>
          <a:p>
            <a:r>
              <a:rPr lang="en-US" b="1" dirty="0" smtClean="0">
                <a:solidFill>
                  <a:schemeClr val="bg1"/>
                </a:solidFill>
                <a:latin typeface="Chiller" pitchFamily="82" charset="0"/>
              </a:rPr>
              <a:t>Panic of 1819</a:t>
            </a:r>
            <a:endParaRPr lang="en-US" b="1" dirty="0">
              <a:solidFill>
                <a:schemeClr val="bg1"/>
              </a:solidFill>
              <a:latin typeface="Chiller" pitchFamily="82" charset="0"/>
            </a:endParaRPr>
          </a:p>
        </p:txBody>
      </p:sp>
      <p:sp>
        <p:nvSpPr>
          <p:cNvPr id="3" name="Content Placeholder 2"/>
          <p:cNvSpPr>
            <a:spLocks noGrp="1"/>
          </p:cNvSpPr>
          <p:nvPr>
            <p:ph idx="1"/>
          </p:nvPr>
        </p:nvSpPr>
        <p:spPr>
          <a:xfrm>
            <a:off x="228600" y="1371600"/>
            <a:ext cx="3810000" cy="2667000"/>
          </a:xfrm>
        </p:spPr>
        <p:txBody>
          <a:bodyPr>
            <a:normAutofit fontScale="32500" lnSpcReduction="20000"/>
          </a:bodyPr>
          <a:lstStyle/>
          <a:p>
            <a:pPr>
              <a:buNone/>
            </a:pPr>
            <a:r>
              <a:rPr lang="en-US" sz="7400" dirty="0" smtClean="0"/>
              <a:t>	</a:t>
            </a:r>
            <a:r>
              <a:rPr lang="en-US" sz="7400" b="1" dirty="0" smtClean="0"/>
              <a:t>First financial panic since  the 	“Critical Period (1780’s) </a:t>
            </a:r>
          </a:p>
          <a:p>
            <a:pPr>
              <a:buNone/>
            </a:pPr>
            <a:r>
              <a:rPr lang="en-US" sz="7400" b="1" dirty="0" smtClean="0"/>
              <a:t>	under the Articles of </a:t>
            </a:r>
          </a:p>
          <a:p>
            <a:pPr>
              <a:buNone/>
            </a:pPr>
            <a:r>
              <a:rPr lang="en-US" sz="7400" b="1" dirty="0" smtClean="0"/>
              <a:t>	Confederation – Cyclic </a:t>
            </a:r>
          </a:p>
          <a:p>
            <a:pPr>
              <a:buNone/>
            </a:pPr>
            <a:r>
              <a:rPr lang="en-US" sz="7400" b="1" dirty="0" smtClean="0"/>
              <a:t>	panics and depressions </a:t>
            </a:r>
          </a:p>
          <a:p>
            <a:pPr>
              <a:buNone/>
            </a:pPr>
            <a:r>
              <a:rPr lang="en-US" sz="7400" b="1" dirty="0" smtClean="0"/>
              <a:t>	will occur every 20 years</a:t>
            </a:r>
            <a:r>
              <a:rPr lang="en-US" b="1" dirty="0" smtClean="0"/>
              <a:t/>
            </a:r>
            <a:br>
              <a:rPr lang="en-US" b="1" dirty="0" smtClean="0"/>
            </a:br>
            <a:endParaRPr lang="en-US" b="1" dirty="0"/>
          </a:p>
        </p:txBody>
      </p:sp>
      <p:pic>
        <p:nvPicPr>
          <p:cNvPr id="4" name="Picture 3"/>
          <p:cNvPicPr>
            <a:picLocks noChangeAspect="1" noChangeArrowheads="1"/>
          </p:cNvPicPr>
          <p:nvPr/>
        </p:nvPicPr>
        <p:blipFill>
          <a:blip r:embed="rId2">
            <a:lum bright="6000" contrast="6000"/>
          </a:blip>
          <a:srcRect/>
          <a:stretch>
            <a:fillRect/>
          </a:stretch>
        </p:blipFill>
        <p:spPr bwMode="auto">
          <a:xfrm>
            <a:off x="4191000" y="-76200"/>
            <a:ext cx="5029200" cy="4489450"/>
          </a:xfrm>
          <a:prstGeom prst="rect">
            <a:avLst/>
          </a:prstGeom>
          <a:noFill/>
          <a:ln w="9525">
            <a:solidFill>
              <a:srgbClr val="006F96"/>
            </a:solidFill>
            <a:miter lim="800000"/>
            <a:headEnd/>
            <a:tailEnd/>
          </a:ln>
          <a:effectLst>
            <a:softEdge rad="63500"/>
          </a:effectLst>
        </p:spPr>
      </p:pic>
      <p:sp>
        <p:nvSpPr>
          <p:cNvPr id="5" name="Rectangle 4"/>
          <p:cNvSpPr/>
          <p:nvPr/>
        </p:nvSpPr>
        <p:spPr>
          <a:xfrm>
            <a:off x="609600" y="4272677"/>
            <a:ext cx="7848600" cy="2585323"/>
          </a:xfrm>
          <a:prstGeom prst="rect">
            <a:avLst/>
          </a:prstGeom>
        </p:spPr>
        <p:txBody>
          <a:bodyPr wrap="square">
            <a:spAutoFit/>
          </a:bodyPr>
          <a:lstStyle/>
          <a:p>
            <a:pPr>
              <a:buNone/>
            </a:pPr>
            <a:r>
              <a:rPr lang="en-US" b="1" u="sng" dirty="0" smtClean="0"/>
              <a:t>CAUSES</a:t>
            </a:r>
            <a:endParaRPr lang="en-US" dirty="0" smtClean="0"/>
          </a:p>
          <a:p>
            <a:r>
              <a:rPr lang="en-US" b="1" dirty="0" smtClean="0"/>
              <a:t>#1 Over speculation of frontier lands by Banks (especially BUS)</a:t>
            </a:r>
          </a:p>
          <a:p>
            <a:pPr>
              <a:buNone/>
            </a:pPr>
            <a:r>
              <a:rPr lang="en-US" b="1" dirty="0" smtClean="0"/>
              <a:t/>
            </a:r>
            <a:br>
              <a:rPr lang="en-US" b="1" dirty="0" smtClean="0"/>
            </a:br>
            <a:r>
              <a:rPr lang="en-US" b="1" dirty="0" smtClean="0"/>
              <a:t>#2 Inflation from war of 1812 + economic drop-off = vulnerable economy</a:t>
            </a:r>
          </a:p>
          <a:p>
            <a:pPr>
              <a:buNone/>
            </a:pPr>
            <a:r>
              <a:rPr lang="en-US" b="1" dirty="0" smtClean="0"/>
              <a:t> </a:t>
            </a:r>
          </a:p>
          <a:p>
            <a:r>
              <a:rPr lang="en-US" b="1" dirty="0" smtClean="0"/>
              <a:t>#3 Deficit trade in balance with Britain</a:t>
            </a:r>
          </a:p>
          <a:p>
            <a:pPr>
              <a:buNone/>
            </a:pPr>
            <a:r>
              <a:rPr lang="en-US" b="1" dirty="0" smtClean="0"/>
              <a:t> </a:t>
            </a:r>
          </a:p>
          <a:p>
            <a:r>
              <a:rPr lang="en-US" b="1" dirty="0" smtClean="0"/>
              <a:t>#4 BUS forced wildcat western banks to foreclose on western farms</a:t>
            </a:r>
          </a:p>
          <a:p>
            <a:pPr>
              <a:buNone/>
            </a:pP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1820</a:t>
            </a:r>
            <a:endParaRPr lang="en-US" dirty="0"/>
          </a:p>
        </p:txBody>
      </p:sp>
      <p:pic>
        <p:nvPicPr>
          <p:cNvPr id="4" name="Picture 5" descr="ElectoralCollege1820-Large"/>
          <p:cNvPicPr>
            <a:picLocks noChangeAspect="1" noChangeArrowheads="1"/>
          </p:cNvPicPr>
          <p:nvPr/>
        </p:nvPicPr>
        <p:blipFill>
          <a:blip r:embed="rId2"/>
          <a:srcRect/>
          <a:stretch>
            <a:fillRect/>
          </a:stretch>
        </p:blipFill>
        <p:spPr bwMode="auto">
          <a:xfrm>
            <a:off x="1143000" y="1600200"/>
            <a:ext cx="7010400" cy="5126115"/>
          </a:xfrm>
          <a:prstGeom prst="rect">
            <a:avLst/>
          </a:prstGeom>
          <a:noFill/>
          <a:ln w="9525">
            <a:noFill/>
            <a:miter lim="800000"/>
            <a:headEnd/>
            <a:tailEnd/>
          </a:ln>
          <a:effectLst>
            <a:softEdge rad="1270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Scramble</a:t>
            </a:r>
            <a:endParaRPr lang="en-US" dirty="0"/>
          </a:p>
        </p:txBody>
      </p:sp>
      <p:sp>
        <p:nvSpPr>
          <p:cNvPr id="3" name="Content Placeholder 2"/>
          <p:cNvSpPr>
            <a:spLocks noGrp="1"/>
          </p:cNvSpPr>
          <p:nvPr>
            <p:ph idx="1"/>
          </p:nvPr>
        </p:nvSpPr>
        <p:spPr/>
        <p:txBody>
          <a:bodyPr>
            <a:normAutofit lnSpcReduction="10000"/>
          </a:bodyPr>
          <a:lstStyle/>
          <a:p>
            <a:r>
              <a:rPr lang="en-US" dirty="0" smtClean="0"/>
              <a:t>Historians have traditionally labeled the period after the War of 1812 the “Era of Good Feelings.” Evaluate the accuracy of this label, considering the emergence of nationalism and sectionalism.</a:t>
            </a:r>
          </a:p>
          <a:p>
            <a:endParaRPr lang="en-US" dirty="0"/>
          </a:p>
          <a:p>
            <a:r>
              <a:rPr lang="en-US" dirty="0" smtClean="0"/>
              <a:t>Use the documents and your knowledge of the period 1815-1825 to construct your answer. </a:t>
            </a:r>
            <a:endParaRPr lang="en-US" dirty="0"/>
          </a:p>
        </p:txBody>
      </p:sp>
    </p:spTree>
    <p:extLst>
      <p:ext uri="{BB962C8B-B14F-4D97-AF65-F5344CB8AC3E}">
        <p14:creationId xmlns:p14="http://schemas.microsoft.com/office/powerpoint/2010/main" val="43179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What </a:t>
            </a:r>
            <a:r>
              <a:rPr lang="en-US" b="1" dirty="0" smtClean="0">
                <a:solidFill>
                  <a:schemeClr val="bg1"/>
                </a:solidFill>
              </a:rPr>
              <a:t>caused</a:t>
            </a:r>
            <a:r>
              <a:rPr lang="en-US" b="1" dirty="0" smtClean="0">
                <a:solidFill>
                  <a:schemeClr val="bg1"/>
                </a:solidFill>
              </a:rPr>
              <a:t> </a:t>
            </a:r>
            <a:r>
              <a:rPr lang="en-US" b="1" dirty="0" smtClean="0">
                <a:solidFill>
                  <a:schemeClr val="bg1"/>
                </a:solidFill>
              </a:rPr>
              <a:t>Nationalism?</a:t>
            </a:r>
            <a:endParaRPr lang="en-US" b="1" dirty="0">
              <a:solidFill>
                <a:schemeClr val="bg1"/>
              </a:solidFill>
            </a:endParaRPr>
          </a:p>
        </p:txBody>
      </p:sp>
      <p:sp>
        <p:nvSpPr>
          <p:cNvPr id="3" name="Content Placeholder 2"/>
          <p:cNvSpPr>
            <a:spLocks noGrp="1"/>
          </p:cNvSpPr>
          <p:nvPr>
            <p:ph idx="1"/>
          </p:nvPr>
        </p:nvSpPr>
        <p:spPr>
          <a:solidFill>
            <a:schemeClr val="accent1">
              <a:lumMod val="75000"/>
            </a:schemeClr>
          </a:solidFill>
        </p:spPr>
        <p:txBody>
          <a:bodyPr>
            <a:normAutofit lnSpcReduction="10000"/>
          </a:bodyPr>
          <a:lstStyle/>
          <a:p>
            <a:pPr>
              <a:buNone/>
            </a:pPr>
            <a:r>
              <a:rPr lang="en-US" dirty="0" smtClean="0"/>
              <a:t>	</a:t>
            </a:r>
            <a:r>
              <a:rPr lang="en-US" dirty="0" smtClean="0">
                <a:solidFill>
                  <a:schemeClr val="bg1"/>
                </a:solidFill>
              </a:rPr>
              <a:t>Which of the following can be considered a major cause of a growth of nationalism that happened in the period after the War of 1812?</a:t>
            </a:r>
          </a:p>
          <a:p>
            <a:pPr>
              <a:buNone/>
            </a:pPr>
            <a:r>
              <a:rPr lang="en-US" dirty="0">
                <a:solidFill>
                  <a:schemeClr val="bg1"/>
                </a:solidFill>
              </a:rPr>
              <a:t>	</a:t>
            </a:r>
            <a:r>
              <a:rPr lang="en-US" dirty="0" smtClean="0">
                <a:solidFill>
                  <a:schemeClr val="bg1"/>
                </a:solidFill>
              </a:rPr>
              <a:t>1. Victory at the Battle of New Orleans</a:t>
            </a:r>
          </a:p>
          <a:p>
            <a:pPr>
              <a:buNone/>
            </a:pPr>
            <a:r>
              <a:rPr lang="en-US" dirty="0">
                <a:solidFill>
                  <a:schemeClr val="bg1"/>
                </a:solidFill>
              </a:rPr>
              <a:t>	</a:t>
            </a:r>
            <a:r>
              <a:rPr lang="en-US" dirty="0" smtClean="0">
                <a:solidFill>
                  <a:schemeClr val="bg1"/>
                </a:solidFill>
              </a:rPr>
              <a:t>2. Francis Scott Key’s Star Spangled Banner</a:t>
            </a:r>
          </a:p>
          <a:p>
            <a:pPr>
              <a:buNone/>
            </a:pPr>
            <a:r>
              <a:rPr lang="en-US" dirty="0">
                <a:solidFill>
                  <a:schemeClr val="bg1"/>
                </a:solidFill>
              </a:rPr>
              <a:t>	</a:t>
            </a:r>
            <a:r>
              <a:rPr lang="en-US" dirty="0" smtClean="0">
                <a:solidFill>
                  <a:schemeClr val="bg1"/>
                </a:solidFill>
              </a:rPr>
              <a:t>3. Manufacturing grows in response to embargo during war</a:t>
            </a:r>
          </a:p>
          <a:p>
            <a:pPr>
              <a:buNone/>
            </a:pPr>
            <a:r>
              <a:rPr lang="en-US" dirty="0">
                <a:solidFill>
                  <a:schemeClr val="bg1"/>
                </a:solidFill>
              </a:rPr>
              <a:t>	</a:t>
            </a:r>
            <a:r>
              <a:rPr lang="en-US" dirty="0" smtClean="0">
                <a:solidFill>
                  <a:schemeClr val="bg1"/>
                </a:solidFill>
              </a:rPr>
              <a:t>4.Earning of respect by standing up to England</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Document Scramble</a:t>
            </a:r>
            <a:endParaRPr lang="en-US" dirty="0"/>
          </a:p>
        </p:txBody>
      </p:sp>
      <p:sp>
        <p:nvSpPr>
          <p:cNvPr id="3" name="Content Placeholder 2"/>
          <p:cNvSpPr>
            <a:spLocks noGrp="1"/>
          </p:cNvSpPr>
          <p:nvPr>
            <p:ph idx="1"/>
          </p:nvPr>
        </p:nvSpPr>
        <p:spPr/>
        <p:txBody>
          <a:bodyPr/>
          <a:lstStyle/>
          <a:p>
            <a:r>
              <a:rPr lang="en-US" dirty="0" smtClean="0"/>
              <a:t>1. Each table group will be assigned one document.</a:t>
            </a:r>
          </a:p>
          <a:p>
            <a:r>
              <a:rPr lang="en-US" dirty="0" smtClean="0"/>
              <a:t>2. HIPP the document</a:t>
            </a:r>
          </a:p>
          <a:p>
            <a:r>
              <a:rPr lang="en-US" dirty="0" smtClean="0"/>
              <a:t>3. Does the document deal with Nationalism or Sectionalism? Explain</a:t>
            </a:r>
          </a:p>
          <a:p>
            <a:r>
              <a:rPr lang="en-US" dirty="0" smtClean="0"/>
              <a:t>3. Using evidence from your document, is the label “Era of Good Feelings” accurate? Explain</a:t>
            </a:r>
            <a:endParaRPr lang="en-US" dirty="0"/>
          </a:p>
        </p:txBody>
      </p:sp>
    </p:spTree>
    <p:extLst>
      <p:ext uri="{BB962C8B-B14F-4D97-AF65-F5344CB8AC3E}">
        <p14:creationId xmlns:p14="http://schemas.microsoft.com/office/powerpoint/2010/main" val="286729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Table One: Document A</a:t>
            </a:r>
          </a:p>
          <a:p>
            <a:r>
              <a:rPr lang="en-US" dirty="0" smtClean="0"/>
              <a:t>Table Two: Document B</a:t>
            </a:r>
          </a:p>
          <a:p>
            <a:r>
              <a:rPr lang="en-US" dirty="0" smtClean="0"/>
              <a:t>Table Three: Document C</a:t>
            </a:r>
          </a:p>
          <a:p>
            <a:r>
              <a:rPr lang="en-US" dirty="0" smtClean="0"/>
              <a:t>Table Four: Document D</a:t>
            </a:r>
          </a:p>
          <a:p>
            <a:r>
              <a:rPr lang="en-US" dirty="0" smtClean="0"/>
              <a:t>Table Five: Document F</a:t>
            </a:r>
          </a:p>
          <a:p>
            <a:r>
              <a:rPr lang="en-US" dirty="0" smtClean="0"/>
              <a:t>Table Six: Document G</a:t>
            </a:r>
          </a:p>
          <a:p>
            <a:r>
              <a:rPr lang="en-US" dirty="0" smtClean="0"/>
              <a:t>Table Seven: Document H</a:t>
            </a:r>
          </a:p>
          <a:p>
            <a:r>
              <a:rPr lang="en-US" dirty="0" smtClean="0"/>
              <a:t>Table Eight: Document I (first period will do this together)</a:t>
            </a:r>
            <a:endParaRPr lang="en-US" dirty="0"/>
          </a:p>
        </p:txBody>
      </p:sp>
    </p:spTree>
    <p:extLst>
      <p:ext uri="{BB962C8B-B14F-4D97-AF65-F5344CB8AC3E}">
        <p14:creationId xmlns:p14="http://schemas.microsoft.com/office/powerpoint/2010/main" val="64527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8688" b="8688"/>
          <a:stretch>
            <a:fillRect/>
          </a:stretch>
        </p:blipFill>
        <p:spPr/>
      </p:pic>
    </p:spTree>
    <p:extLst>
      <p:ext uri="{BB962C8B-B14F-4D97-AF65-F5344CB8AC3E}">
        <p14:creationId xmlns:p14="http://schemas.microsoft.com/office/powerpoint/2010/main" val="273265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caused Sectionalism?</a:t>
            </a:r>
            <a:endParaRPr lang="en-US" dirty="0"/>
          </a:p>
        </p:txBody>
      </p:sp>
      <p:sp>
        <p:nvSpPr>
          <p:cNvPr id="3" name="Content Placeholder 2"/>
          <p:cNvSpPr>
            <a:spLocks noGrp="1"/>
          </p:cNvSpPr>
          <p:nvPr>
            <p:ph idx="1"/>
          </p:nvPr>
        </p:nvSpPr>
        <p:spPr/>
        <p:txBody>
          <a:bodyPr/>
          <a:lstStyle/>
          <a:p>
            <a:r>
              <a:rPr lang="en-US" dirty="0" smtClean="0"/>
              <a:t>1. Loyalty to region</a:t>
            </a:r>
          </a:p>
          <a:p>
            <a:r>
              <a:rPr lang="en-US" dirty="0" smtClean="0"/>
              <a:t>2. Social &amp; Cultural differences</a:t>
            </a:r>
          </a:p>
          <a:p>
            <a:r>
              <a:rPr lang="en-US" dirty="0" smtClean="0"/>
              <a:t>3. Economic Differences</a:t>
            </a:r>
          </a:p>
          <a:p>
            <a:r>
              <a:rPr lang="en-US" dirty="0" smtClean="0"/>
              <a:t>4. </a:t>
            </a:r>
            <a:r>
              <a:rPr lang="en-US" dirty="0" err="1" smtClean="0"/>
              <a:t>Fedreral</a:t>
            </a:r>
            <a:r>
              <a:rPr lang="en-US" dirty="0" smtClean="0"/>
              <a:t> vs. States’ Rights</a:t>
            </a:r>
            <a:endParaRPr lang="en-US" dirty="0"/>
          </a:p>
        </p:txBody>
      </p:sp>
      <p:pic>
        <p:nvPicPr>
          <p:cNvPr id="4" name="Picture 3"/>
          <p:cNvPicPr>
            <a:picLocks noChangeAspect="1"/>
          </p:cNvPicPr>
          <p:nvPr/>
        </p:nvPicPr>
        <p:blipFill>
          <a:blip r:embed="rId2"/>
          <a:stretch>
            <a:fillRect/>
          </a:stretch>
        </p:blipFill>
        <p:spPr>
          <a:xfrm>
            <a:off x="5943600" y="2819400"/>
            <a:ext cx="2857500" cy="3568321"/>
          </a:xfrm>
          <a:prstGeom prst="rect">
            <a:avLst/>
          </a:prstGeom>
        </p:spPr>
      </p:pic>
    </p:spTree>
    <p:extLst>
      <p:ext uri="{BB962C8B-B14F-4D97-AF65-F5344CB8AC3E}">
        <p14:creationId xmlns:p14="http://schemas.microsoft.com/office/powerpoint/2010/main" val="44284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Election of 1816</a:t>
            </a:r>
            <a:endParaRPr lang="en-US" b="1" dirty="0"/>
          </a:p>
        </p:txBody>
      </p:sp>
      <p:sp>
        <p:nvSpPr>
          <p:cNvPr id="3" name="Content Placeholder 2"/>
          <p:cNvSpPr>
            <a:spLocks noGrp="1"/>
          </p:cNvSpPr>
          <p:nvPr>
            <p:ph idx="1"/>
          </p:nvPr>
        </p:nvSpPr>
        <p:spPr/>
        <p:txBody>
          <a:bodyPr/>
          <a:lstStyle/>
          <a:p>
            <a:endParaRPr lang="en-US"/>
          </a:p>
        </p:txBody>
      </p:sp>
      <p:pic>
        <p:nvPicPr>
          <p:cNvPr id="4" name="Picture 4" descr="1816 Election"/>
          <p:cNvPicPr>
            <a:picLocks noChangeAspect="1" noChangeArrowheads="1"/>
          </p:cNvPicPr>
          <p:nvPr/>
        </p:nvPicPr>
        <p:blipFill>
          <a:blip r:embed="rId3" cstate="print"/>
          <a:srcRect t="1350"/>
          <a:stretch>
            <a:fillRect/>
          </a:stretch>
        </p:blipFill>
        <p:spPr bwMode="auto">
          <a:xfrm>
            <a:off x="1219200" y="1447800"/>
            <a:ext cx="7010400" cy="5059363"/>
          </a:xfrm>
          <a:prstGeom prst="rect">
            <a:avLst/>
          </a:prstGeom>
          <a:noFill/>
          <a:ln w="9525">
            <a:solidFill>
              <a:srgbClr val="006F96"/>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James Monroe</a:t>
            </a:r>
            <a:endParaRPr lang="en-US" b="1" dirty="0"/>
          </a:p>
        </p:txBody>
      </p:sp>
      <p:sp>
        <p:nvSpPr>
          <p:cNvPr id="3" name="Content Placeholder 2"/>
          <p:cNvSpPr>
            <a:spLocks noGrp="1"/>
          </p:cNvSpPr>
          <p:nvPr>
            <p:ph idx="1"/>
          </p:nvPr>
        </p:nvSpPr>
        <p:spPr/>
        <p:txBody>
          <a:bodyPr/>
          <a:lstStyle/>
          <a:p>
            <a:endParaRPr lang="en-US"/>
          </a:p>
        </p:txBody>
      </p:sp>
      <p:pic>
        <p:nvPicPr>
          <p:cNvPr id="4" name="Picture 5" descr="James Monroe"/>
          <p:cNvPicPr>
            <a:picLocks noChangeAspect="1" noChangeArrowheads="1"/>
          </p:cNvPicPr>
          <p:nvPr/>
        </p:nvPicPr>
        <p:blipFill>
          <a:blip r:embed="rId3" cstate="print">
            <a:lum bright="-12000" contrast="6000"/>
          </a:blip>
          <a:srcRect/>
          <a:stretch>
            <a:fillRect/>
          </a:stretch>
        </p:blipFill>
        <p:spPr bwMode="auto">
          <a:xfrm>
            <a:off x="2743200" y="1295400"/>
            <a:ext cx="3687763" cy="4876800"/>
          </a:xfrm>
          <a:prstGeom prst="rect">
            <a:avLst/>
          </a:prstGeom>
          <a:noFill/>
          <a:ln w="9525">
            <a:solidFill>
              <a:srgbClr val="006F96"/>
            </a:solidFill>
            <a:miter lim="800000"/>
            <a:headEnd/>
            <a:tailEnd/>
          </a:ln>
          <a:effectLst>
            <a:softEdge rad="1270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Geographic Growth</a:t>
            </a:r>
            <a:endParaRPr lang="en-US" b="1" dirty="0"/>
          </a:p>
        </p:txBody>
      </p:sp>
      <p:pic>
        <p:nvPicPr>
          <p:cNvPr id="4" name="Content Placeholder 3" descr="map of us 1816 2.jpg"/>
          <p:cNvPicPr>
            <a:picLocks noGrp="1" noChangeAspect="1"/>
          </p:cNvPicPr>
          <p:nvPr>
            <p:ph idx="1"/>
          </p:nvPr>
        </p:nvPicPr>
        <p:blipFill>
          <a:blip r:embed="rId2" cstate="print"/>
          <a:stretch>
            <a:fillRect/>
          </a:stretch>
        </p:blipFill>
        <p:spPr>
          <a:xfrm>
            <a:off x="965191" y="1600200"/>
            <a:ext cx="7213617" cy="4525963"/>
          </a:xfrm>
        </p:spPr>
      </p:pic>
      <p:sp>
        <p:nvSpPr>
          <p:cNvPr id="5" name="Rectangle 4"/>
          <p:cNvSpPr/>
          <p:nvPr/>
        </p:nvSpPr>
        <p:spPr>
          <a:xfrm>
            <a:off x="3352800" y="4267200"/>
            <a:ext cx="273344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Alabama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213455" y="4419600"/>
            <a:ext cx="331693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Mississippi</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084172" y="3200400"/>
            <a:ext cx="2337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Indiana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3456823" y="3048000"/>
            <a:ext cx="206819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Illinois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8"/>
                                        </p:tgtEl>
                                      </p:cBhvr>
                                    </p:animEffect>
                                    <p:set>
                                      <p:cBhvr>
                                        <p:cTn id="4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a:solidFill>
            <a:srgbClr val="C00000"/>
          </a:solidFill>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Recognizing Cause:</a:t>
            </a:r>
            <a:br>
              <a:rPr kumimoji="0" lang="en-US" sz="4400" b="1" i="0" u="none" strike="noStrike" kern="1200" cap="none" spc="0" normalizeH="0" baseline="0" noProof="0" dirty="0" smtClean="0">
                <a:ln>
                  <a:noFill/>
                </a:ln>
                <a:solidFill>
                  <a:schemeClr val="bg1"/>
                </a:solidFill>
                <a:effectLst/>
                <a:uLnTx/>
                <a:uFillTx/>
                <a:latin typeface="+mj-lt"/>
                <a:ea typeface="+mj-ea"/>
                <a:cs typeface="+mj-cs"/>
              </a:rPr>
            </a:br>
            <a:r>
              <a:rPr kumimoji="0" lang="en-US" sz="4400" b="1" i="0" u="none" strike="noStrike" kern="1200" cap="none" spc="0" normalizeH="0" baseline="0" noProof="0" dirty="0" smtClean="0">
                <a:ln>
                  <a:noFill/>
                </a:ln>
                <a:solidFill>
                  <a:schemeClr val="bg1"/>
                </a:solidFill>
                <a:effectLst/>
                <a:uLnTx/>
                <a:uFillTx/>
                <a:latin typeface="+mj-lt"/>
                <a:ea typeface="+mj-ea"/>
                <a:cs typeface="+mj-cs"/>
              </a:rPr>
              <a:t>Why did so many people migrate west?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a:spLocks noGrp="1"/>
          </p:cNvSpPr>
          <p:nvPr>
            <p:ph idx="1"/>
          </p:nvPr>
        </p:nvSpPr>
        <p:spPr>
          <a:xfrm>
            <a:off x="533400" y="1905000"/>
            <a:ext cx="8229600" cy="4525963"/>
          </a:xfrm>
          <a:solidFill>
            <a:schemeClr val="accent1">
              <a:lumMod val="75000"/>
            </a:schemeClr>
          </a:solidFill>
        </p:spPr>
        <p:txBody>
          <a:bodyPr>
            <a:normAutofit lnSpcReduction="10000"/>
          </a:bodyPr>
          <a:lstStyle/>
          <a:p>
            <a:pPr>
              <a:buNone/>
            </a:pPr>
            <a:r>
              <a:rPr lang="en-US" dirty="0" smtClean="0"/>
              <a:t>	</a:t>
            </a:r>
            <a:r>
              <a:rPr lang="en-US" dirty="0" smtClean="0">
                <a:solidFill>
                  <a:schemeClr val="bg1"/>
                </a:solidFill>
              </a:rPr>
              <a:t>Which of the following can be considered a major cause of a growth of to the West that happened in the period after the War of 1812?</a:t>
            </a:r>
          </a:p>
          <a:p>
            <a:pPr>
              <a:buNone/>
            </a:pPr>
            <a:r>
              <a:rPr lang="en-US" dirty="0">
                <a:solidFill>
                  <a:schemeClr val="bg1"/>
                </a:solidFill>
              </a:rPr>
              <a:t>	</a:t>
            </a:r>
            <a:r>
              <a:rPr lang="en-US" dirty="0" smtClean="0">
                <a:solidFill>
                  <a:schemeClr val="bg1"/>
                </a:solidFill>
              </a:rPr>
              <a:t>1. Lots of cheap land while land in the east became more expensive</a:t>
            </a:r>
          </a:p>
          <a:p>
            <a:pPr>
              <a:buNone/>
            </a:pPr>
            <a:r>
              <a:rPr lang="en-US" dirty="0">
                <a:solidFill>
                  <a:schemeClr val="bg1"/>
                </a:solidFill>
              </a:rPr>
              <a:t>	</a:t>
            </a:r>
            <a:r>
              <a:rPr lang="en-US" dirty="0" smtClean="0">
                <a:solidFill>
                  <a:schemeClr val="bg1"/>
                </a:solidFill>
              </a:rPr>
              <a:t>2. Embargo pushed people West looking for money</a:t>
            </a:r>
          </a:p>
          <a:p>
            <a:pPr>
              <a:buNone/>
            </a:pPr>
            <a:r>
              <a:rPr lang="en-US" dirty="0">
                <a:solidFill>
                  <a:schemeClr val="bg1"/>
                </a:solidFill>
              </a:rPr>
              <a:t>	</a:t>
            </a:r>
            <a:r>
              <a:rPr lang="en-US" dirty="0" smtClean="0">
                <a:solidFill>
                  <a:schemeClr val="bg1"/>
                </a:solidFill>
              </a:rPr>
              <a:t>3. Victories over Indians </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Setting a Border with British Canada</a:t>
            </a:r>
            <a:endParaRPr lang="en-US" b="1" dirty="0"/>
          </a:p>
        </p:txBody>
      </p:sp>
      <p:pic>
        <p:nvPicPr>
          <p:cNvPr id="4" name="Picture 3" descr="12_05"/>
          <p:cNvPicPr>
            <a:picLocks noChangeAspect="1" noChangeArrowheads="1"/>
          </p:cNvPicPr>
          <p:nvPr/>
        </p:nvPicPr>
        <p:blipFill>
          <a:blip r:embed="rId2" cstate="print">
            <a:lum bright="-6000" contrast="12000"/>
          </a:blip>
          <a:srcRect/>
          <a:stretch>
            <a:fillRect/>
          </a:stretch>
        </p:blipFill>
        <p:spPr bwMode="auto">
          <a:xfrm>
            <a:off x="228600" y="1295400"/>
            <a:ext cx="8686800" cy="4973638"/>
          </a:xfrm>
          <a:prstGeom prst="rect">
            <a:avLst/>
          </a:prstGeom>
          <a:noFill/>
          <a:ln w="9525">
            <a:solidFill>
              <a:srgbClr val="006F96"/>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555</Words>
  <Application>Microsoft Macintosh PowerPoint</Application>
  <PresentationFormat>On-screen Show (4:3)</PresentationFormat>
  <Paragraphs>118</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Era of Good Feelings? 1816-1824</vt:lpstr>
      <vt:lpstr>BIG Vocab Words</vt:lpstr>
      <vt:lpstr> What caused Nationalism?</vt:lpstr>
      <vt:lpstr>What caused Sectionalism?</vt:lpstr>
      <vt:lpstr>Election of 1816</vt:lpstr>
      <vt:lpstr>James Monroe</vt:lpstr>
      <vt:lpstr>Geographic Growth</vt:lpstr>
      <vt:lpstr>PowerPoint Presentation</vt:lpstr>
      <vt:lpstr>Setting a Border with British Canada</vt:lpstr>
      <vt:lpstr>Adams Onis Treaty 1819</vt:lpstr>
      <vt:lpstr>Population Density</vt:lpstr>
      <vt:lpstr>Henry Clay</vt:lpstr>
      <vt:lpstr>PowerPoint Presentation</vt:lpstr>
      <vt:lpstr>The American System</vt:lpstr>
      <vt:lpstr>Memory Aid for Henry Clay’s American System: “BIT”  </vt:lpstr>
      <vt:lpstr>Transportation Revolution</vt:lpstr>
      <vt:lpstr>Cumberland Road</vt:lpstr>
      <vt:lpstr>The Erie Canal</vt:lpstr>
      <vt:lpstr>PowerPoint Presentation</vt:lpstr>
      <vt:lpstr>Robert Fulton &amp; the Steamboat</vt:lpstr>
      <vt:lpstr>PowerPoint Presentation</vt:lpstr>
      <vt:lpstr>Bonus Bill</vt:lpstr>
      <vt:lpstr>PowerPoint Presentation</vt:lpstr>
      <vt:lpstr>Tariff of 1816</vt:lpstr>
      <vt:lpstr>PowerPoint Presentation</vt:lpstr>
      <vt:lpstr>Bank of the United States Renewed</vt:lpstr>
      <vt:lpstr>Panic of 1819</vt:lpstr>
      <vt:lpstr>Election of 1820</vt:lpstr>
      <vt:lpstr>Document Scramble</vt:lpstr>
      <vt:lpstr>Directions for Document Scramble</vt:lpstr>
      <vt:lpstr>PowerPoint Presentation</vt:lpstr>
      <vt:lpstr>PowerPoint Presentation</vt:lpstr>
    </vt:vector>
  </TitlesOfParts>
  <Company>ClassLink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of Good Feelings? 1816-1824</dc:title>
  <dc:creator>ClassLink School District</dc:creator>
  <cp:lastModifiedBy>Ramirez, Marcia P.</cp:lastModifiedBy>
  <cp:revision>39</cp:revision>
  <dcterms:created xsi:type="dcterms:W3CDTF">2010-11-28T21:53:29Z</dcterms:created>
  <dcterms:modified xsi:type="dcterms:W3CDTF">2016-10-30T20:07:53Z</dcterms:modified>
</cp:coreProperties>
</file>