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93" r:id="rId3"/>
    <p:sldId id="272" r:id="rId4"/>
    <p:sldId id="257" r:id="rId5"/>
    <p:sldId id="258" r:id="rId6"/>
    <p:sldId id="260" r:id="rId7"/>
    <p:sldId id="261" r:id="rId8"/>
    <p:sldId id="281" r:id="rId9"/>
    <p:sldId id="262" r:id="rId10"/>
    <p:sldId id="263" r:id="rId11"/>
    <p:sldId id="264" r:id="rId12"/>
    <p:sldId id="265" r:id="rId13"/>
    <p:sldId id="282" r:id="rId14"/>
    <p:sldId id="267" r:id="rId15"/>
    <p:sldId id="268" r:id="rId16"/>
    <p:sldId id="269" r:id="rId17"/>
    <p:sldId id="270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5" d="100"/>
          <a:sy n="35" d="100"/>
        </p:scale>
        <p:origin x="-9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03F-0740-1642-AE24-A747F51169C1}" type="datetimeFigureOut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E381-BA6E-F44E-9028-17971C23D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6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03F-0740-1642-AE24-A747F51169C1}" type="datetimeFigureOut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E381-BA6E-F44E-9028-17971C23D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03F-0740-1642-AE24-A747F51169C1}" type="datetimeFigureOut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E381-BA6E-F44E-9028-17971C23D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54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18706AC-AF55-1C45-AA54-11F8B4BC3A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5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418883C-1020-7D4E-AAA0-B23206ED8F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03F-0740-1642-AE24-A747F51169C1}" type="datetimeFigureOut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E381-BA6E-F44E-9028-17971C23D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4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03F-0740-1642-AE24-A747F51169C1}" type="datetimeFigureOut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E381-BA6E-F44E-9028-17971C23D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8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03F-0740-1642-AE24-A747F51169C1}" type="datetimeFigureOut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E381-BA6E-F44E-9028-17971C23D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3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03F-0740-1642-AE24-A747F51169C1}" type="datetimeFigureOut">
              <a:rPr lang="en-US" smtClean="0"/>
              <a:t>3/16/15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E381-BA6E-F44E-9028-17971C23D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0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03F-0740-1642-AE24-A747F51169C1}" type="datetimeFigureOut">
              <a:rPr lang="en-US" smtClean="0"/>
              <a:t>3/16/15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E381-BA6E-F44E-9028-17971C23D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5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03F-0740-1642-AE24-A747F51169C1}" type="datetimeFigureOut">
              <a:rPr lang="en-US" smtClean="0"/>
              <a:t>3/16/15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E381-BA6E-F44E-9028-17971C23D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0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03F-0740-1642-AE24-A747F51169C1}" type="datetimeFigureOut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E381-BA6E-F44E-9028-17971C23D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1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03F-0740-1642-AE24-A747F51169C1}" type="datetimeFigureOut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E381-BA6E-F44E-9028-17971C23D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1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7603F-0740-1642-AE24-A747F51169C1}" type="datetimeFigureOut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4E381-BA6E-F44E-9028-17971C23D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7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600">
                <a:latin typeface="Century Schoolbook" charset="0"/>
              </a:rPr>
              <a:t>Economic Weaknesses in US, 1920s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Century Schoolbook" charset="0"/>
              </a:rPr>
              <a:t>Causes of Great Depression</a:t>
            </a:r>
          </a:p>
        </p:txBody>
      </p:sp>
    </p:spTree>
    <p:extLst>
      <p:ext uri="{BB962C8B-B14F-4D97-AF65-F5344CB8AC3E}">
        <p14:creationId xmlns:p14="http://schemas.microsoft.com/office/powerpoint/2010/main" val="36443126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Century Schoolbook" charset="0"/>
              </a:rPr>
              <a:t>Great Depression is Global</a:t>
            </a:r>
          </a:p>
        </p:txBody>
      </p:sp>
      <p:pic>
        <p:nvPicPr>
          <p:cNvPr id="50180" name="Picture 4" descr="deptrade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981200"/>
            <a:ext cx="7315200" cy="4081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24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>
                <a:latin typeface="Century Schoolbook" charset="0"/>
              </a:rPr>
              <a:t>A Bad Economy Means Less Jobs</a:t>
            </a:r>
          </a:p>
        </p:txBody>
      </p:sp>
      <p:pic>
        <p:nvPicPr>
          <p:cNvPr id="51204" name="Picture 4" descr="gdunemp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905000"/>
            <a:ext cx="7391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79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Century Schoolbook" charset="0"/>
              </a:rPr>
              <a:t>Families Are Impoverished</a:t>
            </a:r>
          </a:p>
        </p:txBody>
      </p:sp>
      <p:pic>
        <p:nvPicPr>
          <p:cNvPr id="52228" name="Picture 4" descr="c22e02c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752600"/>
            <a:ext cx="7696200" cy="4881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723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of Great Depression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10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000">
                <a:latin typeface="Century Schoolbook" charset="0"/>
              </a:rPr>
              <a:t>Stock Market, backbone of U.S. Economy, crashed in 1929. </a:t>
            </a:r>
          </a:p>
          <a:p>
            <a:pPr>
              <a:lnSpc>
                <a:spcPct val="80000"/>
              </a:lnSpc>
            </a:pPr>
            <a:r>
              <a:rPr lang="en-US" sz="3000">
                <a:latin typeface="Century Schoolbook" charset="0"/>
              </a:rPr>
              <a:t>The economic crash depressed (brought down) U.S. economy: companies bankrupted, banks closed, jobs lost, families become poor</a:t>
            </a:r>
          </a:p>
          <a:p>
            <a:pPr>
              <a:lnSpc>
                <a:spcPct val="80000"/>
              </a:lnSpc>
            </a:pPr>
            <a:r>
              <a:rPr lang="en-US" sz="3000" u="sng">
                <a:latin typeface="Century Schoolbook" charset="0"/>
              </a:rPr>
              <a:t>Time Span: 1929 to 1939, start of WWII</a:t>
            </a:r>
          </a:p>
          <a:p>
            <a:pPr>
              <a:lnSpc>
                <a:spcPct val="80000"/>
              </a:lnSpc>
            </a:pPr>
            <a:endParaRPr lang="en-US" sz="3000">
              <a:latin typeface="Century Schoolbook" charset="0"/>
            </a:endParaRPr>
          </a:p>
          <a:p>
            <a:pPr>
              <a:lnSpc>
                <a:spcPct val="80000"/>
              </a:lnSpc>
            </a:pPr>
            <a:r>
              <a:rPr lang="en-US" sz="2800" b="1" u="sng">
                <a:latin typeface="Century Schoolbook" charset="0"/>
              </a:rPr>
              <a:t>The Great Depression</a:t>
            </a:r>
            <a:r>
              <a:rPr lang="en-US" sz="2800">
                <a:latin typeface="Century Schoolbook" charset="0"/>
              </a:rPr>
              <a:t> was an economic depression that eliminated jobs, family incomes and sense of hope.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latin typeface="Century Schoolbook" charset="0"/>
              </a:rPr>
              <a:t>Most people did not see it coming, though there were a few warning signs</a:t>
            </a:r>
          </a:p>
          <a:p>
            <a:pPr>
              <a:lnSpc>
                <a:spcPct val="80000"/>
              </a:lnSpc>
            </a:pPr>
            <a:endParaRPr lang="en-US" sz="300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5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depression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772400" cy="639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11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ID63783_1_depre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772400" cy="607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783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934200" cy="619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35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christ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382000" cy="545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815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Stock Market on Black Tuesday (October 29, 1929)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88392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Nervous investors began selling stocks because of fear that stocks prices would drop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Collapse of the stock market strained the financial resources of many banks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Banks </a:t>
            </a:r>
            <a:r>
              <a:rPr lang="en-US" sz="1800" dirty="0" err="1"/>
              <a:t>didn</a:t>
            </a:r>
            <a:r>
              <a:rPr lang="ja-JP" altLang="en-US" sz="1800" dirty="0">
                <a:latin typeface="Arial"/>
              </a:rPr>
              <a:t>’</a:t>
            </a:r>
            <a:r>
              <a:rPr lang="en-US" sz="1800" dirty="0"/>
              <a:t>t have money to lend to industries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Consumers spent less=companies laid off workers=unemployed had less $ to spend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People lost their savings = less consumption = more unemployment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Farmers began to </a:t>
            </a:r>
            <a:r>
              <a:rPr lang="en-US" sz="2000" dirty="0" smtClean="0"/>
              <a:t>lose </a:t>
            </a:r>
            <a:r>
              <a:rPr lang="en-US" sz="2000" dirty="0"/>
              <a:t>money on their products = Farmers unable to pay loans on their property (</a:t>
            </a:r>
            <a:r>
              <a:rPr lang="en-US" sz="2000" u="sng" dirty="0"/>
              <a:t>bankrupt or foreclosure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Following the Stock Market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1) increase in unemployment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2) drop in economic activity (less buying) = another round of lay-offs/bankruptcies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3) bank runs = lost savings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4) poverty/hunger/starvation (soup kitchens)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5) families lost their homes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6) </a:t>
            </a:r>
            <a:r>
              <a:rPr lang="en-US" sz="2000" dirty="0" err="1"/>
              <a:t>Hoovervilles</a:t>
            </a:r>
            <a:r>
              <a:rPr lang="en-US" sz="2000" dirty="0"/>
              <a:t>= neighborhoods of shacks to house the homeless</a:t>
            </a:r>
          </a:p>
        </p:txBody>
      </p:sp>
    </p:spTree>
    <p:extLst>
      <p:ext uri="{BB962C8B-B14F-4D97-AF65-F5344CB8AC3E}">
        <p14:creationId xmlns:p14="http://schemas.microsoft.com/office/powerpoint/2010/main" val="71604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 of the GD: 1929 -30s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7630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Bankruptcies &amp; Bank Runs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In 1920s, US banks lent money for </a:t>
            </a:r>
            <a:r>
              <a:rPr lang="ja-JP" altLang="en-US" sz="1800">
                <a:latin typeface="Arial"/>
              </a:rPr>
              <a:t>“</a:t>
            </a:r>
            <a:r>
              <a:rPr lang="en-US" sz="1800"/>
              <a:t>buying on the margin</a:t>
            </a:r>
            <a:r>
              <a:rPr lang="ja-JP" altLang="en-US" sz="1800">
                <a:latin typeface="Arial"/>
              </a:rPr>
              <a:t>”</a:t>
            </a:r>
            <a:endParaRPr lang="en-US" sz="1800"/>
          </a:p>
          <a:p>
            <a:pPr lvl="2">
              <a:lnSpc>
                <a:spcPct val="80000"/>
              </a:lnSpc>
            </a:pPr>
            <a:r>
              <a:rPr lang="en-US" sz="1600"/>
              <a:t>With Black Tuesday, many people</a:t>
            </a:r>
            <a:r>
              <a:rPr lang="ja-JP" altLang="en-US" sz="1600">
                <a:latin typeface="Arial"/>
              </a:rPr>
              <a:t>’</a:t>
            </a:r>
            <a:r>
              <a:rPr lang="en-US" sz="1600"/>
              <a:t>s savings were lost</a:t>
            </a:r>
          </a:p>
          <a:p>
            <a:pPr lvl="1">
              <a:lnSpc>
                <a:spcPct val="80000"/>
              </a:lnSpc>
            </a:pPr>
            <a:r>
              <a:rPr lang="en-US" sz="1800" b="1"/>
              <a:t>Bank Runs</a:t>
            </a:r>
            <a:r>
              <a:rPr lang="en-US" sz="1800"/>
              <a:t>: People rushed to banks to take out their savings – banks never have ALL savings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By mid-thirties, hundreds of banks </a:t>
            </a:r>
            <a:r>
              <a:rPr lang="ja-JP" altLang="en-US" sz="1800">
                <a:latin typeface="Arial"/>
              </a:rPr>
              <a:t>“</a:t>
            </a:r>
            <a:r>
              <a:rPr lang="en-US" sz="1800"/>
              <a:t>failing</a:t>
            </a:r>
            <a:r>
              <a:rPr lang="ja-JP" altLang="en-US" sz="1800">
                <a:latin typeface="Arial"/>
              </a:rPr>
              <a:t>”</a:t>
            </a:r>
            <a:r>
              <a:rPr lang="en-US" sz="1800"/>
              <a:t> – closing doors and savings lost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In Dec. 1930, 350 went out of business because of Bank Runs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More people lose their savings, and consume less = more economic depression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Without savings and an economic depression, more jobs are cut, which = higher unemployment, etc. </a:t>
            </a:r>
          </a:p>
          <a:p>
            <a:pPr lvl="2"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2000"/>
              <a:t>Unemployment &amp; </a:t>
            </a:r>
            <a:r>
              <a:rPr lang="en-US" sz="2000" i="1"/>
              <a:t>Hoovervilles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Lost capital = bankrupt business = increasing unemployment rate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Under 5% in 1929; 9% in 1930; 25% in 1933 </a:t>
            </a:r>
            <a:r>
              <a:rPr lang="en-US" sz="1800">
                <a:sym typeface="Wingdings" charset="0"/>
              </a:rPr>
              <a:t> no work = no buying = more economic depression</a:t>
            </a:r>
            <a:endParaRPr lang="en-US" sz="1800"/>
          </a:p>
          <a:p>
            <a:pPr lvl="1">
              <a:lnSpc>
                <a:spcPct val="80000"/>
              </a:lnSpc>
            </a:pPr>
            <a:r>
              <a:rPr lang="en-US" sz="1800"/>
              <a:t>People couldn</a:t>
            </a:r>
            <a:r>
              <a:rPr lang="ja-JP" altLang="en-US" sz="1800">
                <a:latin typeface="Arial"/>
              </a:rPr>
              <a:t>’</a:t>
            </a:r>
            <a:r>
              <a:rPr lang="en-US" sz="1800"/>
              <a:t>t pay debt/rent; kicked out of homes; many created shanty-towns called </a:t>
            </a:r>
            <a:r>
              <a:rPr lang="en-US" sz="1800" b="1" i="1" u="sng"/>
              <a:t>Hoovervilles</a:t>
            </a:r>
            <a:r>
              <a:rPr lang="en-US" sz="1800"/>
              <a:t>, for the pres</a:t>
            </a:r>
          </a:p>
          <a:p>
            <a:pPr>
              <a:lnSpc>
                <a:spcPct val="80000"/>
              </a:lnSpc>
            </a:pP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198898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Stock</a:t>
            </a:r>
          </a:p>
          <a:p>
            <a:r>
              <a:rPr lang="en-US" dirty="0" smtClean="0"/>
              <a:t>Stock Market</a:t>
            </a:r>
          </a:p>
          <a:p>
            <a:r>
              <a:rPr lang="en-US" dirty="0" smtClean="0"/>
              <a:t>Buying on Margin</a:t>
            </a:r>
          </a:p>
          <a:p>
            <a:r>
              <a:rPr lang="en-US" dirty="0" smtClean="0"/>
              <a:t>Recession</a:t>
            </a:r>
          </a:p>
          <a:p>
            <a:r>
              <a:rPr lang="en-US" dirty="0" smtClean="0"/>
              <a:t>Depression</a:t>
            </a:r>
          </a:p>
          <a:p>
            <a:r>
              <a:rPr lang="en-US" smtClean="0"/>
              <a:t>Inequality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62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>
                <a:latin typeface="Century Schoolbook" charset="0"/>
              </a:rPr>
              <a:t>A Bad Economy Means Less Jobs</a:t>
            </a:r>
          </a:p>
        </p:txBody>
      </p:sp>
      <p:pic>
        <p:nvPicPr>
          <p:cNvPr id="26627" name="Picture 3" descr="gdunemp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905000"/>
            <a:ext cx="7391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75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3" name="Picture 7" descr="[hooverville3.jp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1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63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Mexican Americans during GD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5105400" cy="5257800"/>
          </a:xfrm>
        </p:spPr>
        <p:txBody>
          <a:bodyPr/>
          <a:lstStyle/>
          <a:p>
            <a:r>
              <a:rPr lang="en-US" sz="2400" dirty="0"/>
              <a:t>Mexicans used for cheap labor in early 1900s.</a:t>
            </a:r>
          </a:p>
          <a:p>
            <a:r>
              <a:rPr lang="en-US" sz="2400"/>
              <a:t>Once the great depression hit, accused of stealing jobs/</a:t>
            </a:r>
            <a:r>
              <a:rPr lang="en-US" sz="2400"/>
              <a:t>depressing </a:t>
            </a:r>
            <a:r>
              <a:rPr lang="en-US" sz="2400" smtClean="0"/>
              <a:t>wages</a:t>
            </a:r>
            <a:endParaRPr lang="en-US" sz="2400"/>
          </a:p>
          <a:p>
            <a:r>
              <a:rPr lang="en-US" sz="2400" dirty="0"/>
              <a:t>Many denied </a:t>
            </a:r>
            <a:r>
              <a:rPr lang="en-US" sz="2400" dirty="0" err="1"/>
              <a:t>gov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t relief or jobs; some attacked</a:t>
            </a:r>
          </a:p>
          <a:p>
            <a:r>
              <a:rPr lang="en-US" sz="2400" dirty="0"/>
              <a:t>More than </a:t>
            </a:r>
            <a:r>
              <a:rPr lang="en-US" sz="2400" u="sng" dirty="0"/>
              <a:t>300,000-1 million Mexicans</a:t>
            </a:r>
            <a:r>
              <a:rPr lang="en-US" sz="2400" dirty="0"/>
              <a:t> were </a:t>
            </a:r>
            <a:r>
              <a:rPr lang="en-US" sz="2400" b="1" dirty="0"/>
              <a:t>Repatriated (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voluntarily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 deported to Mexico)</a:t>
            </a:r>
          </a:p>
          <a:p>
            <a:r>
              <a:rPr lang="en-US" sz="2400" dirty="0"/>
              <a:t>Many deported for being labor organizers</a:t>
            </a:r>
          </a:p>
          <a:p>
            <a:endParaRPr lang="en-US" sz="1600" b="1" dirty="0"/>
          </a:p>
        </p:txBody>
      </p:sp>
      <p:pic>
        <p:nvPicPr>
          <p:cNvPr id="23556" name="Picture 4" descr="tgd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676400"/>
            <a:ext cx="4267200" cy="3575050"/>
          </a:xfrm>
        </p:spPr>
      </p:pic>
    </p:spTree>
    <p:extLst>
      <p:ext uri="{BB962C8B-B14F-4D97-AF65-F5344CB8AC3E}">
        <p14:creationId xmlns:p14="http://schemas.microsoft.com/office/powerpoint/2010/main" val="107577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Migrant Farmers from Great Plains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648200"/>
          </a:xfrm>
        </p:spPr>
        <p:txBody>
          <a:bodyPr/>
          <a:lstStyle/>
          <a:p>
            <a:r>
              <a:rPr lang="en-US" sz="2800"/>
              <a:t>Great Plains (CO, OK, NM, KS) enter severe drought in 1931, lasted for several years</a:t>
            </a:r>
          </a:p>
          <a:p>
            <a:r>
              <a:rPr lang="en-US" sz="2800"/>
              <a:t>Farmers had been careless – land was bare; previously covered with grasses.  </a:t>
            </a:r>
          </a:p>
          <a:p>
            <a:r>
              <a:rPr lang="en-US" sz="2800"/>
              <a:t>DUST BOWL: When wind storms hit area, the soil was lifted and caused dust storms – destroyed land, crops and houses</a:t>
            </a:r>
          </a:p>
          <a:p>
            <a:pPr lvl="1"/>
            <a:r>
              <a:rPr lang="en-US" sz="2400"/>
              <a:t>Farmers migrated to CA and competed with Mexicans for agricultural jobs; White Californians called migrants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Okies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 – subject of Grapes of Wrath</a:t>
            </a:r>
          </a:p>
        </p:txBody>
      </p:sp>
    </p:spTree>
    <p:extLst>
      <p:ext uri="{BB962C8B-B14F-4D97-AF65-F5344CB8AC3E}">
        <p14:creationId xmlns:p14="http://schemas.microsoft.com/office/powerpoint/2010/main" val="53675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9" name="Picture 5" descr="dustbowl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9293225" cy="655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78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7" name="Picture 5" descr="theb13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9050"/>
            <a:ext cx="105156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1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2" name="Picture 6" descr="cimarron_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9144000"/>
            <a:ext cx="10823575" cy="1125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cimarron_ok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0"/>
            <a:ext cx="7543800" cy="777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705" name="Picture 9" descr="dust_car_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3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08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9" name="Picture 9" descr="dustb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71628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dustphoto1_3_1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6931025" cy="388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 descr="dustbowlfollet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6096000" cy="299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7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Garamond" charset="0"/>
              </a:rPr>
              <a:t>STOCK MARKET SIMULATION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Garamond" charset="0"/>
              </a:rPr>
              <a:t>Every investor has $100 in the Stock Market.</a:t>
            </a:r>
          </a:p>
          <a:p>
            <a:pPr>
              <a:lnSpc>
                <a:spcPct val="90000"/>
              </a:lnSpc>
            </a:pPr>
            <a:r>
              <a:rPr lang="en-US">
                <a:latin typeface="Garamond" charset="0"/>
              </a:rPr>
              <a:t>Each company share costs (initially) $5.</a:t>
            </a:r>
          </a:p>
          <a:p>
            <a:pPr>
              <a:lnSpc>
                <a:spcPct val="90000"/>
              </a:lnSpc>
            </a:pPr>
            <a:r>
              <a:rPr lang="en-US">
                <a:latin typeface="Garamond" charset="0"/>
              </a:rPr>
              <a:t>So, every investor has 20 shares in their first company (your group table).  </a:t>
            </a:r>
          </a:p>
          <a:p>
            <a:pPr>
              <a:lnSpc>
                <a:spcPct val="90000"/>
              </a:lnSpc>
            </a:pPr>
            <a:r>
              <a:rPr lang="en-US">
                <a:latin typeface="Garamond" charset="0"/>
              </a:rPr>
              <a:t>The idea behind investment is to </a:t>
            </a:r>
            <a:r>
              <a:rPr lang="en-US" b="1">
                <a:latin typeface="Garamond" charset="0"/>
              </a:rPr>
              <a:t>BUY when prices are LOW</a:t>
            </a:r>
            <a:r>
              <a:rPr lang="en-US">
                <a:latin typeface="Garamond" charset="0"/>
              </a:rPr>
              <a:t> and </a:t>
            </a:r>
            <a:r>
              <a:rPr lang="en-US" b="1">
                <a:latin typeface="Garamond" charset="0"/>
              </a:rPr>
              <a:t>SELL when prices are HIGH</a:t>
            </a:r>
            <a:r>
              <a:rPr lang="en-US">
                <a:latin typeface="Garamond" charset="0"/>
              </a:rPr>
              <a:t>.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53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Scenario 1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>
                <a:latin typeface="Garamond" charset="0"/>
              </a:rPr>
              <a:t>Computer Chip Company</a:t>
            </a:r>
            <a:r>
              <a:rPr lang="en-US" sz="2800">
                <a:latin typeface="Garamond" charset="0"/>
              </a:rPr>
              <a:t> creates the fastest computer chip available and will start selling it to computer companies soon. </a:t>
            </a:r>
          </a:p>
          <a:p>
            <a:r>
              <a:rPr lang="en-US" sz="2800">
                <a:latin typeface="Garamond" charset="0"/>
              </a:rPr>
              <a:t>A war breaks out between two countries, and both countries buy weapons from the </a:t>
            </a:r>
            <a:r>
              <a:rPr lang="en-US" sz="2800" b="1">
                <a:latin typeface="Garamond" charset="0"/>
              </a:rPr>
              <a:t>Military Weapons Company. </a:t>
            </a:r>
          </a:p>
          <a:p>
            <a:r>
              <a:rPr lang="en-US" sz="2800">
                <a:latin typeface="Garamond" charset="0"/>
              </a:rPr>
              <a:t>A newspaper writes several articles on a major problem in several cars produced by the </a:t>
            </a:r>
            <a:r>
              <a:rPr lang="en-US" sz="2800" b="1">
                <a:latin typeface="Garamond" charset="0"/>
              </a:rPr>
              <a:t>Car Company.</a:t>
            </a:r>
            <a:r>
              <a:rPr lang="en-US" sz="2800" b="1"/>
              <a:t> </a:t>
            </a:r>
          </a:p>
          <a:p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49209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Essential Questions</a:t>
            </a:r>
          </a:p>
          <a:p>
            <a:r>
              <a:rPr lang="en-US" dirty="0"/>
              <a:t>What caused the stock market crash of 1929?</a:t>
            </a:r>
          </a:p>
          <a:p>
            <a:r>
              <a:rPr lang="en-US" dirty="0"/>
              <a:t>What were consequences of the stock market crash of 1929?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7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Scenario 1 Prices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Computer Chip Stock </a:t>
            </a:r>
            <a:r>
              <a:rPr lang="en-US" b="1">
                <a:latin typeface="Garamond" charset="0"/>
              </a:rPr>
              <a:t>UP</a:t>
            </a:r>
            <a:r>
              <a:rPr lang="en-US">
                <a:latin typeface="Garamond" charset="0"/>
              </a:rPr>
              <a:t> to $9</a:t>
            </a:r>
          </a:p>
          <a:p>
            <a:endParaRPr lang="en-US">
              <a:latin typeface="Garamond" charset="0"/>
            </a:endParaRPr>
          </a:p>
          <a:p>
            <a:r>
              <a:rPr lang="en-US">
                <a:latin typeface="Garamond" charset="0"/>
              </a:rPr>
              <a:t>Military Co. Stock </a:t>
            </a:r>
            <a:r>
              <a:rPr lang="en-US" b="1">
                <a:latin typeface="Garamond" charset="0"/>
              </a:rPr>
              <a:t>UP</a:t>
            </a:r>
            <a:r>
              <a:rPr lang="en-US">
                <a:latin typeface="Garamond" charset="0"/>
              </a:rPr>
              <a:t> to $11</a:t>
            </a:r>
          </a:p>
          <a:p>
            <a:endParaRPr lang="en-US">
              <a:latin typeface="Garamond" charset="0"/>
            </a:endParaRPr>
          </a:p>
          <a:p>
            <a:r>
              <a:rPr lang="en-US">
                <a:latin typeface="Garamond" charset="0"/>
              </a:rPr>
              <a:t>Car Co. Stock </a:t>
            </a:r>
            <a:r>
              <a:rPr lang="en-US" b="1">
                <a:latin typeface="Garamond" charset="0"/>
              </a:rPr>
              <a:t>DOWN</a:t>
            </a:r>
            <a:r>
              <a:rPr lang="en-US">
                <a:latin typeface="Garamond" charset="0"/>
              </a:rPr>
              <a:t> to $4</a:t>
            </a:r>
          </a:p>
        </p:txBody>
      </p:sp>
    </p:spTree>
    <p:extLst>
      <p:ext uri="{BB962C8B-B14F-4D97-AF65-F5344CB8AC3E}">
        <p14:creationId xmlns:p14="http://schemas.microsoft.com/office/powerpoint/2010/main" val="4015026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Scenario 2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Garamond" charset="0"/>
              </a:rPr>
              <a:t>Other companies develop computer chips as quickly as those produced by the </a:t>
            </a:r>
            <a:r>
              <a:rPr lang="en-US" sz="2800" b="1">
                <a:latin typeface="Garamond" charset="0"/>
              </a:rPr>
              <a:t>Computer Chip Company</a:t>
            </a:r>
          </a:p>
          <a:p>
            <a:pPr>
              <a:lnSpc>
                <a:spcPct val="90000"/>
              </a:lnSpc>
            </a:pPr>
            <a:endParaRPr lang="en-US" sz="2800">
              <a:latin typeface="Garamond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Garamond" charset="0"/>
              </a:rPr>
              <a:t>The war continues, and the countries keep buying weapons from the </a:t>
            </a:r>
            <a:r>
              <a:rPr lang="en-US" sz="2800" b="1">
                <a:latin typeface="Garamond" charset="0"/>
              </a:rPr>
              <a:t>Military Weapons Company</a:t>
            </a:r>
            <a:r>
              <a:rPr lang="en-US" sz="2800">
                <a:latin typeface="Garamond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800">
              <a:latin typeface="Garamond" charset="0"/>
            </a:endParaRPr>
          </a:p>
          <a:p>
            <a:pPr>
              <a:lnSpc>
                <a:spcPct val="90000"/>
              </a:lnSpc>
            </a:pPr>
            <a:r>
              <a:rPr lang="en-US" sz="2800" b="1">
                <a:latin typeface="Garamond" charset="0"/>
              </a:rPr>
              <a:t>The Car Company</a:t>
            </a:r>
            <a:r>
              <a:rPr lang="en-US" sz="2800">
                <a:latin typeface="Garamond" charset="0"/>
              </a:rPr>
              <a:t> redesigns the faulty cars with much better cars</a:t>
            </a:r>
          </a:p>
        </p:txBody>
      </p:sp>
    </p:spTree>
    <p:extLst>
      <p:ext uri="{BB962C8B-B14F-4D97-AF65-F5344CB8AC3E}">
        <p14:creationId xmlns:p14="http://schemas.microsoft.com/office/powerpoint/2010/main" val="1776939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Scenario 2 Prices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Computer Chip Stock </a:t>
            </a:r>
            <a:r>
              <a:rPr lang="en-US" b="1">
                <a:latin typeface="Garamond" charset="0"/>
              </a:rPr>
              <a:t>DOWN</a:t>
            </a:r>
            <a:r>
              <a:rPr lang="en-US">
                <a:latin typeface="Garamond" charset="0"/>
              </a:rPr>
              <a:t> to $7</a:t>
            </a:r>
          </a:p>
          <a:p>
            <a:endParaRPr lang="en-US">
              <a:latin typeface="Garamond" charset="0"/>
            </a:endParaRPr>
          </a:p>
          <a:p>
            <a:r>
              <a:rPr lang="en-US">
                <a:latin typeface="Garamond" charset="0"/>
              </a:rPr>
              <a:t>Military Co. Stock </a:t>
            </a:r>
            <a:r>
              <a:rPr lang="en-US" b="1">
                <a:latin typeface="Garamond" charset="0"/>
              </a:rPr>
              <a:t>UP</a:t>
            </a:r>
            <a:r>
              <a:rPr lang="en-US">
                <a:latin typeface="Garamond" charset="0"/>
              </a:rPr>
              <a:t> to $14</a:t>
            </a:r>
          </a:p>
          <a:p>
            <a:endParaRPr lang="en-US">
              <a:latin typeface="Garamond" charset="0"/>
            </a:endParaRPr>
          </a:p>
          <a:p>
            <a:r>
              <a:rPr lang="en-US">
                <a:latin typeface="Garamond" charset="0"/>
              </a:rPr>
              <a:t>Car Co. Stock </a:t>
            </a:r>
            <a:r>
              <a:rPr lang="en-US" b="1">
                <a:latin typeface="Garamond" charset="0"/>
              </a:rPr>
              <a:t>UP</a:t>
            </a:r>
            <a:r>
              <a:rPr lang="en-US">
                <a:latin typeface="Garamond" charset="0"/>
              </a:rPr>
              <a:t> to $6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38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Scenario 3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Garamond" charset="0"/>
              </a:rPr>
              <a:t>The </a:t>
            </a:r>
            <a:r>
              <a:rPr lang="en-US" b="1">
                <a:latin typeface="Garamond" charset="0"/>
              </a:rPr>
              <a:t>Computer Chip Company</a:t>
            </a:r>
            <a:r>
              <a:rPr lang="en-US">
                <a:latin typeface="Garamond" charset="0"/>
              </a:rPr>
              <a:t> creates another, faster chip.  But people are not buying computers. </a:t>
            </a:r>
          </a:p>
          <a:p>
            <a:pPr>
              <a:lnSpc>
                <a:spcPct val="90000"/>
              </a:lnSpc>
            </a:pPr>
            <a:r>
              <a:rPr lang="en-US">
                <a:latin typeface="Garamond" charset="0"/>
              </a:rPr>
              <a:t>The war ends and both countries sign an treaty that says they will stop buying weapons from the </a:t>
            </a:r>
            <a:r>
              <a:rPr lang="en-US" b="1">
                <a:latin typeface="Garamond" charset="0"/>
              </a:rPr>
              <a:t>Military Weapons Co</a:t>
            </a:r>
            <a:r>
              <a:rPr lang="en-US">
                <a:latin typeface="Garamond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>
                <a:latin typeface="Garamond" charset="0"/>
              </a:rPr>
              <a:t>The </a:t>
            </a:r>
            <a:r>
              <a:rPr lang="en-US" b="1">
                <a:latin typeface="Garamond" charset="0"/>
              </a:rPr>
              <a:t>Car Company</a:t>
            </a:r>
            <a:r>
              <a:rPr lang="en-US">
                <a:latin typeface="Garamond" charset="0"/>
              </a:rPr>
              <a:t> gets an award for best car of the year. </a:t>
            </a:r>
          </a:p>
        </p:txBody>
      </p:sp>
    </p:spTree>
    <p:extLst>
      <p:ext uri="{BB962C8B-B14F-4D97-AF65-F5344CB8AC3E}">
        <p14:creationId xmlns:p14="http://schemas.microsoft.com/office/powerpoint/2010/main" val="420193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Scenario 3 Prices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Computer Chip Stock </a:t>
            </a:r>
            <a:r>
              <a:rPr lang="en-US" b="1">
                <a:latin typeface="Garamond" charset="0"/>
              </a:rPr>
              <a:t>DOWN</a:t>
            </a:r>
            <a:r>
              <a:rPr lang="en-US">
                <a:latin typeface="Garamond" charset="0"/>
              </a:rPr>
              <a:t> to $6</a:t>
            </a:r>
          </a:p>
          <a:p>
            <a:endParaRPr lang="en-US">
              <a:latin typeface="Garamond" charset="0"/>
            </a:endParaRPr>
          </a:p>
          <a:p>
            <a:r>
              <a:rPr lang="en-US">
                <a:latin typeface="Garamond" charset="0"/>
              </a:rPr>
              <a:t>Military Co. Stock </a:t>
            </a:r>
            <a:r>
              <a:rPr lang="en-US" b="1">
                <a:latin typeface="Garamond" charset="0"/>
              </a:rPr>
              <a:t>DOWN</a:t>
            </a:r>
            <a:r>
              <a:rPr lang="en-US">
                <a:latin typeface="Garamond" charset="0"/>
              </a:rPr>
              <a:t> to $8</a:t>
            </a:r>
          </a:p>
          <a:p>
            <a:endParaRPr lang="en-US">
              <a:latin typeface="Garamond" charset="0"/>
            </a:endParaRPr>
          </a:p>
          <a:p>
            <a:r>
              <a:rPr lang="en-US">
                <a:latin typeface="Garamond" charset="0"/>
              </a:rPr>
              <a:t>Car Co. Stock </a:t>
            </a:r>
            <a:r>
              <a:rPr lang="en-US" b="1">
                <a:latin typeface="Garamond" charset="0"/>
              </a:rPr>
              <a:t>UP</a:t>
            </a:r>
            <a:r>
              <a:rPr lang="en-US">
                <a:latin typeface="Garamond" charset="0"/>
              </a:rPr>
              <a:t> to $8.50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92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Causes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153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Economic Weaknesses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Unequal Distribution of Wealth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Consumption on Credit, which runs out in late 1920s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Farm overproduction/bankruptcies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Factory overproduction</a:t>
            </a:r>
          </a:p>
          <a:p>
            <a:pPr>
              <a:lnSpc>
                <a:spcPct val="90000"/>
              </a:lnSpc>
            </a:pPr>
            <a:r>
              <a:rPr lang="en-US" sz="2800"/>
              <a:t>Risky Economic Behavior – Appearance of Prosperity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Buying on the Margin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Banks Participating in Stock Market</a:t>
            </a:r>
          </a:p>
          <a:p>
            <a:pPr>
              <a:lnSpc>
                <a:spcPct val="90000"/>
              </a:lnSpc>
            </a:pPr>
            <a:r>
              <a:rPr lang="en-US" sz="2800"/>
              <a:t>Stock Market Crash (Black Tuesday)-drop in value by $16 billion</a:t>
            </a:r>
          </a:p>
        </p:txBody>
      </p:sp>
    </p:spTree>
    <p:extLst>
      <p:ext uri="{BB962C8B-B14F-4D97-AF65-F5344CB8AC3E}">
        <p14:creationId xmlns:p14="http://schemas.microsoft.com/office/powerpoint/2010/main" val="154508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1920s Economic Changes: Ford &amp; Conservatives in Economic Boom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00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00200"/>
            <a:ext cx="4572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Economic Boom: </a:t>
            </a:r>
            <a:r>
              <a:rPr lang="en-US" sz="1600"/>
              <a:t>widespread construction jobs; new technologies; high demand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2</a:t>
            </a:r>
            <a:r>
              <a:rPr lang="en-US" sz="1600" baseline="30000"/>
              <a:t>ND</a:t>
            </a:r>
            <a:r>
              <a:rPr lang="en-US" sz="1600"/>
              <a:t> Industrial Revolution</a:t>
            </a:r>
            <a:endParaRPr lang="en-US" sz="1400"/>
          </a:p>
          <a:p>
            <a:pPr>
              <a:lnSpc>
                <a:spcPct val="90000"/>
              </a:lnSpc>
            </a:pPr>
            <a:r>
              <a:rPr lang="en-US" sz="2000"/>
              <a:t>New Products &amp; Technology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Radio, refrigerators, vacuums, cars</a:t>
            </a:r>
          </a:p>
          <a:p>
            <a:pPr>
              <a:lnSpc>
                <a:spcPct val="90000"/>
              </a:lnSpc>
            </a:pPr>
            <a:r>
              <a:rPr lang="en-US" sz="2000"/>
              <a:t>Assembly Line + Henry Ford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NOT inventor of automobile but of assembly line – makes production easier = more, cheaper cars</a:t>
            </a:r>
          </a:p>
          <a:p>
            <a:pPr>
              <a:lnSpc>
                <a:spcPct val="90000"/>
              </a:lnSpc>
            </a:pPr>
            <a:r>
              <a:rPr lang="en-US" sz="2000"/>
              <a:t>Wealthier, in-debt Americans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Installment Payments (credit)</a:t>
            </a:r>
          </a:p>
          <a:p>
            <a:pPr>
              <a:lnSpc>
                <a:spcPct val="90000"/>
              </a:lnSpc>
            </a:pPr>
            <a:r>
              <a:rPr lang="en-US" sz="2000"/>
              <a:t>Farming Bankruptcies + Income Inequality</a:t>
            </a:r>
          </a:p>
          <a:p>
            <a:pPr>
              <a:lnSpc>
                <a:spcPct val="90000"/>
              </a:lnSpc>
            </a:pPr>
            <a:r>
              <a:rPr lang="en-US" sz="2000"/>
              <a:t>Conservative Presidents &amp; Laissez Fair Capitalism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Warren G. Harding (1920-23)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Calvin Coolidge (1923;1924-8)</a:t>
            </a:r>
          </a:p>
        </p:txBody>
      </p:sp>
      <p:pic>
        <p:nvPicPr>
          <p:cNvPr id="39945" name="Picture 9" descr="Ford_Motor_Company_assembly_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371600"/>
            <a:ext cx="5057775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7" name="Picture 11" descr="Old_rad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724400"/>
            <a:ext cx="2006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9" name="Picture 13" descr="danc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76800"/>
            <a:ext cx="26670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77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1920 Election: Pres. Warren Harding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/>
              <a:t>Warren G. Harding</a:t>
            </a:r>
            <a:r>
              <a:rPr lang="en-US" sz="1800"/>
              <a:t> of Ohio:  returning America to </a:t>
            </a:r>
            <a:r>
              <a:rPr lang="en-US" sz="1800" b="1"/>
              <a:t>"Normalcy"</a:t>
            </a:r>
            <a:r>
              <a:rPr lang="en-US" sz="1800"/>
              <a:t> </a:t>
            </a:r>
          </a:p>
          <a:p>
            <a:pPr lvl="2">
              <a:lnSpc>
                <a:spcPct val="80000"/>
              </a:lnSpc>
            </a:pPr>
            <a:r>
              <a:rPr lang="en-US" sz="1400"/>
              <a:t>Americans eager to turn inward and evade international issues.; tired of the idealism/sacrifice of Progressive Reforms.</a:t>
            </a:r>
          </a:p>
          <a:p>
            <a:pPr lvl="2">
              <a:lnSpc>
                <a:spcPct val="80000"/>
              </a:lnSpc>
            </a:pPr>
            <a:endParaRPr lang="en-US" sz="1400"/>
          </a:p>
          <a:p>
            <a:pPr>
              <a:lnSpc>
                <a:spcPct val="80000"/>
              </a:lnSpc>
            </a:pPr>
            <a:r>
              <a:rPr lang="en-US" sz="1800"/>
              <a:t>Harding</a:t>
            </a:r>
            <a:r>
              <a:rPr lang="ja-JP" altLang="en-US" sz="1800">
                <a:latin typeface="Arial"/>
              </a:rPr>
              <a:t>’</a:t>
            </a:r>
            <a:r>
              <a:rPr lang="en-US" sz="1800"/>
              <a:t>s conservative </a:t>
            </a:r>
            <a:r>
              <a:rPr lang="en-US" sz="1800" b="1" u="sng"/>
              <a:t>economic philosophy</a:t>
            </a:r>
            <a:r>
              <a:rPr lang="en-US" sz="1800"/>
              <a:t> (carried out by Coolidge &amp; Hoover) </a:t>
            </a:r>
          </a:p>
          <a:p>
            <a:pPr lvl="1">
              <a:lnSpc>
                <a:spcPct val="80000"/>
              </a:lnSpc>
            </a:pPr>
            <a:r>
              <a:rPr lang="en-US" sz="1600" b="1"/>
              <a:t>Conservatives believed role of gov</a:t>
            </a:r>
            <a:r>
              <a:rPr lang="ja-JP" altLang="en-US" sz="1600" b="1">
                <a:latin typeface="Arial"/>
              </a:rPr>
              <a:t>’</a:t>
            </a:r>
            <a:r>
              <a:rPr lang="en-US" sz="1600" b="1"/>
              <a:t>t was to make business more profitable. </a:t>
            </a:r>
          </a:p>
          <a:p>
            <a:pPr lvl="1">
              <a:lnSpc>
                <a:spcPct val="80000"/>
              </a:lnSpc>
            </a:pPr>
            <a:r>
              <a:rPr lang="en-US" sz="1600" b="1"/>
              <a:t>Government</a:t>
            </a:r>
            <a:r>
              <a:rPr lang="ja-JP" altLang="en-US" sz="1600" b="1">
                <a:latin typeface="Arial"/>
              </a:rPr>
              <a:t>’</a:t>
            </a:r>
            <a:r>
              <a:rPr lang="en-US" sz="1600" b="1"/>
              <a:t>s role should be limited; stay out of business (</a:t>
            </a:r>
            <a:r>
              <a:rPr lang="en-US" sz="1600" b="1" i="1"/>
              <a:t>laissez faire)</a:t>
            </a:r>
          </a:p>
          <a:p>
            <a:pPr lvl="1">
              <a:lnSpc>
                <a:spcPct val="80000"/>
              </a:lnSpc>
            </a:pPr>
            <a:r>
              <a:rPr lang="en-US" sz="1500" b="1"/>
              <a:t>Businessmen should run the government as they had experience in management</a:t>
            </a:r>
          </a:p>
          <a:p>
            <a:pPr lvl="1">
              <a:lnSpc>
                <a:spcPct val="80000"/>
              </a:lnSpc>
            </a:pPr>
            <a:r>
              <a:rPr lang="en-US" sz="1500" b="1"/>
              <a:t>Rejected federal gov</a:t>
            </a:r>
            <a:r>
              <a:rPr lang="ja-JP" altLang="en-US" sz="1500" b="1">
                <a:latin typeface="Arial"/>
              </a:rPr>
              <a:t>’</a:t>
            </a:r>
            <a:r>
              <a:rPr lang="en-US" sz="1500" b="1"/>
              <a:t>t programs to help citizens; local communities/charity should be responsible</a:t>
            </a:r>
            <a:endParaRPr lang="en-US" sz="1600" b="1"/>
          </a:p>
          <a:p>
            <a:pPr>
              <a:lnSpc>
                <a:spcPct val="80000"/>
              </a:lnSpc>
              <a:buFont typeface="Wingdings" charset="0"/>
              <a:buAutoNum type="arabicPeriod"/>
            </a:pPr>
            <a:r>
              <a:rPr lang="en-US" sz="1800" b="1" u="sng"/>
              <a:t>Less Taxes</a:t>
            </a:r>
            <a:r>
              <a:rPr lang="en-US" sz="1800"/>
              <a:t>: for corporations and the wealthy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Premise: high taxes forced investors to invest in tax-exempt securities rather than in factories that provided economic growth. </a:t>
            </a:r>
            <a:r>
              <a:rPr lang="en-US" sz="1600" b="1"/>
              <a:t>"trickle down" economics</a:t>
            </a:r>
            <a:r>
              <a:rPr lang="ja-JP" altLang="en-US" sz="1600" b="1">
                <a:latin typeface="Arial"/>
              </a:rPr>
              <a:t>”</a:t>
            </a:r>
            <a:r>
              <a:rPr lang="en-US" sz="160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Smaller net return to the Treasury than moderate taxes. T</a:t>
            </a:r>
            <a:r>
              <a:rPr lang="en-US" sz="1600" u="sng"/>
              <a:t>ax burden shifted to middle-class</a:t>
            </a:r>
            <a:endParaRPr lang="en-US" sz="1600"/>
          </a:p>
          <a:p>
            <a:pPr>
              <a:lnSpc>
                <a:spcPct val="80000"/>
              </a:lnSpc>
              <a:buFont typeface="Wingdings" charset="0"/>
              <a:buAutoNum type="arabicPeriod"/>
            </a:pPr>
            <a:r>
              <a:rPr lang="en-US" sz="1800" b="1" u="sng"/>
              <a:t>High Tariffs</a:t>
            </a:r>
            <a:r>
              <a:rPr lang="en-US" sz="1800"/>
              <a:t>: Fordney-McCumber Tariff (1922)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Businessmen feared cheap goods coming from a recovering Europe. Tariff rates pushed from 27% (Underwood Tariff) to about 38.5% (almost as high as the Payne-Aldrich Tariff of 19</a:t>
            </a:r>
          </a:p>
          <a:p>
            <a:pPr>
              <a:lnSpc>
                <a:spcPct val="80000"/>
              </a:lnSpc>
              <a:buFont typeface="Wingdings" charset="0"/>
              <a:buAutoNum type="arabicPeriod"/>
            </a:pPr>
            <a:r>
              <a:rPr lang="en-US" sz="1800" b="1" u="sng"/>
              <a:t>Less Regulation</a:t>
            </a:r>
            <a:r>
              <a:rPr lang="en-US" sz="1800" u="sng"/>
              <a:t>: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Harding appointed people to regulate agencies that didn't like regulation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Interstate Commerce Commission dominated by men sympathetic to the managers of railroads.</a:t>
            </a:r>
          </a:p>
        </p:txBody>
      </p:sp>
    </p:spTree>
    <p:extLst>
      <p:ext uri="{BB962C8B-B14F-4D97-AF65-F5344CB8AC3E}">
        <p14:creationId xmlns:p14="http://schemas.microsoft.com/office/powerpoint/2010/main" val="58833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Unequal </a:t>
            </a:r>
            <a:r>
              <a:rPr lang="en-US" dirty="0"/>
              <a:t>Income Distribution + Large Debt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153400" cy="4495800"/>
          </a:xfrm>
        </p:spPr>
        <p:txBody>
          <a:bodyPr/>
          <a:lstStyle/>
          <a:p>
            <a:r>
              <a:rPr lang="en-US" sz="2800"/>
              <a:t>Wealthiest 1% of pop owned 60% of national wealth (1920-9)</a:t>
            </a:r>
          </a:p>
          <a:p>
            <a:r>
              <a:rPr lang="en-US" sz="2800"/>
              <a:t>1929, 70% of families below </a:t>
            </a:r>
            <a:r>
              <a:rPr lang="ja-JP" altLang="en-US" sz="2800">
                <a:latin typeface="Arial"/>
              </a:rPr>
              <a:t>“</a:t>
            </a:r>
            <a:r>
              <a:rPr lang="en-US" sz="2800"/>
              <a:t>good standard of living</a:t>
            </a:r>
            <a:r>
              <a:rPr lang="ja-JP" altLang="en-US" sz="2800">
                <a:latin typeface="Arial"/>
              </a:rPr>
              <a:t>”</a:t>
            </a:r>
            <a:endParaRPr lang="en-US" sz="2800"/>
          </a:p>
          <a:p>
            <a:r>
              <a:rPr lang="en-US" sz="2800"/>
              <a:t>Many workers often earning LESS than before WWI</a:t>
            </a:r>
          </a:p>
          <a:p>
            <a:endParaRPr lang="en-US" sz="2800"/>
          </a:p>
          <a:p>
            <a:r>
              <a:rPr lang="en-US" sz="2800"/>
              <a:t>Families buying goods on credit; by late 20s, credit is running dry = less consuming</a:t>
            </a:r>
          </a:p>
        </p:txBody>
      </p:sp>
    </p:spTree>
    <p:extLst>
      <p:ext uri="{BB962C8B-B14F-4D97-AF65-F5344CB8AC3E}">
        <p14:creationId xmlns:p14="http://schemas.microsoft.com/office/powerpoint/2010/main" val="46152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Farmers </a:t>
            </a:r>
            <a:r>
              <a:rPr lang="en-US" dirty="0"/>
              <a:t>and </a:t>
            </a:r>
            <a:r>
              <a:rPr lang="ja-JP" altLang="en-US" dirty="0">
                <a:latin typeface="Arial"/>
              </a:rPr>
              <a:t>‘</a:t>
            </a:r>
            <a:r>
              <a:rPr lang="en-US" dirty="0"/>
              <a:t>Appearance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 of Prosperity.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305800" cy="44196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Farm bankruptcies in 1920s; 1k in 1920, 5.5k in </a:t>
            </a:r>
            <a:r>
              <a:rPr lang="en-US" sz="2800" dirty="0" smtClean="0"/>
              <a:t>1928</a:t>
            </a:r>
          </a:p>
          <a:p>
            <a:r>
              <a:rPr lang="en-US" sz="2800" dirty="0" smtClean="0"/>
              <a:t>Farming Overproduction =lower prices = less profit for farmers which leads to debt which leads to bankruptcies </a:t>
            </a:r>
            <a:endParaRPr lang="en-US" sz="2800" dirty="0"/>
          </a:p>
          <a:p>
            <a:endParaRPr lang="en-US" sz="2800" dirty="0"/>
          </a:p>
          <a:p>
            <a:r>
              <a:rPr lang="ja-JP" altLang="en-US" sz="2800" dirty="0">
                <a:latin typeface="Arial"/>
              </a:rPr>
              <a:t>“</a:t>
            </a:r>
            <a:r>
              <a:rPr lang="en-US" sz="2800" dirty="0"/>
              <a:t>Appearance of Prosperity</a:t>
            </a:r>
            <a:r>
              <a:rPr lang="ja-JP" altLang="en-US" sz="2800" dirty="0">
                <a:latin typeface="Arial"/>
              </a:rPr>
              <a:t>”</a:t>
            </a:r>
            <a:r>
              <a:rPr lang="en-US" sz="2800" dirty="0"/>
              <a:t> made people believe economy was strong and would always increase</a:t>
            </a:r>
          </a:p>
          <a:p>
            <a:endParaRPr lang="en-US" sz="2800" dirty="0"/>
          </a:p>
          <a:p>
            <a:r>
              <a:rPr lang="en-US" sz="2800" dirty="0"/>
              <a:t>People made risky economic choices; by late 20s economy was in danger</a:t>
            </a:r>
          </a:p>
        </p:txBody>
      </p:sp>
    </p:spTree>
    <p:extLst>
      <p:ext uri="{BB962C8B-B14F-4D97-AF65-F5344CB8AC3E}">
        <p14:creationId xmlns:p14="http://schemas.microsoft.com/office/powerpoint/2010/main" val="82981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Risky Economic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Banks participated in the stock market</a:t>
            </a:r>
          </a:p>
          <a:p>
            <a:r>
              <a:rPr lang="en-US" dirty="0" smtClean="0"/>
              <a:t>2. Buying on Margin-borrowing money from a broker/bank in order to purchase stock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9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500">
                <a:latin typeface="Century Schoolbook" charset="0"/>
              </a:rPr>
              <a:t>Stock Market Crashes in 1929</a:t>
            </a:r>
          </a:p>
        </p:txBody>
      </p:sp>
      <p:pic>
        <p:nvPicPr>
          <p:cNvPr id="49156" name="Picture 4" descr="1929 stock market crash graph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600200"/>
            <a:ext cx="6248400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673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1461</Words>
  <Application>Microsoft Macintosh PowerPoint</Application>
  <PresentationFormat>On-screen Show (4:3)</PresentationFormat>
  <Paragraphs>156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Economic Weaknesses in US, 1920s</vt:lpstr>
      <vt:lpstr>Know</vt:lpstr>
      <vt:lpstr>PowerPoint Presentation</vt:lpstr>
      <vt:lpstr>1920s Economic Changes: Ford &amp; Conservatives in Economic Boom</vt:lpstr>
      <vt:lpstr>1920 Election: Pres. Warren Harding</vt:lpstr>
      <vt:lpstr>1. Unequal Income Distribution + Large Debt</vt:lpstr>
      <vt:lpstr>2. Farmers and ‘Appearance’ of Prosperity.</vt:lpstr>
      <vt:lpstr>3. Risky Economic Behavior</vt:lpstr>
      <vt:lpstr>Stock Market Crashes in 1929</vt:lpstr>
      <vt:lpstr>Great Depression is Global</vt:lpstr>
      <vt:lpstr>A Bad Economy Means Less Jobs</vt:lpstr>
      <vt:lpstr>Families Are Impoverished</vt:lpstr>
      <vt:lpstr>Definition of Great Depression</vt:lpstr>
      <vt:lpstr>PowerPoint Presentation</vt:lpstr>
      <vt:lpstr>PowerPoint Presentation</vt:lpstr>
      <vt:lpstr>PowerPoint Presentation</vt:lpstr>
      <vt:lpstr>PowerPoint Presentation</vt:lpstr>
      <vt:lpstr>Stock Market on Black Tuesday (October 29, 1929)</vt:lpstr>
      <vt:lpstr>Development of the GD: 1929 -30s</vt:lpstr>
      <vt:lpstr>A Bad Economy Means Less Jobs</vt:lpstr>
      <vt:lpstr>PowerPoint Presentation</vt:lpstr>
      <vt:lpstr>Mexican Americans during GD</vt:lpstr>
      <vt:lpstr>Migrant Farmers from Great Plains</vt:lpstr>
      <vt:lpstr>PowerPoint Presentation</vt:lpstr>
      <vt:lpstr>PowerPoint Presentation</vt:lpstr>
      <vt:lpstr>PowerPoint Presentation</vt:lpstr>
      <vt:lpstr>PowerPoint Presentation</vt:lpstr>
      <vt:lpstr>STOCK MARKET SIMULATION</vt:lpstr>
      <vt:lpstr>Scenario 1</vt:lpstr>
      <vt:lpstr>Scenario 1 Prices</vt:lpstr>
      <vt:lpstr>Scenario 2</vt:lpstr>
      <vt:lpstr>Scenario 2 Prices</vt:lpstr>
      <vt:lpstr>Scenario 3</vt:lpstr>
      <vt:lpstr>Scenario 3 Prices</vt:lpstr>
      <vt:lpstr>Review Causes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Ramirez, Marcia P.</dc:creator>
  <cp:lastModifiedBy>Ramirez, Marcia P.</cp:lastModifiedBy>
  <cp:revision>6</cp:revision>
  <dcterms:created xsi:type="dcterms:W3CDTF">2015-03-16T16:24:51Z</dcterms:created>
  <dcterms:modified xsi:type="dcterms:W3CDTF">2015-03-16T17:07:10Z</dcterms:modified>
</cp:coreProperties>
</file>