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2" r:id="rId7"/>
    <p:sldId id="261"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2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141B4-5156-7A4A-8B88-12601E07654C}"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360169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141B4-5156-7A4A-8B88-12601E07654C}"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418885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141B4-5156-7A4A-8B88-12601E07654C}"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117415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141B4-5156-7A4A-8B88-12601E07654C}"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257941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6141B4-5156-7A4A-8B88-12601E07654C}"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339324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141B4-5156-7A4A-8B88-12601E07654C}"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135378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141B4-5156-7A4A-8B88-12601E07654C}" type="datetimeFigureOut">
              <a:rPr lang="en-US" smtClean="0"/>
              <a:t>9/4/15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218723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141B4-5156-7A4A-8B88-12601E07654C}" type="datetimeFigureOut">
              <a:rPr lang="en-US" smtClean="0"/>
              <a:t>9/4/15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139115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141B4-5156-7A4A-8B88-12601E07654C}" type="datetimeFigureOut">
              <a:rPr lang="en-US" smtClean="0"/>
              <a:t>9/4/15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348624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141B4-5156-7A4A-8B88-12601E07654C}"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42714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141B4-5156-7A4A-8B88-12601E07654C}"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2BF81-0857-A048-8B2B-109ABC3069A4}" type="slidenum">
              <a:rPr lang="en-US" smtClean="0"/>
              <a:t>‹#›</a:t>
            </a:fld>
            <a:endParaRPr lang="en-US"/>
          </a:p>
        </p:txBody>
      </p:sp>
    </p:spTree>
    <p:extLst>
      <p:ext uri="{BB962C8B-B14F-4D97-AF65-F5344CB8AC3E}">
        <p14:creationId xmlns:p14="http://schemas.microsoft.com/office/powerpoint/2010/main" val="1514042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141B4-5156-7A4A-8B88-12601E07654C}" type="datetimeFigureOut">
              <a:rPr lang="en-US" smtClean="0"/>
              <a:t>9/4/15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2BF81-0857-A048-8B2B-109ABC3069A4}" type="slidenum">
              <a:rPr lang="en-US" smtClean="0"/>
              <a:t>‹#›</a:t>
            </a:fld>
            <a:endParaRPr lang="en-US"/>
          </a:p>
        </p:txBody>
      </p:sp>
    </p:spTree>
    <p:extLst>
      <p:ext uri="{BB962C8B-B14F-4D97-AF65-F5344CB8AC3E}">
        <p14:creationId xmlns:p14="http://schemas.microsoft.com/office/powerpoint/2010/main" val="208917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53"/>
            <a:ext cx="7772400" cy="1470025"/>
          </a:xfrm>
        </p:spPr>
        <p:txBody>
          <a:bodyPr/>
          <a:lstStyle/>
          <a:p>
            <a:r>
              <a:rPr lang="en-US" b="1" dirty="0" smtClean="0">
                <a:solidFill>
                  <a:srgbClr val="3366FF"/>
                </a:solidFill>
              </a:rPr>
              <a:t>NEW ENGLAND COLONIES</a:t>
            </a:r>
            <a:endParaRPr lang="en-US" b="1" dirty="0">
              <a:solidFill>
                <a:srgbClr val="3366FF"/>
              </a:solidFill>
            </a:endParaRPr>
          </a:p>
        </p:txBody>
      </p:sp>
      <p:pic>
        <p:nvPicPr>
          <p:cNvPr id="4" name="Picture 3"/>
          <p:cNvPicPr>
            <a:picLocks noChangeAspect="1"/>
          </p:cNvPicPr>
          <p:nvPr/>
        </p:nvPicPr>
        <p:blipFill>
          <a:blip r:embed="rId2"/>
          <a:stretch>
            <a:fillRect/>
          </a:stretch>
        </p:blipFill>
        <p:spPr>
          <a:xfrm>
            <a:off x="2539977" y="950588"/>
            <a:ext cx="4047671" cy="5907411"/>
          </a:xfrm>
          <a:prstGeom prst="rect">
            <a:avLst/>
          </a:prstGeom>
        </p:spPr>
      </p:pic>
    </p:spTree>
    <p:extLst>
      <p:ext uri="{BB962C8B-B14F-4D97-AF65-F5344CB8AC3E}">
        <p14:creationId xmlns:p14="http://schemas.microsoft.com/office/powerpoint/2010/main" val="36113499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t>Describe the economic, social and political characteristics of the New England colonies. </a:t>
            </a:r>
          </a:p>
          <a:p>
            <a:endParaRPr lang="en-US" dirty="0"/>
          </a:p>
        </p:txBody>
      </p:sp>
    </p:spTree>
    <p:extLst>
      <p:ext uri="{BB962C8B-B14F-4D97-AF65-F5344CB8AC3E}">
        <p14:creationId xmlns:p14="http://schemas.microsoft.com/office/powerpoint/2010/main" val="65406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t>Describe the economic, social and political characteristics of the New England colonies. </a:t>
            </a:r>
          </a:p>
          <a:p>
            <a:endParaRPr lang="en-US" dirty="0"/>
          </a:p>
        </p:txBody>
      </p:sp>
    </p:spTree>
    <p:extLst>
      <p:ext uri="{BB962C8B-B14F-4D97-AF65-F5344CB8AC3E}">
        <p14:creationId xmlns:p14="http://schemas.microsoft.com/office/powerpoint/2010/main" val="2137011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rcRect t="426" b="426"/>
          <a:stretch>
            <a:fillRect/>
          </a:stretch>
        </p:blipFill>
        <p:spPr>
          <a:xfrm>
            <a:off x="0" y="193280"/>
            <a:ext cx="3975052" cy="5932883"/>
          </a:xfrm>
        </p:spPr>
      </p:pic>
      <p:sp>
        <p:nvSpPr>
          <p:cNvPr id="6" name="Content Placeholder 5"/>
          <p:cNvSpPr>
            <a:spLocks noGrp="1"/>
          </p:cNvSpPr>
          <p:nvPr>
            <p:ph sz="half" idx="2"/>
          </p:nvPr>
        </p:nvSpPr>
        <p:spPr>
          <a:xfrm>
            <a:off x="4168284" y="193280"/>
            <a:ext cx="4975716" cy="6350639"/>
          </a:xfrm>
        </p:spPr>
        <p:txBody>
          <a:bodyPr/>
          <a:lstStyle/>
          <a:p>
            <a:pPr marL="0" indent="0">
              <a:buNone/>
            </a:pPr>
            <a:r>
              <a:rPr lang="en-US" sz="3600" dirty="0" smtClean="0"/>
              <a:t>Religious Motives for colonization, male &amp; female settlers, tight knit communities, mixed economy</a:t>
            </a:r>
          </a:p>
          <a:p>
            <a:pPr marL="0" indent="0">
              <a:buNone/>
            </a:pPr>
            <a:endParaRPr lang="en-US" sz="3600" dirty="0"/>
          </a:p>
          <a:p>
            <a:pPr marL="0" indent="0">
              <a:buNone/>
            </a:pPr>
            <a:endParaRPr lang="en-US" sz="3600" dirty="0" smtClean="0"/>
          </a:p>
          <a:p>
            <a:pPr marL="0" indent="0">
              <a:buNone/>
            </a:pPr>
            <a:r>
              <a:rPr lang="en-US" sz="3600" dirty="0" smtClean="0"/>
              <a:t>Compare &amp; contrast with </a:t>
            </a:r>
            <a:r>
              <a:rPr lang="en-US" sz="3600" b="1" dirty="0" smtClean="0">
                <a:solidFill>
                  <a:srgbClr val="FF6600"/>
                </a:solidFill>
              </a:rPr>
              <a:t>Chesapeake region</a:t>
            </a:r>
            <a:endParaRPr lang="en-US" sz="3600" b="1" dirty="0">
              <a:solidFill>
                <a:srgbClr val="FF6600"/>
              </a:solidFill>
            </a:endParaRPr>
          </a:p>
          <a:p>
            <a:pPr marL="0" indent="0">
              <a:buNone/>
            </a:pPr>
            <a:endParaRPr lang="en-US" dirty="0"/>
          </a:p>
        </p:txBody>
      </p:sp>
      <p:pic>
        <p:nvPicPr>
          <p:cNvPr id="7" name="Picture 6"/>
          <p:cNvPicPr>
            <a:picLocks noChangeAspect="1"/>
          </p:cNvPicPr>
          <p:nvPr/>
        </p:nvPicPr>
        <p:blipFill>
          <a:blip r:embed="rId3"/>
          <a:stretch>
            <a:fillRect/>
          </a:stretch>
        </p:blipFill>
        <p:spPr>
          <a:xfrm>
            <a:off x="0" y="193279"/>
            <a:ext cx="3975052" cy="6350639"/>
          </a:xfrm>
          <a:prstGeom prst="rect">
            <a:avLst/>
          </a:prstGeom>
        </p:spPr>
      </p:pic>
      <p:sp>
        <p:nvSpPr>
          <p:cNvPr id="8" name="Oval 7"/>
          <p:cNvSpPr/>
          <p:nvPr/>
        </p:nvSpPr>
        <p:spPr>
          <a:xfrm>
            <a:off x="2541086" y="1336265"/>
            <a:ext cx="822960" cy="82296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endParaRPr>
          </a:p>
        </p:txBody>
      </p:sp>
      <p:sp>
        <p:nvSpPr>
          <p:cNvPr id="9" name="Oval 8"/>
          <p:cNvSpPr/>
          <p:nvPr/>
        </p:nvSpPr>
        <p:spPr>
          <a:xfrm>
            <a:off x="1626686" y="294059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977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757"/>
            <a:ext cx="8229600" cy="1143000"/>
          </a:xfrm>
        </p:spPr>
        <p:txBody>
          <a:bodyPr/>
          <a:lstStyle/>
          <a:p>
            <a:r>
              <a:rPr lang="en-US" dirty="0" smtClean="0"/>
              <a:t>Plymouth Colony</a:t>
            </a:r>
            <a:endParaRPr lang="en-US" dirty="0"/>
          </a:p>
        </p:txBody>
      </p:sp>
      <p:pic>
        <p:nvPicPr>
          <p:cNvPr id="5" name="Content Placeholder 4"/>
          <p:cNvPicPr>
            <a:picLocks noGrp="1" noChangeAspect="1"/>
          </p:cNvPicPr>
          <p:nvPr>
            <p:ph sz="half" idx="1"/>
          </p:nvPr>
        </p:nvPicPr>
        <p:blipFill>
          <a:blip r:embed="rId2"/>
          <a:srcRect t="-98255" b="-98255"/>
          <a:stretch>
            <a:fillRect/>
          </a:stretch>
        </p:blipFill>
        <p:spPr>
          <a:xfrm>
            <a:off x="193232" y="497008"/>
            <a:ext cx="2456803" cy="5629156"/>
          </a:xfrm>
        </p:spPr>
      </p:pic>
      <p:sp>
        <p:nvSpPr>
          <p:cNvPr id="4" name="Content Placeholder 3"/>
          <p:cNvSpPr>
            <a:spLocks noGrp="1"/>
          </p:cNvSpPr>
          <p:nvPr>
            <p:ph sz="half" idx="2"/>
          </p:nvPr>
        </p:nvSpPr>
        <p:spPr>
          <a:xfrm>
            <a:off x="2650035" y="883567"/>
            <a:ext cx="6493965" cy="5660351"/>
          </a:xfrm>
        </p:spPr>
        <p:txBody>
          <a:bodyPr>
            <a:normAutofit fontScale="92500" lnSpcReduction="20000"/>
          </a:bodyPr>
          <a:lstStyle/>
          <a:p>
            <a:r>
              <a:rPr lang="en-US" b="1" dirty="0" smtClean="0">
                <a:solidFill>
                  <a:srgbClr val="FF0000"/>
                </a:solidFill>
              </a:rPr>
              <a:t>Protestant Reformation </a:t>
            </a:r>
            <a:r>
              <a:rPr lang="en-US" b="1" dirty="0" smtClean="0"/>
              <a:t>sparked dramatic changes in Europe and lead to rise of Puritanism</a:t>
            </a:r>
          </a:p>
          <a:p>
            <a:r>
              <a:rPr lang="en-US" b="1" dirty="0" smtClean="0">
                <a:solidFill>
                  <a:srgbClr val="FF0000"/>
                </a:solidFill>
              </a:rPr>
              <a:t>Puritans</a:t>
            </a:r>
            <a:r>
              <a:rPr lang="en-US" b="1" dirty="0" smtClean="0"/>
              <a:t> wanted to purify the church</a:t>
            </a:r>
          </a:p>
          <a:p>
            <a:r>
              <a:rPr lang="en-US" b="1" dirty="0" smtClean="0">
                <a:solidFill>
                  <a:srgbClr val="FF0000"/>
                </a:solidFill>
              </a:rPr>
              <a:t>Pilgrims: Separatists </a:t>
            </a:r>
            <a:r>
              <a:rPr lang="en-US" b="1" dirty="0" smtClean="0"/>
              <a:t>who wanted to break away from the Anglican church</a:t>
            </a:r>
          </a:p>
          <a:p>
            <a:r>
              <a:rPr lang="en-US" b="1" dirty="0" smtClean="0"/>
              <a:t>Pilgrim’s sough to establish a colony: Land at </a:t>
            </a:r>
            <a:r>
              <a:rPr lang="en-US" b="1" dirty="0" smtClean="0">
                <a:solidFill>
                  <a:srgbClr val="FF0000"/>
                </a:solidFill>
              </a:rPr>
              <a:t>Plymouth</a:t>
            </a:r>
          </a:p>
          <a:p>
            <a:r>
              <a:rPr lang="en-US" b="1" dirty="0" smtClean="0">
                <a:solidFill>
                  <a:srgbClr val="FF0000"/>
                </a:solidFill>
              </a:rPr>
              <a:t>Mayflower Compact </a:t>
            </a:r>
            <a:r>
              <a:rPr lang="en-US" b="1" dirty="0" smtClean="0"/>
              <a:t>signed prior to arrival : agreement established a basic government based upon majority rule</a:t>
            </a:r>
          </a:p>
          <a:p>
            <a:pPr lvl="1"/>
            <a:r>
              <a:rPr lang="en-US" b="1" dirty="0" smtClean="0"/>
              <a:t>Established basis for </a:t>
            </a:r>
            <a:r>
              <a:rPr lang="en-US" b="1" dirty="0" smtClean="0">
                <a:solidFill>
                  <a:srgbClr val="FF0000"/>
                </a:solidFill>
              </a:rPr>
              <a:t>self government</a:t>
            </a:r>
          </a:p>
          <a:p>
            <a:r>
              <a:rPr lang="en-US" b="1" dirty="0" smtClean="0"/>
              <a:t>Governor </a:t>
            </a:r>
            <a:r>
              <a:rPr lang="en-US" b="1" dirty="0" smtClean="0">
                <a:solidFill>
                  <a:srgbClr val="FF0000"/>
                </a:solidFill>
              </a:rPr>
              <a:t>William Bradford</a:t>
            </a:r>
          </a:p>
          <a:p>
            <a:r>
              <a:rPr lang="en-US" b="1" dirty="0" smtClean="0"/>
              <a:t>Local native leader </a:t>
            </a:r>
            <a:r>
              <a:rPr lang="en-US" b="1" dirty="0" smtClean="0">
                <a:solidFill>
                  <a:srgbClr val="FF0000"/>
                </a:solidFill>
              </a:rPr>
              <a:t>Squanto</a:t>
            </a:r>
            <a:r>
              <a:rPr lang="en-US" b="1" dirty="0" smtClean="0"/>
              <a:t> helped the colony survive in its early years</a:t>
            </a:r>
          </a:p>
          <a:p>
            <a:endParaRPr lang="en-US" dirty="0"/>
          </a:p>
        </p:txBody>
      </p:sp>
    </p:spTree>
    <p:extLst>
      <p:ext uri="{BB962C8B-B14F-4D97-AF65-F5344CB8AC3E}">
        <p14:creationId xmlns:p14="http://schemas.microsoft.com/office/powerpoint/2010/main" val="18632731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
            <a:ext cx="8229600" cy="1143000"/>
          </a:xfrm>
        </p:spPr>
        <p:txBody>
          <a:bodyPr/>
          <a:lstStyle/>
          <a:p>
            <a:r>
              <a:rPr lang="en-US" dirty="0" smtClean="0"/>
              <a:t>Massachusetts Bay Colony</a:t>
            </a:r>
            <a:endParaRPr lang="en-US" dirty="0"/>
          </a:p>
        </p:txBody>
      </p:sp>
      <p:sp>
        <p:nvSpPr>
          <p:cNvPr id="3" name="Content Placeholder 2"/>
          <p:cNvSpPr>
            <a:spLocks noGrp="1"/>
          </p:cNvSpPr>
          <p:nvPr>
            <p:ph sz="half" idx="1"/>
          </p:nvPr>
        </p:nvSpPr>
        <p:spPr>
          <a:xfrm>
            <a:off x="220836" y="1141523"/>
            <a:ext cx="6100601" cy="5512841"/>
          </a:xfrm>
        </p:spPr>
        <p:txBody>
          <a:bodyPr>
            <a:normAutofit fontScale="85000" lnSpcReduction="10000"/>
          </a:bodyPr>
          <a:lstStyle/>
          <a:p>
            <a:r>
              <a:rPr lang="en-US" b="1" dirty="0" smtClean="0"/>
              <a:t>In 1629 </a:t>
            </a:r>
            <a:r>
              <a:rPr lang="en-US" b="1" dirty="0" smtClean="0">
                <a:solidFill>
                  <a:srgbClr val="FF0000"/>
                </a:solidFill>
              </a:rPr>
              <a:t>Puritan John Winthrop </a:t>
            </a:r>
            <a:r>
              <a:rPr lang="en-US" b="1" dirty="0" smtClean="0"/>
              <a:t>received a charter to est. the </a:t>
            </a:r>
            <a:r>
              <a:rPr lang="en-US" b="1" dirty="0" smtClean="0">
                <a:solidFill>
                  <a:srgbClr val="FF0000"/>
                </a:solidFill>
              </a:rPr>
              <a:t>Massachusetts Bay Colony</a:t>
            </a:r>
          </a:p>
          <a:p>
            <a:r>
              <a:rPr lang="en-US" b="1" dirty="0" smtClean="0"/>
              <a:t>Goal: Wanted to be as a </a:t>
            </a:r>
            <a:r>
              <a:rPr lang="en-US" b="1" dirty="0" smtClean="0">
                <a:solidFill>
                  <a:srgbClr val="FF0000"/>
                </a:solidFill>
              </a:rPr>
              <a:t>“City Upon a Hill”</a:t>
            </a:r>
          </a:p>
          <a:p>
            <a:r>
              <a:rPr lang="en-US" b="1" dirty="0" smtClean="0"/>
              <a:t>Religion was extremely important in the New England colonies-education (Harvard) </a:t>
            </a:r>
          </a:p>
          <a:p>
            <a:r>
              <a:rPr lang="en-US" b="1" dirty="0" smtClean="0"/>
              <a:t>Religious freedom was reserved </a:t>
            </a:r>
            <a:r>
              <a:rPr lang="en-US" b="1" u="sng" dirty="0" smtClean="0"/>
              <a:t>ONLY for Puritans</a:t>
            </a:r>
          </a:p>
          <a:p>
            <a:r>
              <a:rPr lang="en-US" b="1" dirty="0" smtClean="0"/>
              <a:t>Church membership was a requirement for participation in politics</a:t>
            </a:r>
          </a:p>
          <a:p>
            <a:r>
              <a:rPr lang="en-US" b="1" dirty="0" smtClean="0">
                <a:solidFill>
                  <a:srgbClr val="FF0000"/>
                </a:solidFill>
              </a:rPr>
              <a:t>Town Hall Meeting </a:t>
            </a:r>
            <a:r>
              <a:rPr lang="en-US" b="1" dirty="0" smtClean="0"/>
              <a:t>became an important part of </a:t>
            </a:r>
            <a:r>
              <a:rPr lang="en-US" b="1" dirty="0" smtClean="0">
                <a:solidFill>
                  <a:srgbClr val="FF0000"/>
                </a:solidFill>
              </a:rPr>
              <a:t>direct democracy </a:t>
            </a:r>
            <a:r>
              <a:rPr lang="en-US" b="1" dirty="0" smtClean="0"/>
              <a:t>in colonial America (all church going males could participate)</a:t>
            </a:r>
          </a:p>
          <a:p>
            <a:r>
              <a:rPr lang="en-US" b="1" dirty="0" smtClean="0"/>
              <a:t>Economy: mixed economy</a:t>
            </a:r>
          </a:p>
          <a:p>
            <a:endParaRPr lang="en-US" dirty="0"/>
          </a:p>
        </p:txBody>
      </p:sp>
      <p:pic>
        <p:nvPicPr>
          <p:cNvPr id="5" name="Content Placeholder 4"/>
          <p:cNvPicPr>
            <a:picLocks noGrp="1" noChangeAspect="1"/>
          </p:cNvPicPr>
          <p:nvPr>
            <p:ph sz="half" idx="2"/>
          </p:nvPr>
        </p:nvPicPr>
        <p:blipFill>
          <a:blip r:embed="rId2"/>
          <a:srcRect t="-127092" b="-127092"/>
          <a:stretch>
            <a:fillRect/>
          </a:stretch>
        </p:blipFill>
        <p:spPr>
          <a:xfrm>
            <a:off x="6100601" y="883568"/>
            <a:ext cx="3043399" cy="5974432"/>
          </a:xfrm>
        </p:spPr>
      </p:pic>
      <p:pic>
        <p:nvPicPr>
          <p:cNvPr id="6" name="Picture 5"/>
          <p:cNvPicPr>
            <a:picLocks noChangeAspect="1"/>
          </p:cNvPicPr>
          <p:nvPr/>
        </p:nvPicPr>
        <p:blipFill>
          <a:blip r:embed="rId3"/>
          <a:stretch>
            <a:fillRect/>
          </a:stretch>
        </p:blipFill>
        <p:spPr>
          <a:xfrm>
            <a:off x="6100601" y="5293067"/>
            <a:ext cx="2834176" cy="1361297"/>
          </a:xfrm>
          <a:prstGeom prst="rect">
            <a:avLst/>
          </a:prstGeom>
        </p:spPr>
      </p:pic>
    </p:spTree>
    <p:extLst>
      <p:ext uri="{BB962C8B-B14F-4D97-AF65-F5344CB8AC3E}">
        <p14:creationId xmlns:p14="http://schemas.microsoft.com/office/powerpoint/2010/main" val="12161957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Religious Dissent</a:t>
            </a:r>
            <a:endParaRPr lang="en-US" dirty="0"/>
          </a:p>
        </p:txBody>
      </p:sp>
      <p:sp>
        <p:nvSpPr>
          <p:cNvPr id="3" name="Content Placeholder 2"/>
          <p:cNvSpPr>
            <a:spLocks noGrp="1"/>
          </p:cNvSpPr>
          <p:nvPr>
            <p:ph sz="half" idx="1"/>
          </p:nvPr>
        </p:nvSpPr>
        <p:spPr>
          <a:xfrm>
            <a:off x="220836" y="911180"/>
            <a:ext cx="6072996" cy="5946820"/>
          </a:xfrm>
        </p:spPr>
        <p:txBody>
          <a:bodyPr>
            <a:normAutofit lnSpcReduction="10000"/>
          </a:bodyPr>
          <a:lstStyle/>
          <a:p>
            <a:r>
              <a:rPr lang="en-US" b="1" dirty="0" smtClean="0">
                <a:solidFill>
                  <a:srgbClr val="FF0000"/>
                </a:solidFill>
              </a:rPr>
              <a:t>Roger Williams </a:t>
            </a:r>
            <a:r>
              <a:rPr lang="en-US" b="1" dirty="0" smtClean="0"/>
              <a:t>questioned Puritan Leadership</a:t>
            </a:r>
          </a:p>
          <a:p>
            <a:r>
              <a:rPr lang="en-US" b="1" dirty="0" smtClean="0"/>
              <a:t>Called for complete </a:t>
            </a:r>
            <a:r>
              <a:rPr lang="en-US" b="1" dirty="0" smtClean="0">
                <a:solidFill>
                  <a:srgbClr val="FF0000"/>
                </a:solidFill>
              </a:rPr>
              <a:t>separation of church and state </a:t>
            </a:r>
            <a:r>
              <a:rPr lang="en-US" b="1" dirty="0" smtClean="0"/>
              <a:t>and criticized the colonies treatment of Native Americans</a:t>
            </a:r>
          </a:p>
          <a:p>
            <a:pPr lvl="1"/>
            <a:r>
              <a:rPr lang="en-US" b="1" dirty="0" smtClean="0"/>
              <a:t>Banished from the colony</a:t>
            </a:r>
          </a:p>
          <a:p>
            <a:pPr lvl="1"/>
            <a:r>
              <a:rPr lang="en-US" b="1" dirty="0" smtClean="0"/>
              <a:t>Founded </a:t>
            </a:r>
            <a:r>
              <a:rPr lang="en-US" b="1" dirty="0" smtClean="0">
                <a:solidFill>
                  <a:srgbClr val="FF0000"/>
                </a:solidFill>
              </a:rPr>
              <a:t>Providence, Rhode Island</a:t>
            </a:r>
          </a:p>
          <a:p>
            <a:pPr lvl="1"/>
            <a:r>
              <a:rPr lang="en-US" b="1" dirty="0" smtClean="0"/>
              <a:t>1</a:t>
            </a:r>
            <a:r>
              <a:rPr lang="en-US" b="1" baseline="30000" dirty="0" smtClean="0"/>
              <a:t>st</a:t>
            </a:r>
            <a:r>
              <a:rPr lang="en-US" b="1" dirty="0" smtClean="0"/>
              <a:t> colony with complete religious freedom</a:t>
            </a:r>
          </a:p>
          <a:p>
            <a:r>
              <a:rPr lang="en-US" b="1" dirty="0" smtClean="0">
                <a:solidFill>
                  <a:srgbClr val="FF0000"/>
                </a:solidFill>
              </a:rPr>
              <a:t>Anne Hutchinson </a:t>
            </a:r>
            <a:r>
              <a:rPr lang="en-US" b="1" dirty="0" smtClean="0"/>
              <a:t>challenged the accept role of women within the church by openly speaking out against church leaders</a:t>
            </a:r>
            <a:endParaRPr lang="en-US" b="1" dirty="0"/>
          </a:p>
        </p:txBody>
      </p:sp>
      <p:pic>
        <p:nvPicPr>
          <p:cNvPr id="5" name="Picture 4"/>
          <p:cNvPicPr>
            <a:picLocks noChangeAspect="1"/>
          </p:cNvPicPr>
          <p:nvPr/>
        </p:nvPicPr>
        <p:blipFill>
          <a:blip r:embed="rId2"/>
          <a:stretch>
            <a:fillRect/>
          </a:stretch>
        </p:blipFill>
        <p:spPr>
          <a:xfrm>
            <a:off x="6654800" y="349343"/>
            <a:ext cx="2032000" cy="2501900"/>
          </a:xfrm>
          <a:prstGeom prst="rect">
            <a:avLst/>
          </a:prstGeom>
        </p:spPr>
      </p:pic>
      <p:pic>
        <p:nvPicPr>
          <p:cNvPr id="6" name="Picture 5"/>
          <p:cNvPicPr>
            <a:picLocks noChangeAspect="1"/>
          </p:cNvPicPr>
          <p:nvPr/>
        </p:nvPicPr>
        <p:blipFill>
          <a:blip r:embed="rId3"/>
          <a:stretch>
            <a:fillRect/>
          </a:stretch>
        </p:blipFill>
        <p:spPr>
          <a:xfrm>
            <a:off x="5879764" y="1963004"/>
            <a:ext cx="1601517" cy="2312351"/>
          </a:xfrm>
          <a:prstGeom prst="rect">
            <a:avLst/>
          </a:prstGeom>
        </p:spPr>
      </p:pic>
      <p:pic>
        <p:nvPicPr>
          <p:cNvPr id="7" name="Picture 6"/>
          <p:cNvPicPr>
            <a:picLocks noChangeAspect="1"/>
          </p:cNvPicPr>
          <p:nvPr/>
        </p:nvPicPr>
        <p:blipFill>
          <a:blip r:embed="rId4"/>
          <a:stretch>
            <a:fillRect/>
          </a:stretch>
        </p:blipFill>
        <p:spPr>
          <a:xfrm>
            <a:off x="5934973" y="4622486"/>
            <a:ext cx="2984526" cy="2235514"/>
          </a:xfrm>
          <a:prstGeom prst="rect">
            <a:avLst/>
          </a:prstGeom>
        </p:spPr>
      </p:pic>
    </p:spTree>
    <p:extLst>
      <p:ext uri="{BB962C8B-B14F-4D97-AF65-F5344CB8AC3E}">
        <p14:creationId xmlns:p14="http://schemas.microsoft.com/office/powerpoint/2010/main" val="9916990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with Native Americans</a:t>
            </a:r>
            <a:endParaRPr lang="en-US" dirty="0"/>
          </a:p>
        </p:txBody>
      </p:sp>
      <p:pic>
        <p:nvPicPr>
          <p:cNvPr id="5" name="Content Placeholder 4"/>
          <p:cNvPicPr>
            <a:picLocks noGrp="1" noChangeAspect="1"/>
          </p:cNvPicPr>
          <p:nvPr>
            <p:ph sz="half" idx="1"/>
          </p:nvPr>
        </p:nvPicPr>
        <p:blipFill>
          <a:blip r:embed="rId2"/>
          <a:srcRect t="-54853" b="-54853"/>
          <a:stretch>
            <a:fillRect/>
          </a:stretch>
        </p:blipFill>
        <p:spPr>
          <a:xfrm>
            <a:off x="457200" y="274638"/>
            <a:ext cx="2054225" cy="4525963"/>
          </a:xfrm>
        </p:spPr>
      </p:pic>
      <p:sp>
        <p:nvSpPr>
          <p:cNvPr id="4" name="Content Placeholder 3"/>
          <p:cNvSpPr>
            <a:spLocks noGrp="1"/>
          </p:cNvSpPr>
          <p:nvPr>
            <p:ph sz="half" idx="2"/>
          </p:nvPr>
        </p:nvSpPr>
        <p:spPr>
          <a:xfrm>
            <a:off x="2732848" y="1159682"/>
            <a:ext cx="6411152" cy="5698318"/>
          </a:xfrm>
        </p:spPr>
        <p:txBody>
          <a:bodyPr/>
          <a:lstStyle/>
          <a:p>
            <a:r>
              <a:rPr lang="en-US" b="1" dirty="0" smtClean="0">
                <a:solidFill>
                  <a:srgbClr val="FF0000"/>
                </a:solidFill>
              </a:rPr>
              <a:t>Pequot War </a:t>
            </a:r>
            <a:r>
              <a:rPr lang="en-US" b="1" dirty="0" smtClean="0"/>
              <a:t>(1630s): New England colonist wipe out Pequot tribe</a:t>
            </a:r>
          </a:p>
          <a:p>
            <a:r>
              <a:rPr lang="en-US" b="1" dirty="0" smtClean="0">
                <a:solidFill>
                  <a:srgbClr val="FF0000"/>
                </a:solidFill>
              </a:rPr>
              <a:t>New England Confederation </a:t>
            </a:r>
            <a:r>
              <a:rPr lang="en-US" b="1" dirty="0" smtClean="0"/>
              <a:t>(1643): military alliance intended to defend the NE colonies against potential </a:t>
            </a:r>
            <a:r>
              <a:rPr lang="en-US" b="1" dirty="0" err="1" smtClean="0"/>
              <a:t>threaths</a:t>
            </a:r>
            <a:endParaRPr lang="en-US" b="1" dirty="0" smtClean="0"/>
          </a:p>
          <a:p>
            <a:r>
              <a:rPr lang="en-US" b="1" dirty="0" smtClean="0">
                <a:solidFill>
                  <a:srgbClr val="FF0000"/>
                </a:solidFill>
              </a:rPr>
              <a:t>King Philip’s/</a:t>
            </a:r>
            <a:r>
              <a:rPr lang="en-US" b="1" dirty="0" err="1" smtClean="0">
                <a:solidFill>
                  <a:srgbClr val="FF0000"/>
                </a:solidFill>
              </a:rPr>
              <a:t>Metacom’s</a:t>
            </a:r>
            <a:r>
              <a:rPr lang="en-US" b="1" dirty="0" smtClean="0">
                <a:solidFill>
                  <a:srgbClr val="FF0000"/>
                </a:solidFill>
              </a:rPr>
              <a:t> War </a:t>
            </a:r>
            <a:r>
              <a:rPr lang="en-US" b="1" dirty="0" smtClean="0"/>
              <a:t>(1675-76): leader of the </a:t>
            </a:r>
            <a:r>
              <a:rPr lang="en-US" b="1" dirty="0" err="1" smtClean="0"/>
              <a:t>Wampanoags</a:t>
            </a:r>
            <a:r>
              <a:rPr lang="en-US" b="1" dirty="0" smtClean="0"/>
              <a:t> defeated by colonists</a:t>
            </a:r>
          </a:p>
          <a:p>
            <a:pPr lvl="1"/>
            <a:r>
              <a:rPr lang="en-US" b="1" dirty="0" smtClean="0"/>
              <a:t>End of major Native resistance to the New England colonies. </a:t>
            </a:r>
          </a:p>
          <a:p>
            <a:endParaRPr lang="en-US" dirty="0"/>
          </a:p>
        </p:txBody>
      </p:sp>
      <p:pic>
        <p:nvPicPr>
          <p:cNvPr id="6" name="Picture 5"/>
          <p:cNvPicPr>
            <a:picLocks noChangeAspect="1"/>
          </p:cNvPicPr>
          <p:nvPr/>
        </p:nvPicPr>
        <p:blipFill>
          <a:blip r:embed="rId3"/>
          <a:stretch>
            <a:fillRect/>
          </a:stretch>
        </p:blipFill>
        <p:spPr>
          <a:xfrm>
            <a:off x="457200" y="4252167"/>
            <a:ext cx="2468880" cy="2263663"/>
          </a:xfrm>
          <a:prstGeom prst="rect">
            <a:avLst/>
          </a:prstGeom>
        </p:spPr>
      </p:pic>
    </p:spTree>
    <p:extLst>
      <p:ext uri="{BB962C8B-B14F-4D97-AF65-F5344CB8AC3E}">
        <p14:creationId xmlns:p14="http://schemas.microsoft.com/office/powerpoint/2010/main" val="19859268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35"/>
            <a:ext cx="8229600" cy="1143000"/>
          </a:xfrm>
        </p:spPr>
        <p:txBody>
          <a:bodyPr/>
          <a:lstStyle/>
          <a:p>
            <a:r>
              <a:rPr lang="en-US" b="1" dirty="0" smtClean="0">
                <a:solidFill>
                  <a:schemeClr val="tx2">
                    <a:lumMod val="60000"/>
                    <a:lumOff val="40000"/>
                  </a:schemeClr>
                </a:solidFill>
              </a:rPr>
              <a:t>Middle Colonies: Breadbasket</a:t>
            </a:r>
            <a:endParaRPr lang="en-US" b="1" dirty="0">
              <a:solidFill>
                <a:schemeClr val="tx2">
                  <a:lumMod val="60000"/>
                  <a:lumOff val="40000"/>
                </a:schemeClr>
              </a:solidFill>
            </a:endParaRPr>
          </a:p>
        </p:txBody>
      </p:sp>
      <p:sp>
        <p:nvSpPr>
          <p:cNvPr id="3" name="Content Placeholder 2"/>
          <p:cNvSpPr>
            <a:spLocks noGrp="1"/>
          </p:cNvSpPr>
          <p:nvPr>
            <p:ph sz="half" idx="1"/>
          </p:nvPr>
        </p:nvSpPr>
        <p:spPr>
          <a:xfrm>
            <a:off x="0" y="1132070"/>
            <a:ext cx="5631324" cy="5522295"/>
          </a:xfrm>
        </p:spPr>
        <p:txBody>
          <a:bodyPr>
            <a:normAutofit fontScale="85000" lnSpcReduction="10000"/>
          </a:bodyPr>
          <a:lstStyle/>
          <a:p>
            <a:r>
              <a:rPr lang="en-US" b="1" dirty="0" smtClean="0"/>
              <a:t>New York was originally a</a:t>
            </a:r>
            <a:r>
              <a:rPr lang="en-US" b="1" dirty="0" smtClean="0">
                <a:solidFill>
                  <a:srgbClr val="FF0000"/>
                </a:solidFill>
              </a:rPr>
              <a:t> Dutch </a:t>
            </a:r>
            <a:r>
              <a:rPr lang="en-US" b="1" dirty="0" smtClean="0"/>
              <a:t>colony called </a:t>
            </a:r>
            <a:r>
              <a:rPr lang="en-US" b="1" dirty="0" smtClean="0">
                <a:solidFill>
                  <a:srgbClr val="FF0000"/>
                </a:solidFill>
              </a:rPr>
              <a:t>New Amsterdam</a:t>
            </a:r>
          </a:p>
          <a:p>
            <a:pPr lvl="1"/>
            <a:r>
              <a:rPr lang="en-US" b="1" dirty="0" smtClean="0">
                <a:solidFill>
                  <a:srgbClr val="000000"/>
                </a:solidFill>
              </a:rPr>
              <a:t>Charles II sends a military expedition and grants area to his brother </a:t>
            </a:r>
            <a:r>
              <a:rPr lang="en-US" b="1" dirty="0" smtClean="0">
                <a:solidFill>
                  <a:srgbClr val="FF0000"/>
                </a:solidFill>
              </a:rPr>
              <a:t>James the Duke of York (</a:t>
            </a:r>
            <a:r>
              <a:rPr lang="en-US" b="1" dirty="0" smtClean="0">
                <a:solidFill>
                  <a:srgbClr val="000000"/>
                </a:solidFill>
              </a:rPr>
              <a:t>1664)</a:t>
            </a:r>
          </a:p>
          <a:p>
            <a:r>
              <a:rPr lang="en-US" b="1" dirty="0" smtClean="0"/>
              <a:t>Pennsylvania (1681) founded by </a:t>
            </a:r>
            <a:r>
              <a:rPr lang="en-US" b="1" dirty="0" smtClean="0">
                <a:solidFill>
                  <a:srgbClr val="FF0000"/>
                </a:solidFill>
              </a:rPr>
              <a:t>William Penn </a:t>
            </a:r>
            <a:r>
              <a:rPr lang="en-US" b="1" dirty="0" smtClean="0"/>
              <a:t>as refuge for </a:t>
            </a:r>
            <a:r>
              <a:rPr lang="en-US" b="1" dirty="0" smtClean="0">
                <a:solidFill>
                  <a:srgbClr val="FF0000"/>
                </a:solidFill>
              </a:rPr>
              <a:t>Quakers</a:t>
            </a:r>
            <a:r>
              <a:rPr lang="en-US" b="1" dirty="0" smtClean="0"/>
              <a:t> (“Holy Experiment”)</a:t>
            </a:r>
          </a:p>
          <a:p>
            <a:pPr lvl="1"/>
            <a:r>
              <a:rPr lang="en-US" b="1" dirty="0" smtClean="0"/>
              <a:t>Very liberal colony-representative assembly</a:t>
            </a:r>
          </a:p>
          <a:p>
            <a:pPr lvl="1"/>
            <a:r>
              <a:rPr lang="en-US" b="1" dirty="0" smtClean="0"/>
              <a:t>Treated Native Americans fairly </a:t>
            </a:r>
          </a:p>
          <a:p>
            <a:pPr lvl="1"/>
            <a:r>
              <a:rPr lang="en-US" b="1" dirty="0" smtClean="0"/>
              <a:t>Religious toleration &amp; freedom</a:t>
            </a:r>
          </a:p>
          <a:p>
            <a:pPr lvl="1"/>
            <a:r>
              <a:rPr lang="en-US" b="1" dirty="0" smtClean="0"/>
              <a:t>Extended rights to women</a:t>
            </a:r>
          </a:p>
          <a:p>
            <a:r>
              <a:rPr lang="en-US" b="1" dirty="0" smtClean="0"/>
              <a:t>Demographically, religiously, &amp; ethnically diverse</a:t>
            </a:r>
          </a:p>
          <a:p>
            <a:r>
              <a:rPr lang="en-US" b="1" dirty="0" smtClean="0"/>
              <a:t>Economics: wheat, corn (“</a:t>
            </a:r>
            <a:r>
              <a:rPr lang="en-US" b="1" dirty="0" err="1" smtClean="0"/>
              <a:t>breakbasket</a:t>
            </a:r>
            <a:r>
              <a:rPr lang="en-US" b="1" dirty="0" smtClean="0"/>
              <a:t>”), trade, etc. </a:t>
            </a:r>
            <a:endParaRPr lang="en-US" b="1" dirty="0"/>
          </a:p>
        </p:txBody>
      </p:sp>
      <p:pic>
        <p:nvPicPr>
          <p:cNvPr id="5" name="Content Placeholder 4"/>
          <p:cNvPicPr>
            <a:picLocks noGrp="1" noChangeAspect="1"/>
          </p:cNvPicPr>
          <p:nvPr>
            <p:ph sz="half" idx="2"/>
          </p:nvPr>
        </p:nvPicPr>
        <p:blipFill>
          <a:blip r:embed="rId2"/>
          <a:srcRect t="-30628" b="-30628"/>
          <a:stretch>
            <a:fillRect/>
          </a:stretch>
        </p:blipFill>
        <p:spPr>
          <a:xfrm>
            <a:off x="5631324" y="1169136"/>
            <a:ext cx="3512676" cy="5485230"/>
          </a:xfrm>
        </p:spPr>
      </p:pic>
    </p:spTree>
    <p:extLst>
      <p:ext uri="{BB962C8B-B14F-4D97-AF65-F5344CB8AC3E}">
        <p14:creationId xmlns:p14="http://schemas.microsoft.com/office/powerpoint/2010/main" val="13959758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0162"/>
            <a:ext cx="8229600" cy="1143000"/>
          </a:xfrm>
        </p:spPr>
        <p:txBody>
          <a:bodyPr/>
          <a:lstStyle/>
          <a:p>
            <a:r>
              <a:rPr lang="en-US" dirty="0" smtClean="0"/>
              <a:t>Colonial Policy</a:t>
            </a:r>
            <a:endParaRPr lang="en-US" dirty="0"/>
          </a:p>
        </p:txBody>
      </p:sp>
      <p:sp>
        <p:nvSpPr>
          <p:cNvPr id="3" name="Content Placeholder 2"/>
          <p:cNvSpPr>
            <a:spLocks noGrp="1"/>
          </p:cNvSpPr>
          <p:nvPr>
            <p:ph sz="half" idx="1"/>
          </p:nvPr>
        </p:nvSpPr>
        <p:spPr>
          <a:xfrm>
            <a:off x="0" y="690287"/>
            <a:ext cx="5769346" cy="5936467"/>
          </a:xfrm>
        </p:spPr>
        <p:txBody>
          <a:bodyPr>
            <a:normAutofit fontScale="92500" lnSpcReduction="20000"/>
          </a:bodyPr>
          <a:lstStyle/>
          <a:p>
            <a:r>
              <a:rPr lang="en-US" b="1" dirty="0" smtClean="0">
                <a:solidFill>
                  <a:srgbClr val="FF0000"/>
                </a:solidFill>
              </a:rPr>
              <a:t>Mercantilism: </a:t>
            </a:r>
            <a:r>
              <a:rPr lang="en-US" b="1" dirty="0" smtClean="0"/>
              <a:t>colonies to enrich the mother country</a:t>
            </a:r>
          </a:p>
          <a:p>
            <a:r>
              <a:rPr lang="en-US" b="1" dirty="0" smtClean="0">
                <a:solidFill>
                  <a:srgbClr val="FF0000"/>
                </a:solidFill>
              </a:rPr>
              <a:t>Salutary neglect</a:t>
            </a:r>
          </a:p>
          <a:p>
            <a:r>
              <a:rPr lang="en-US" b="1" dirty="0" smtClean="0">
                <a:solidFill>
                  <a:srgbClr val="FF0000"/>
                </a:solidFill>
              </a:rPr>
              <a:t>Navigations Acts</a:t>
            </a:r>
            <a:r>
              <a:rPr lang="en-US" b="1" dirty="0" smtClean="0"/>
              <a:t>: 1) trade carried only in English or colonial ships 2) trade had to pass through English ports 3) certain enumerated goods from the colonies could be exported only to England (tobacco, etc.)</a:t>
            </a:r>
          </a:p>
          <a:p>
            <a:pPr lvl="1"/>
            <a:r>
              <a:rPr lang="en-US" b="1" dirty="0" smtClean="0">
                <a:solidFill>
                  <a:srgbClr val="FF0000"/>
                </a:solidFill>
              </a:rPr>
              <a:t>Smuggling</a:t>
            </a:r>
            <a:r>
              <a:rPr lang="en-US" b="1" dirty="0" smtClean="0"/>
              <a:t> was a problem</a:t>
            </a:r>
          </a:p>
          <a:p>
            <a:r>
              <a:rPr lang="en-US" b="1" dirty="0" smtClean="0">
                <a:solidFill>
                  <a:srgbClr val="FF0000"/>
                </a:solidFill>
              </a:rPr>
              <a:t>Dominion of New England </a:t>
            </a:r>
            <a:r>
              <a:rPr lang="en-US" b="1" dirty="0" smtClean="0"/>
              <a:t>(1686): implemented to increase royal control over the colonies</a:t>
            </a:r>
          </a:p>
          <a:p>
            <a:pPr lvl="1"/>
            <a:r>
              <a:rPr lang="en-US" b="1" dirty="0" smtClean="0"/>
              <a:t>Sir Edmund Andros appointed by the king</a:t>
            </a:r>
          </a:p>
          <a:p>
            <a:pPr lvl="1"/>
            <a:r>
              <a:rPr lang="en-US" b="1" dirty="0" smtClean="0"/>
              <a:t>Very unpopular: enforced the Navigation Acts, limited town meeting, etc.</a:t>
            </a:r>
          </a:p>
          <a:p>
            <a:pPr lvl="1"/>
            <a:r>
              <a:rPr lang="en-US" b="1" dirty="0" smtClean="0"/>
              <a:t>Ends with </a:t>
            </a:r>
            <a:r>
              <a:rPr lang="en-US" b="1" dirty="0" smtClean="0">
                <a:solidFill>
                  <a:srgbClr val="FF0000"/>
                </a:solidFill>
              </a:rPr>
              <a:t>Glorious Revolution </a:t>
            </a:r>
            <a:r>
              <a:rPr lang="en-US" b="1" dirty="0" smtClean="0"/>
              <a:t>in 1688</a:t>
            </a:r>
            <a:endParaRPr lang="en-US" b="1" dirty="0"/>
          </a:p>
        </p:txBody>
      </p:sp>
      <p:pic>
        <p:nvPicPr>
          <p:cNvPr id="7" name="Content Placeholder 6"/>
          <p:cNvPicPr>
            <a:picLocks noGrp="1" noChangeAspect="1"/>
          </p:cNvPicPr>
          <p:nvPr>
            <p:ph sz="half" idx="2"/>
          </p:nvPr>
        </p:nvPicPr>
        <p:blipFill>
          <a:blip r:embed="rId2"/>
          <a:srcRect t="6294" b="6294"/>
          <a:stretch>
            <a:fillRect/>
          </a:stretch>
        </p:blipFill>
        <p:spPr>
          <a:xfrm>
            <a:off x="5769347" y="1600200"/>
            <a:ext cx="3374654" cy="4308655"/>
          </a:xfrm>
        </p:spPr>
      </p:pic>
    </p:spTree>
    <p:extLst>
      <p:ext uri="{BB962C8B-B14F-4D97-AF65-F5344CB8AC3E}">
        <p14:creationId xmlns:p14="http://schemas.microsoft.com/office/powerpoint/2010/main" val="21934999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5956</TotalTime>
  <Words>535</Words>
  <Application>Microsoft Macintosh PowerPoint</Application>
  <PresentationFormat>On-screen Show (4:3)</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NEW ENGLAND COLONIES</vt:lpstr>
      <vt:lpstr>Essential Questions</vt:lpstr>
      <vt:lpstr>PowerPoint Presentation</vt:lpstr>
      <vt:lpstr>Plymouth Colony</vt:lpstr>
      <vt:lpstr>Massachusetts Bay Colony</vt:lpstr>
      <vt:lpstr>Religious Dissent</vt:lpstr>
      <vt:lpstr>Conflict with Native Americans</vt:lpstr>
      <vt:lpstr>Middle Colonies: Breadbasket</vt:lpstr>
      <vt:lpstr>Colonial Policy</vt:lpstr>
      <vt:lpstr>Essential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ENGLAND COLONIES</dc:title>
  <dc:creator>Ramirez, Marcia P.</dc:creator>
  <cp:lastModifiedBy>Ramirez, Marcia P.</cp:lastModifiedBy>
  <cp:revision>10</cp:revision>
  <dcterms:created xsi:type="dcterms:W3CDTF">2015-09-04T17:26:49Z</dcterms:created>
  <dcterms:modified xsi:type="dcterms:W3CDTF">2015-09-08T20:43:04Z</dcterms:modified>
</cp:coreProperties>
</file>