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 d="100"/>
          <a:sy n="10" d="100"/>
        </p:scale>
        <p:origin x="-464" y="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422507078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6" name="Shape 12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Shape 7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49" name="Shape 74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750" name="Shape 750"/>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57" name="Shape 75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758" name="Shape 758"/>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63" name="Shape 76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764" name="Shape 764"/>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r>
              <a:rPr lang="en"/>
              <a:t> </a:t>
            </a:r>
          </a:p>
        </p:txBody>
      </p:sp>
      <p:sp>
        <p:nvSpPr>
          <p:cNvPr id="771" name="Shape 7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med" len="med"/>
            <a:tailEnd type="none" w="med" len="med"/>
          </a:ln>
        </p:spPr>
      </p:sp>
      <p:sp>
        <p:nvSpPr>
          <p:cNvPr id="772" name="Shape 772"/>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200" b="0" i="1" u="none" strike="noStrike" cap="none">
                <a:solidFill>
                  <a:schemeClr val="dk1"/>
                </a:solidFill>
                <a:latin typeface="Calibri"/>
                <a:ea typeface="Calibri"/>
                <a:cs typeface="Calibri"/>
                <a:sym typeface="Calibri"/>
              </a:rPr>
              <a:t>An 1827 engraving designed to show the feasibility of railroads driven by steam powered locomotives, and dedicated to the president of the Baltimore and Ohio  Railroad, which began construction in the following year. The engraver placed  passengers as far from the locomotive as possible to ensure their safety in case of an explosion.</a:t>
            </a:r>
          </a:p>
          <a:p>
            <a:pPr marL="0" marR="0" lvl="0" indent="0" algn="l" rtl="0">
              <a:spcBef>
                <a:spcPts val="0"/>
              </a:spcBef>
              <a:buNone/>
            </a:pPr>
            <a:endParaRPr sz="1200" b="0" i="1" u="none" strike="noStrike" cap="none" baseline="30000">
              <a:solidFill>
                <a:srgbClr val="000000"/>
              </a:solidFill>
              <a:latin typeface="Arial"/>
              <a:ea typeface="Arial"/>
              <a:cs typeface="Arial"/>
              <a:sym typeface="Arial"/>
            </a:endParaRPr>
          </a:p>
          <a:p>
            <a:pPr marL="0" marR="0" lvl="0" indent="0" algn="l" rtl="0">
              <a:spcBef>
                <a:spcPts val="0"/>
              </a:spcBef>
              <a:buSzPct val="25000"/>
              <a:buNone/>
            </a:pPr>
            <a:r>
              <a:rPr lang="en" sz="1200" b="0" i="1" u="none" strike="noStrike" cap="none" baseline="30000">
                <a:solidFill>
                  <a:srgbClr val="000000"/>
                </a:solidFill>
                <a:latin typeface="Arial"/>
                <a:ea typeface="Arial"/>
                <a:cs typeface="Arial"/>
                <a:sym typeface="Arial"/>
              </a:rPr>
              <a:t>Give Me Liberty!:  An American History, 2nd Edition</a:t>
            </a:r>
          </a:p>
          <a:p>
            <a:pPr marL="0" marR="0" lvl="0" indent="0" algn="l" rtl="0">
              <a:spcBef>
                <a:spcPts val="0"/>
              </a:spcBef>
              <a:buSzPct val="25000"/>
              <a:buNone/>
            </a:pPr>
            <a:r>
              <a:rPr lang="en" sz="1200" b="0" i="0" u="none" strike="noStrike" cap="none" baseline="30000">
                <a:solidFill>
                  <a:srgbClr val="000000"/>
                </a:solidFill>
                <a:latin typeface="Arial"/>
                <a:ea typeface="Arial"/>
                <a:cs typeface="Arial"/>
                <a:sym typeface="Arial"/>
              </a:rPr>
              <a:t>Copyright © 2007  W.W. Norton &amp; Company</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79" name="Shape 77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780" name="Shape 780"/>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Shape 786"/>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87" name="Shape 7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Shape 79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6" name="Shape 7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Shape 8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803" name="Shape 80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804" name="Shape 804"/>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810" name="Shape 81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811" name="Shape 811"/>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7" name="Shape 8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18" name="Shape 21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65" name="Shape 26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Times New Roman"/>
              <a:buNone/>
            </a:pPr>
            <a:r>
              <a:rPr lang="en" sz="1200" b="0" i="0" u="none" strike="noStrike" cap="none">
                <a:solidFill>
                  <a:srgbClr val="000000"/>
                </a:solidFill>
                <a:latin typeface="Times New Roman"/>
                <a:ea typeface="Times New Roman"/>
                <a:cs typeface="Times New Roman"/>
                <a:sym typeface="Times New Roman"/>
              </a:rPr>
              <a:t>*</a:t>
            </a:r>
          </a:p>
        </p:txBody>
      </p:sp>
      <p:sp>
        <p:nvSpPr>
          <p:cNvPr id="472" name="Shape 472"/>
          <p:cNvSpPr txBox="1">
            <a:spLocks noGrp="1"/>
          </p:cNvSpPr>
          <p:nvPr>
            <p:ph type="body" idx="1"/>
          </p:nvPr>
        </p:nvSpPr>
        <p:spPr>
          <a:xfrm>
            <a:off x="914400" y="4343400"/>
            <a:ext cx="5029200" cy="4114800"/>
          </a:xfrm>
          <a:prstGeom prst="rect">
            <a:avLst/>
          </a:prstGeom>
          <a:noFill/>
          <a:ln>
            <a:noFill/>
          </a:ln>
        </p:spPr>
        <p:txBody>
          <a:bodyPr wrap="square" lIns="90475" tIns="44450" rIns="90475" bIns="44450" anchor="t" anchorCtr="0">
            <a:noAutofit/>
          </a:bodyPr>
          <a:lstStyle/>
          <a:p>
            <a:pPr lvl="0" rtl="0">
              <a:spcBef>
                <a:spcPts val="0"/>
              </a:spcBef>
              <a:buNone/>
            </a:pPr>
            <a:endParaRPr/>
          </a:p>
        </p:txBody>
      </p:sp>
      <p:sp>
        <p:nvSpPr>
          <p:cNvPr id="473" name="Shape 473"/>
          <p:cNvSpPr>
            <a:spLocks noGrp="1" noRot="1" noChangeAspect="1"/>
          </p:cNvSpPr>
          <p:nvPr>
            <p:ph type="sldImg" idx="2"/>
          </p:nvPr>
        </p:nvSpPr>
        <p:spPr>
          <a:xfrm>
            <a:off x="1150937" y="692150"/>
            <a:ext cx="4556100" cy="34164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med" len="med"/>
            <a:tailEnd type="none" w="med" len="med"/>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87" name="Shape 48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488" name="Shape 488"/>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96" name="Shape 49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497" name="Shape 497"/>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12" name="Shape 51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513" name="Shape 513"/>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21" name="Shape 52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522" name="Shape 522"/>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45" name="Shape 54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546" name="Shape 546"/>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59" name="Shape 55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560" name="Shape 560"/>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67" name="Shape 5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77" name="Shape 57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578" name="Shape 578"/>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r>
              <a:rPr lang="en"/>
              <a:t> </a:t>
            </a:r>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med" len="med"/>
            <a:tailEnd type="none" w="med" len="med"/>
          </a:ln>
        </p:spPr>
      </p:sp>
      <p:sp>
        <p:nvSpPr>
          <p:cNvPr id="585" name="Shape 585"/>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200" b="0" i="1" u="none" strike="noStrike" cap="none">
                <a:solidFill>
                  <a:schemeClr val="dk1"/>
                </a:solidFill>
                <a:latin typeface="Calibri"/>
                <a:ea typeface="Calibri"/>
                <a:cs typeface="Calibri"/>
                <a:sym typeface="Calibri"/>
              </a:rPr>
              <a:t>Women at work tending machines in the Lowell textile mills.</a:t>
            </a:r>
          </a:p>
          <a:p>
            <a:pPr marL="0" marR="0" lvl="0" indent="0" algn="l" rtl="0">
              <a:spcBef>
                <a:spcPts val="0"/>
              </a:spcBef>
              <a:buNone/>
            </a:pPr>
            <a:endParaRPr sz="1200" b="0" i="1" u="none" strike="noStrike" cap="none" baseline="30000">
              <a:solidFill>
                <a:srgbClr val="000000"/>
              </a:solidFill>
              <a:latin typeface="Arial"/>
              <a:ea typeface="Arial"/>
              <a:cs typeface="Arial"/>
              <a:sym typeface="Arial"/>
            </a:endParaRPr>
          </a:p>
          <a:p>
            <a:pPr marL="0" marR="0" lvl="0" indent="0" algn="l" rtl="0">
              <a:spcBef>
                <a:spcPts val="0"/>
              </a:spcBef>
              <a:buSzPct val="25000"/>
              <a:buNone/>
            </a:pPr>
            <a:r>
              <a:rPr lang="en" sz="1200" b="0" i="1" u="none" strike="noStrike" cap="none" baseline="30000">
                <a:solidFill>
                  <a:srgbClr val="000000"/>
                </a:solidFill>
                <a:latin typeface="Arial"/>
                <a:ea typeface="Arial"/>
                <a:cs typeface="Arial"/>
                <a:sym typeface="Arial"/>
              </a:rPr>
              <a:t>Give Me Liberty!:  An American History, 2nd Edition</a:t>
            </a:r>
          </a:p>
          <a:p>
            <a:pPr marL="0" marR="0" lvl="0" indent="0" algn="l" rtl="0">
              <a:spcBef>
                <a:spcPts val="0"/>
              </a:spcBef>
              <a:buSzPct val="25000"/>
              <a:buNone/>
            </a:pPr>
            <a:r>
              <a:rPr lang="en" sz="1200" b="0" i="0" u="none" strike="noStrike" cap="none" baseline="30000">
                <a:solidFill>
                  <a:srgbClr val="000000"/>
                </a:solidFill>
                <a:latin typeface="Arial"/>
                <a:ea typeface="Arial"/>
                <a:cs typeface="Arial"/>
                <a:sym typeface="Arial"/>
              </a:rPr>
              <a:t>Copyright © 2007  W.W. Norton &amp; Company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91" name="Shape 59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592" name="Shape 592"/>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98" name="Shape 59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599" name="Shape 599"/>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05" name="Shape 60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606" name="Shape 606"/>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12" name="Shape 61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613" name="Shape 613"/>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6" name="Shape 6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1" name="Shape 6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7" name="Shape 6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43" name="Shape 64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644" name="Shape 644"/>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52" name="Shape 65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653" name="Shape 653"/>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r>
              <a:rPr lang="en"/>
              <a:t> </a:t>
            </a:r>
          </a:p>
        </p:txBody>
      </p:sp>
      <p:sp>
        <p:nvSpPr>
          <p:cNvPr id="661" name="Shape 6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med" len="med"/>
            <a:tailEnd type="none" w="med" len="med"/>
          </a:ln>
        </p:spPr>
      </p:sp>
      <p:sp>
        <p:nvSpPr>
          <p:cNvPr id="662" name="Shape 662"/>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200" b="0" i="1" u="none" strike="noStrike" cap="none">
                <a:solidFill>
                  <a:schemeClr val="dk1"/>
                </a:solidFill>
                <a:latin typeface="Calibri"/>
                <a:ea typeface="Calibri"/>
                <a:cs typeface="Calibri"/>
                <a:sym typeface="Calibri"/>
              </a:rPr>
              <a:t>Lagonda Agricultural Works, a color lithograph from 1859 advertising an Ohio manufacturer of agricultural machinery, in this case a horse-drawn reaper.</a:t>
            </a:r>
          </a:p>
          <a:p>
            <a:pPr marL="0" marR="0" lvl="0" indent="0" algn="l" rtl="0">
              <a:spcBef>
                <a:spcPts val="0"/>
              </a:spcBef>
              <a:buNone/>
            </a:pPr>
            <a:endParaRPr sz="1200" b="0" i="1" u="none" strike="noStrike" cap="none" baseline="30000">
              <a:solidFill>
                <a:srgbClr val="000000"/>
              </a:solidFill>
              <a:latin typeface="Arial"/>
              <a:ea typeface="Arial"/>
              <a:cs typeface="Arial"/>
              <a:sym typeface="Arial"/>
            </a:endParaRPr>
          </a:p>
          <a:p>
            <a:pPr marL="0" marR="0" lvl="0" indent="0" algn="l" rtl="0">
              <a:spcBef>
                <a:spcPts val="0"/>
              </a:spcBef>
              <a:buSzPct val="25000"/>
              <a:buNone/>
            </a:pPr>
            <a:r>
              <a:rPr lang="en" sz="1200" b="0" i="1" u="none" strike="noStrike" cap="none" baseline="30000">
                <a:solidFill>
                  <a:srgbClr val="000000"/>
                </a:solidFill>
                <a:latin typeface="Arial"/>
                <a:ea typeface="Arial"/>
                <a:cs typeface="Arial"/>
                <a:sym typeface="Arial"/>
              </a:rPr>
              <a:t>Give Me Liberty!:  An American History, 2nd Edition</a:t>
            </a:r>
          </a:p>
          <a:p>
            <a:pPr marL="0" marR="0" lvl="0" indent="0" algn="l" rtl="0">
              <a:spcBef>
                <a:spcPts val="0"/>
              </a:spcBef>
              <a:buSzPct val="25000"/>
              <a:buNone/>
            </a:pPr>
            <a:r>
              <a:rPr lang="en" sz="1200" b="0" i="0" u="none" strike="noStrike" cap="none" baseline="30000">
                <a:solidFill>
                  <a:srgbClr val="000000"/>
                </a:solidFill>
                <a:latin typeface="Arial"/>
                <a:ea typeface="Arial"/>
                <a:cs typeface="Arial"/>
                <a:sym typeface="Arial"/>
              </a:rPr>
              <a:t>Copyright © 2007  W.W. Norton &amp; Company</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8" name="Shape 6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4" name="Shape 6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80" name="Shape 68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681" name="Shape 681"/>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88" name="Shape 68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689" name="Shape 689"/>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5" name="Shape 6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04" name="Shape 70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705" name="Shape 705"/>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13" name="Shape 7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22" name="Shape 7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723" name="Shape 723"/>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29" name="Shape 72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730" name="Shape 730"/>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36" name="Shape 73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lvl="0" rtl="0">
              <a:spcBef>
                <a:spcPts val="0"/>
              </a:spcBef>
              <a:buNone/>
            </a:pPr>
            <a:endParaRPr/>
          </a:p>
        </p:txBody>
      </p:sp>
      <p:sp>
        <p:nvSpPr>
          <p:cNvPr id="737" name="Shape 737"/>
          <p:cNvSpPr txBox="1"/>
          <p:nvPr/>
        </p:nvSpPr>
        <p:spPr>
          <a:xfrm>
            <a:off x="3884612" y="8685212"/>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 sz="1200" b="0" i="0" u="none" strike="noStrike" cap="none">
                <a:solidFill>
                  <a:srgbClr val="000000"/>
                </a:solidFill>
                <a:latin typeface="Arial"/>
                <a:ea typeface="Arial"/>
                <a:cs typeface="Arial"/>
                <a:sym typeface="Arial"/>
              </a:rPr>
              <a:t>*</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43" name="Shape 74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rot="10800000">
            <a:off x="4226100" y="3911300"/>
            <a:ext cx="691800" cy="518100"/>
          </a:xfrm>
          <a:prstGeom prst="triangle">
            <a:avLst>
              <a:gd name="adj" fmla="val 50000"/>
            </a:avLst>
          </a:prstGeom>
          <a:solidFill>
            <a:srgbClr val="990000"/>
          </a:solidFill>
          <a:ln>
            <a:noFill/>
          </a:ln>
        </p:spPr>
        <p:txBody>
          <a:bodyPr wrap="square" lIns="91425" tIns="91425" rIns="91425" bIns="91425" anchor="ctr" anchorCtr="0">
            <a:noAutofit/>
          </a:bodyPr>
          <a:lstStyle/>
          <a:p>
            <a:pPr lvl="0">
              <a:spcBef>
                <a:spcPts val="0"/>
              </a:spcBef>
              <a:buNone/>
            </a:pPr>
            <a:endParaRPr/>
          </a:p>
        </p:txBody>
      </p:sp>
      <p:sp>
        <p:nvSpPr>
          <p:cNvPr id="11" name="Shape 11"/>
          <p:cNvSpPr/>
          <p:nvPr/>
        </p:nvSpPr>
        <p:spPr>
          <a:xfrm>
            <a:off x="-25" y="0"/>
            <a:ext cx="9144000" cy="4165500"/>
          </a:xfrm>
          <a:prstGeom prst="rect">
            <a:avLst/>
          </a:prstGeom>
          <a:solidFill>
            <a:srgbClr val="073763"/>
          </a:solidFill>
          <a:ln>
            <a:noFill/>
          </a:ln>
        </p:spPr>
        <p:txBody>
          <a:bodyPr wrap="square"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411175" y="859067"/>
            <a:ext cx="8282400" cy="2811900"/>
          </a:xfrm>
          <a:prstGeom prst="rect">
            <a:avLst/>
          </a:prstGeom>
        </p:spPr>
        <p:txBody>
          <a:bodyPr wrap="square" lIns="91425" tIns="91425" rIns="91425" bIns="91425" anchor="b" anchorCtr="0"/>
          <a:lstStyle>
            <a:lvl1pPr lvl="0" algn="ctr">
              <a:spcBef>
                <a:spcPts val="0"/>
              </a:spcBef>
              <a:buClr>
                <a:schemeClr val="lt1"/>
              </a:buClr>
              <a:buSzPct val="100000"/>
              <a:defRPr sz="6000">
                <a:solidFill>
                  <a:schemeClr val="lt1"/>
                </a:solidFill>
              </a:defRPr>
            </a:lvl1pPr>
            <a:lvl2pPr lvl="1" algn="ctr">
              <a:spcBef>
                <a:spcPts val="0"/>
              </a:spcBef>
              <a:buClr>
                <a:schemeClr val="lt1"/>
              </a:buClr>
              <a:buSzPct val="100000"/>
              <a:defRPr sz="6000">
                <a:solidFill>
                  <a:schemeClr val="lt1"/>
                </a:solidFill>
              </a:defRPr>
            </a:lvl2pPr>
            <a:lvl3pPr lvl="2" algn="ctr">
              <a:spcBef>
                <a:spcPts val="0"/>
              </a:spcBef>
              <a:buClr>
                <a:schemeClr val="lt1"/>
              </a:buClr>
              <a:buSzPct val="100000"/>
              <a:defRPr sz="6000">
                <a:solidFill>
                  <a:schemeClr val="lt1"/>
                </a:solidFill>
              </a:defRPr>
            </a:lvl3pPr>
            <a:lvl4pPr lvl="3" algn="ctr">
              <a:spcBef>
                <a:spcPts val="0"/>
              </a:spcBef>
              <a:buClr>
                <a:schemeClr val="lt1"/>
              </a:buClr>
              <a:buSzPct val="100000"/>
              <a:defRPr sz="6000">
                <a:solidFill>
                  <a:schemeClr val="lt1"/>
                </a:solidFill>
              </a:defRPr>
            </a:lvl4pPr>
            <a:lvl5pPr lvl="4" algn="ctr">
              <a:spcBef>
                <a:spcPts val="0"/>
              </a:spcBef>
              <a:buClr>
                <a:schemeClr val="lt1"/>
              </a:buClr>
              <a:buSzPct val="100000"/>
              <a:defRPr sz="6000">
                <a:solidFill>
                  <a:schemeClr val="lt1"/>
                </a:solidFill>
              </a:defRPr>
            </a:lvl5pPr>
            <a:lvl6pPr lvl="5" algn="ctr">
              <a:spcBef>
                <a:spcPts val="0"/>
              </a:spcBef>
              <a:buClr>
                <a:schemeClr val="lt1"/>
              </a:buClr>
              <a:buSzPct val="100000"/>
              <a:defRPr sz="6000">
                <a:solidFill>
                  <a:schemeClr val="lt1"/>
                </a:solidFill>
              </a:defRPr>
            </a:lvl6pPr>
            <a:lvl7pPr lvl="6" algn="ctr">
              <a:spcBef>
                <a:spcPts val="0"/>
              </a:spcBef>
              <a:buClr>
                <a:schemeClr val="lt1"/>
              </a:buClr>
              <a:buSzPct val="100000"/>
              <a:defRPr sz="6000">
                <a:solidFill>
                  <a:schemeClr val="lt1"/>
                </a:solidFill>
              </a:defRPr>
            </a:lvl7pPr>
            <a:lvl8pPr lvl="7" algn="ctr">
              <a:spcBef>
                <a:spcPts val="0"/>
              </a:spcBef>
              <a:buClr>
                <a:schemeClr val="lt1"/>
              </a:buClr>
              <a:buSzPct val="100000"/>
              <a:defRPr sz="6000">
                <a:solidFill>
                  <a:schemeClr val="lt1"/>
                </a:solidFill>
              </a:defRPr>
            </a:lvl8pPr>
            <a:lvl9pPr lvl="8" algn="ctr">
              <a:spcBef>
                <a:spcPts val="0"/>
              </a:spcBef>
              <a:buClr>
                <a:schemeClr val="lt1"/>
              </a:buClr>
              <a:buSzPct val="100000"/>
              <a:defRPr sz="6000">
                <a:solidFill>
                  <a:schemeClr val="lt1"/>
                </a:solidFill>
              </a:defRPr>
            </a:lvl9pPr>
          </a:lstStyle>
          <a:p>
            <a:endParaRPr/>
          </a:p>
        </p:txBody>
      </p:sp>
      <p:sp>
        <p:nvSpPr>
          <p:cNvPr id="13" name="Shape 13"/>
          <p:cNvSpPr txBox="1">
            <a:spLocks noGrp="1"/>
          </p:cNvSpPr>
          <p:nvPr>
            <p:ph type="subTitle" idx="1"/>
          </p:nvPr>
        </p:nvSpPr>
        <p:spPr>
          <a:xfrm>
            <a:off x="411175" y="4531000"/>
            <a:ext cx="8282400" cy="1680900"/>
          </a:xfrm>
          <a:prstGeom prst="rect">
            <a:avLst/>
          </a:prstGeom>
        </p:spPr>
        <p:txBody>
          <a:bodyPr wrap="square" lIns="91425" tIns="91425" rIns="91425" bIns="91425" anchor="ctr" anchorCtr="0"/>
          <a:lstStyle>
            <a:lvl1pPr lvl="0" algn="ctr">
              <a:lnSpc>
                <a:spcPct val="100000"/>
              </a:lnSpc>
              <a:spcBef>
                <a:spcPts val="0"/>
              </a:spcBef>
              <a:spcAft>
                <a:spcPts val="0"/>
              </a:spcAft>
              <a:buSzPct val="100000"/>
              <a:buFont typeface="Oswald"/>
              <a:buNone/>
              <a:defRPr sz="3600">
                <a:latin typeface="Oswald"/>
                <a:ea typeface="Oswald"/>
                <a:cs typeface="Oswald"/>
                <a:sym typeface="Oswald"/>
              </a:defRPr>
            </a:lvl1pPr>
            <a:lvl2pPr lvl="1" algn="ctr">
              <a:lnSpc>
                <a:spcPct val="100000"/>
              </a:lnSpc>
              <a:spcBef>
                <a:spcPts val="0"/>
              </a:spcBef>
              <a:spcAft>
                <a:spcPts val="0"/>
              </a:spcAft>
              <a:buSzPct val="100000"/>
              <a:buFont typeface="Oswald"/>
              <a:buNone/>
              <a:defRPr sz="3600">
                <a:latin typeface="Oswald"/>
                <a:ea typeface="Oswald"/>
                <a:cs typeface="Oswald"/>
                <a:sym typeface="Oswald"/>
              </a:defRPr>
            </a:lvl2pPr>
            <a:lvl3pPr lvl="2" algn="ctr">
              <a:lnSpc>
                <a:spcPct val="100000"/>
              </a:lnSpc>
              <a:spcBef>
                <a:spcPts val="0"/>
              </a:spcBef>
              <a:spcAft>
                <a:spcPts val="0"/>
              </a:spcAft>
              <a:buSzPct val="100000"/>
              <a:buFont typeface="Oswald"/>
              <a:buNone/>
              <a:defRPr sz="3600">
                <a:latin typeface="Oswald"/>
                <a:ea typeface="Oswald"/>
                <a:cs typeface="Oswald"/>
                <a:sym typeface="Oswald"/>
              </a:defRPr>
            </a:lvl3pPr>
            <a:lvl4pPr lvl="3" algn="ctr">
              <a:lnSpc>
                <a:spcPct val="100000"/>
              </a:lnSpc>
              <a:spcBef>
                <a:spcPts val="0"/>
              </a:spcBef>
              <a:spcAft>
                <a:spcPts val="0"/>
              </a:spcAft>
              <a:buSzPct val="100000"/>
              <a:buFont typeface="Oswald"/>
              <a:buNone/>
              <a:defRPr sz="3600">
                <a:latin typeface="Oswald"/>
                <a:ea typeface="Oswald"/>
                <a:cs typeface="Oswald"/>
                <a:sym typeface="Oswald"/>
              </a:defRPr>
            </a:lvl4pPr>
            <a:lvl5pPr lvl="4" algn="ctr">
              <a:lnSpc>
                <a:spcPct val="100000"/>
              </a:lnSpc>
              <a:spcBef>
                <a:spcPts val="0"/>
              </a:spcBef>
              <a:spcAft>
                <a:spcPts val="0"/>
              </a:spcAft>
              <a:buSzPct val="100000"/>
              <a:buFont typeface="Oswald"/>
              <a:buNone/>
              <a:defRPr sz="3600">
                <a:latin typeface="Oswald"/>
                <a:ea typeface="Oswald"/>
                <a:cs typeface="Oswald"/>
                <a:sym typeface="Oswald"/>
              </a:defRPr>
            </a:lvl5pPr>
            <a:lvl6pPr lvl="5" algn="ctr">
              <a:lnSpc>
                <a:spcPct val="100000"/>
              </a:lnSpc>
              <a:spcBef>
                <a:spcPts val="0"/>
              </a:spcBef>
              <a:spcAft>
                <a:spcPts val="0"/>
              </a:spcAft>
              <a:buSzPct val="100000"/>
              <a:buFont typeface="Oswald"/>
              <a:buNone/>
              <a:defRPr sz="3600">
                <a:latin typeface="Oswald"/>
                <a:ea typeface="Oswald"/>
                <a:cs typeface="Oswald"/>
                <a:sym typeface="Oswald"/>
              </a:defRPr>
            </a:lvl6pPr>
            <a:lvl7pPr lvl="6" algn="ctr">
              <a:lnSpc>
                <a:spcPct val="100000"/>
              </a:lnSpc>
              <a:spcBef>
                <a:spcPts val="0"/>
              </a:spcBef>
              <a:spcAft>
                <a:spcPts val="0"/>
              </a:spcAft>
              <a:buSzPct val="100000"/>
              <a:buFont typeface="Oswald"/>
              <a:buNone/>
              <a:defRPr sz="3600">
                <a:latin typeface="Oswald"/>
                <a:ea typeface="Oswald"/>
                <a:cs typeface="Oswald"/>
                <a:sym typeface="Oswald"/>
              </a:defRPr>
            </a:lvl7pPr>
            <a:lvl8pPr lvl="7" algn="ctr">
              <a:lnSpc>
                <a:spcPct val="100000"/>
              </a:lnSpc>
              <a:spcBef>
                <a:spcPts val="0"/>
              </a:spcBef>
              <a:spcAft>
                <a:spcPts val="0"/>
              </a:spcAft>
              <a:buSzPct val="100000"/>
              <a:buFont typeface="Oswald"/>
              <a:buNone/>
              <a:defRPr sz="3600">
                <a:latin typeface="Oswald"/>
                <a:ea typeface="Oswald"/>
                <a:cs typeface="Oswald"/>
                <a:sym typeface="Oswald"/>
              </a:defRPr>
            </a:lvl8pPr>
            <a:lvl9pPr lvl="8" algn="ctr">
              <a:lnSpc>
                <a:spcPct val="100000"/>
              </a:lnSpc>
              <a:spcBef>
                <a:spcPts val="0"/>
              </a:spcBef>
              <a:spcAft>
                <a:spcPts val="0"/>
              </a:spcAft>
              <a:buSzPct val="100000"/>
              <a:buFont typeface="Oswald"/>
              <a:buNone/>
              <a:defRPr sz="3600">
                <a:latin typeface="Oswald"/>
                <a:ea typeface="Oswald"/>
                <a:cs typeface="Oswald"/>
                <a:sym typeface="Oswald"/>
              </a:defRPr>
            </a:lvl9pPr>
          </a:lstStyle>
          <a:p>
            <a:endParaRPr/>
          </a:p>
        </p:txBody>
      </p:sp>
      <p:sp>
        <p:nvSpPr>
          <p:cNvPr id="14" name="Shape 14"/>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1"/>
        <p:cNvGrpSpPr/>
        <p:nvPr/>
      </p:nvGrpSpPr>
      <p:grpSpPr>
        <a:xfrm>
          <a:off x="0" y="0"/>
          <a:ext cx="0" cy="0"/>
          <a:chOff x="0" y="0"/>
          <a:chExt cx="0" cy="0"/>
        </a:xfrm>
      </p:grpSpPr>
      <p:cxnSp>
        <p:nvCxnSpPr>
          <p:cNvPr id="52" name="Shape 52"/>
          <p:cNvCxnSpPr/>
          <p:nvPr/>
        </p:nvCxnSpPr>
        <p:spPr>
          <a:xfrm>
            <a:off x="413275" y="3984367"/>
            <a:ext cx="910500" cy="0"/>
          </a:xfrm>
          <a:prstGeom prst="straightConnector1">
            <a:avLst/>
          </a:prstGeom>
          <a:noFill/>
          <a:ln w="28575" cap="flat" cmpd="sng">
            <a:solidFill>
              <a:schemeClr val="dk1"/>
            </a:solidFill>
            <a:prstDash val="lgDash"/>
            <a:round/>
            <a:headEnd type="none" w="med" len="med"/>
            <a:tailEnd type="none" w="med" len="med"/>
          </a:ln>
        </p:spPr>
      </p:cxnSp>
      <p:sp>
        <p:nvSpPr>
          <p:cNvPr id="53" name="Shape 53"/>
          <p:cNvSpPr txBox="1">
            <a:spLocks noGrp="1"/>
          </p:cNvSpPr>
          <p:nvPr>
            <p:ph type="title"/>
          </p:nvPr>
        </p:nvSpPr>
        <p:spPr>
          <a:xfrm>
            <a:off x="311700" y="1474833"/>
            <a:ext cx="8520600" cy="2618100"/>
          </a:xfrm>
          <a:prstGeom prst="rect">
            <a:avLst/>
          </a:prstGeom>
        </p:spPr>
        <p:txBody>
          <a:bodyPr wrap="square" lIns="91425" tIns="91425" rIns="91425" bIns="91425" anchor="b" anchorCtr="0"/>
          <a:lstStyle>
            <a:lvl1pPr lvl="0">
              <a:spcBef>
                <a:spcPts val="0"/>
              </a:spcBef>
              <a:buSzPct val="100000"/>
              <a:defRPr sz="12000"/>
            </a:lvl1pPr>
            <a:lvl2pPr lvl="1">
              <a:spcBef>
                <a:spcPts val="0"/>
              </a:spcBef>
              <a:buSzPct val="100000"/>
              <a:defRPr sz="12000"/>
            </a:lvl2pPr>
            <a:lvl3pPr lvl="2">
              <a:spcBef>
                <a:spcPts val="0"/>
              </a:spcBef>
              <a:buSzPct val="100000"/>
              <a:defRPr sz="12000"/>
            </a:lvl3pPr>
            <a:lvl4pPr lvl="3">
              <a:spcBef>
                <a:spcPts val="0"/>
              </a:spcBef>
              <a:buSzPct val="100000"/>
              <a:defRPr sz="12000"/>
            </a:lvl4pPr>
            <a:lvl5pPr lvl="4">
              <a:spcBef>
                <a:spcPts val="0"/>
              </a:spcBef>
              <a:buSzPct val="100000"/>
              <a:defRPr sz="12000"/>
            </a:lvl5pPr>
            <a:lvl6pPr lvl="5">
              <a:spcBef>
                <a:spcPts val="0"/>
              </a:spcBef>
              <a:buSzPct val="100000"/>
              <a:defRPr sz="12000"/>
            </a:lvl6pPr>
            <a:lvl7pPr lvl="6">
              <a:spcBef>
                <a:spcPts val="0"/>
              </a:spcBef>
              <a:buSzPct val="100000"/>
              <a:defRPr sz="12000"/>
            </a:lvl7pPr>
            <a:lvl8pPr lvl="7">
              <a:spcBef>
                <a:spcPts val="0"/>
              </a:spcBef>
              <a:buSzPct val="100000"/>
              <a:defRPr sz="12000"/>
            </a:lvl8pPr>
            <a:lvl9pPr lvl="8">
              <a:spcBef>
                <a:spcPts val="0"/>
              </a:spcBef>
              <a:buSzPct val="100000"/>
              <a:defRPr sz="12000"/>
            </a:lvl9pPr>
          </a:lstStyle>
          <a:p>
            <a:endParaRPr/>
          </a:p>
        </p:txBody>
      </p:sp>
      <p:sp>
        <p:nvSpPr>
          <p:cNvPr id="54" name="Shape 54"/>
          <p:cNvSpPr txBox="1">
            <a:spLocks noGrp="1"/>
          </p:cNvSpPr>
          <p:nvPr>
            <p:ph type="body" idx="1"/>
          </p:nvPr>
        </p:nvSpPr>
        <p:spPr>
          <a:xfrm>
            <a:off x="311700" y="4202967"/>
            <a:ext cx="8520600" cy="17343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60" name="Shape 60"/>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lvl="0" indent="-139700" algn="l" rtl="0">
              <a:spcBef>
                <a:spcPts val="640"/>
              </a:spcBef>
              <a:spcAft>
                <a:spcPts val="0"/>
              </a:spcAft>
              <a:buClr>
                <a:srgbClr val="000000"/>
              </a:buClr>
              <a:buFont typeface="Arial"/>
              <a:buChar char="●"/>
              <a:defRPr>
                <a:solidFill>
                  <a:srgbClr val="000000"/>
                </a:solidFill>
              </a:defRPr>
            </a:lvl1pPr>
            <a:lvl2pPr marL="742950" lvl="1" indent="-107950" algn="l" rtl="0">
              <a:spcBef>
                <a:spcPts val="560"/>
              </a:spcBef>
              <a:spcAft>
                <a:spcPts val="0"/>
              </a:spcAft>
              <a:buClr>
                <a:srgbClr val="000000"/>
              </a:buClr>
              <a:buFont typeface="Arial"/>
              <a:buChar char="○"/>
              <a:defRPr>
                <a:solidFill>
                  <a:srgbClr val="000000"/>
                </a:solidFill>
              </a:defRPr>
            </a:lvl2pPr>
            <a:lvl3pPr marL="1143000" lvl="2" indent="-76200" algn="l" rtl="0">
              <a:spcBef>
                <a:spcPts val="480"/>
              </a:spcBef>
              <a:spcAft>
                <a:spcPts val="0"/>
              </a:spcAft>
              <a:buClr>
                <a:srgbClr val="000000"/>
              </a:buClr>
              <a:buFont typeface="Arial"/>
              <a:buChar char="■"/>
              <a:defRPr>
                <a:solidFill>
                  <a:srgbClr val="000000"/>
                </a:solidFill>
              </a:defRPr>
            </a:lvl3pPr>
            <a:lvl4pPr marL="1600200" lvl="3" indent="-101600" algn="l" rtl="0">
              <a:spcBef>
                <a:spcPts val="400"/>
              </a:spcBef>
              <a:spcAft>
                <a:spcPts val="0"/>
              </a:spcAft>
              <a:buClr>
                <a:srgbClr val="000000"/>
              </a:buClr>
              <a:buFont typeface="Arial"/>
              <a:buChar char="●"/>
              <a:defRPr>
                <a:solidFill>
                  <a:srgbClr val="000000"/>
                </a:solidFill>
              </a:defRPr>
            </a:lvl4pPr>
            <a:lvl5pPr marL="2057400" lvl="4" indent="-101600" algn="l" rtl="0">
              <a:spcBef>
                <a:spcPts val="400"/>
              </a:spcBef>
              <a:spcAft>
                <a:spcPts val="0"/>
              </a:spcAft>
              <a:buClr>
                <a:srgbClr val="000000"/>
              </a:buClr>
              <a:buFont typeface="Arial"/>
              <a:buChar char="○"/>
              <a:defRPr>
                <a:solidFill>
                  <a:srgbClr val="000000"/>
                </a:solidFill>
              </a:defRPr>
            </a:lvl5pPr>
            <a:lvl6pPr marL="2514600" lvl="5" indent="-101600" algn="l" rtl="0">
              <a:spcBef>
                <a:spcPts val="400"/>
              </a:spcBef>
              <a:buClr>
                <a:srgbClr val="000000"/>
              </a:buClr>
              <a:buFont typeface="Arial"/>
              <a:buChar char="■"/>
              <a:defRPr>
                <a:solidFill>
                  <a:srgbClr val="000000"/>
                </a:solidFill>
              </a:defRPr>
            </a:lvl6pPr>
            <a:lvl7pPr marL="2971800" lvl="6" indent="-101600" algn="l" rtl="0">
              <a:spcBef>
                <a:spcPts val="400"/>
              </a:spcBef>
              <a:buClr>
                <a:srgbClr val="000000"/>
              </a:buClr>
              <a:buFont typeface="Arial"/>
              <a:buChar char="●"/>
              <a:defRPr>
                <a:solidFill>
                  <a:srgbClr val="000000"/>
                </a:solidFill>
              </a:defRPr>
            </a:lvl7pPr>
            <a:lvl8pPr marL="3429000" lvl="7" indent="-101600" algn="l" rtl="0">
              <a:spcBef>
                <a:spcPts val="400"/>
              </a:spcBef>
              <a:buClr>
                <a:srgbClr val="000000"/>
              </a:buClr>
              <a:buFont typeface="Arial"/>
              <a:buChar char="○"/>
              <a:defRPr>
                <a:solidFill>
                  <a:srgbClr val="000000"/>
                </a:solidFill>
              </a:defRPr>
            </a:lvl8pPr>
            <a:lvl9pPr marL="3886200" lvl="8" indent="-101600" algn="l" rtl="0">
              <a:spcBef>
                <a:spcPts val="400"/>
              </a:spcBef>
              <a:buClr>
                <a:srgbClr val="000000"/>
              </a:buClr>
              <a:buFont typeface="Arial"/>
              <a:buChar char="■"/>
              <a:defRPr>
                <a:solidFill>
                  <a:srgbClr val="000000"/>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p:nvPr/>
        </p:nvSpPr>
        <p:spPr>
          <a:xfrm>
            <a:off x="0" y="2089800"/>
            <a:ext cx="9144000" cy="2678400"/>
          </a:xfrm>
          <a:prstGeom prst="rect">
            <a:avLst/>
          </a:prstGeom>
          <a:solidFill>
            <a:srgbClr val="073763"/>
          </a:solidFill>
          <a:ln>
            <a:noFill/>
          </a:ln>
        </p:spPr>
        <p:txBody>
          <a:bodyPr wrap="square" lIns="91425" tIns="91425" rIns="91425" bIns="91425" anchor="ctr" anchorCtr="0">
            <a:noAutofit/>
          </a:bodyPr>
          <a:lstStyle/>
          <a:p>
            <a:pPr lvl="0">
              <a:spcBef>
                <a:spcPts val="0"/>
              </a:spcBef>
              <a:buNone/>
            </a:pPr>
            <a:endParaRPr/>
          </a:p>
        </p:txBody>
      </p:sp>
      <p:sp>
        <p:nvSpPr>
          <p:cNvPr id="17" name="Shape 17"/>
          <p:cNvSpPr txBox="1">
            <a:spLocks noGrp="1"/>
          </p:cNvSpPr>
          <p:nvPr>
            <p:ph type="title"/>
          </p:nvPr>
        </p:nvSpPr>
        <p:spPr>
          <a:xfrm>
            <a:off x="430800" y="2519600"/>
            <a:ext cx="8282400" cy="2022000"/>
          </a:xfrm>
          <a:prstGeom prst="rect">
            <a:avLst/>
          </a:prstGeom>
        </p:spPr>
        <p:txBody>
          <a:bodyPr wrap="square" lIns="91425" tIns="91425" rIns="91425" bIns="91425" anchor="ctr" anchorCtr="0"/>
          <a:lstStyle>
            <a:lvl1pPr lvl="0" algn="ctr">
              <a:spcBef>
                <a:spcPts val="0"/>
              </a:spcBef>
              <a:buClr>
                <a:schemeClr val="lt1"/>
              </a:buClr>
              <a:buSzPct val="100000"/>
              <a:defRPr sz="3600">
                <a:solidFill>
                  <a:schemeClr val="lt1"/>
                </a:solidFill>
              </a:defRPr>
            </a:lvl1pPr>
            <a:lvl2pPr lvl="1" algn="ctr">
              <a:spcBef>
                <a:spcPts val="0"/>
              </a:spcBef>
              <a:buClr>
                <a:schemeClr val="lt1"/>
              </a:buClr>
              <a:buSzPct val="100000"/>
              <a:defRPr sz="3600">
                <a:solidFill>
                  <a:schemeClr val="lt1"/>
                </a:solidFill>
              </a:defRPr>
            </a:lvl2pPr>
            <a:lvl3pPr lvl="2" algn="ctr">
              <a:spcBef>
                <a:spcPts val="0"/>
              </a:spcBef>
              <a:buClr>
                <a:schemeClr val="lt1"/>
              </a:buClr>
              <a:buSzPct val="100000"/>
              <a:defRPr sz="3600">
                <a:solidFill>
                  <a:schemeClr val="lt1"/>
                </a:solidFill>
              </a:defRPr>
            </a:lvl3pPr>
            <a:lvl4pPr lvl="3" algn="ctr">
              <a:spcBef>
                <a:spcPts val="0"/>
              </a:spcBef>
              <a:buClr>
                <a:schemeClr val="lt1"/>
              </a:buClr>
              <a:buSzPct val="100000"/>
              <a:defRPr sz="3600">
                <a:solidFill>
                  <a:schemeClr val="lt1"/>
                </a:solidFill>
              </a:defRPr>
            </a:lvl4pPr>
            <a:lvl5pPr lvl="4" algn="ctr">
              <a:spcBef>
                <a:spcPts val="0"/>
              </a:spcBef>
              <a:buClr>
                <a:schemeClr val="lt1"/>
              </a:buClr>
              <a:buSzPct val="100000"/>
              <a:defRPr sz="3600">
                <a:solidFill>
                  <a:schemeClr val="lt1"/>
                </a:solidFill>
              </a:defRPr>
            </a:lvl5pPr>
            <a:lvl6pPr lvl="5" algn="ctr">
              <a:spcBef>
                <a:spcPts val="0"/>
              </a:spcBef>
              <a:buClr>
                <a:schemeClr val="lt1"/>
              </a:buClr>
              <a:buSzPct val="100000"/>
              <a:defRPr sz="3600">
                <a:solidFill>
                  <a:schemeClr val="lt1"/>
                </a:solidFill>
              </a:defRPr>
            </a:lvl6pPr>
            <a:lvl7pPr lvl="6" algn="ctr">
              <a:spcBef>
                <a:spcPts val="0"/>
              </a:spcBef>
              <a:buClr>
                <a:schemeClr val="lt1"/>
              </a:buClr>
              <a:buSzPct val="100000"/>
              <a:defRPr sz="3600">
                <a:solidFill>
                  <a:schemeClr val="lt1"/>
                </a:solidFill>
              </a:defRPr>
            </a:lvl7pPr>
            <a:lvl8pPr lvl="7" algn="ctr">
              <a:spcBef>
                <a:spcPts val="0"/>
              </a:spcBef>
              <a:buClr>
                <a:schemeClr val="lt1"/>
              </a:buClr>
              <a:buSzPct val="100000"/>
              <a:defRPr sz="3600">
                <a:solidFill>
                  <a:schemeClr val="lt1"/>
                </a:solidFill>
              </a:defRPr>
            </a:lvl8pPr>
            <a:lvl9pPr lvl="8" algn="ctr">
              <a:spcBef>
                <a:spcPts val="0"/>
              </a:spcBef>
              <a:buClr>
                <a:schemeClr val="lt1"/>
              </a:buClr>
              <a:buSzPct val="100000"/>
              <a:defRPr sz="3600">
                <a:solidFill>
                  <a:schemeClr val="lt1"/>
                </a:solidFill>
              </a:defRPr>
            </a:lvl9pPr>
          </a:lstStyle>
          <a:p>
            <a:endParaRPr/>
          </a:p>
        </p:txBody>
      </p:sp>
      <p:sp>
        <p:nvSpPr>
          <p:cNvPr id="18" name="Shape 18"/>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96667"/>
            <a:ext cx="8520600" cy="978000"/>
          </a:xfrm>
          <a:prstGeom prst="rect">
            <a:avLst/>
          </a:prstGeom>
        </p:spPr>
        <p:txBody>
          <a:bodyPr wrap="square" lIns="91425" tIns="91425" rIns="91425" bIns="91425" anchor="b" anchorCtr="0"/>
          <a:lstStyle>
            <a:lvl1pPr lvl="0">
              <a:spcBef>
                <a:spcPts val="0"/>
              </a:spcBef>
              <a:buSzPct val="100000"/>
              <a:defRPr sz="48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958433"/>
            <a:ext cx="8520600" cy="4133100"/>
          </a:xfrm>
          <a:prstGeom prst="rect">
            <a:avLst/>
          </a:prstGeom>
        </p:spPr>
        <p:txBody>
          <a:bodyPr wrap="square" lIns="91425" tIns="91425" rIns="91425" bIns="91425" anchor="t" anchorCtr="0"/>
          <a:lstStyle>
            <a:lvl1pPr lvl="0">
              <a:spcBef>
                <a:spcPts val="0"/>
              </a:spcBef>
              <a:buSzPct val="100000"/>
              <a:defRPr sz="3600"/>
            </a:lvl1pPr>
            <a:lvl2pPr lvl="1">
              <a:spcBef>
                <a:spcPts val="0"/>
              </a:spcBef>
              <a:buSzPct val="100000"/>
              <a:defRPr sz="3000"/>
            </a:lvl2pPr>
            <a:lvl3pPr lvl="2">
              <a:spcBef>
                <a:spcPts val="0"/>
              </a:spcBef>
              <a:buSzPct val="100000"/>
              <a:defRPr sz="2400"/>
            </a:lvl3pPr>
            <a:lvl4pPr lvl="3">
              <a:spcBef>
                <a:spcPts val="0"/>
              </a:spcBef>
              <a:buSzPct val="100000"/>
              <a:defRPr sz="1800"/>
            </a:lvl4pPr>
            <a:lvl5pPr lvl="4">
              <a:spcBef>
                <a:spcPts val="0"/>
              </a:spcBef>
              <a:buSzPct val="100000"/>
              <a:defRPr sz="1200"/>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cxnSp>
        <p:nvCxnSpPr>
          <p:cNvPr id="23" name="Shape 23"/>
          <p:cNvCxnSpPr/>
          <p:nvPr/>
        </p:nvCxnSpPr>
        <p:spPr>
          <a:xfrm>
            <a:off x="326275" y="1643500"/>
            <a:ext cx="8685900" cy="0"/>
          </a:xfrm>
          <a:prstGeom prst="straightConnector1">
            <a:avLst/>
          </a:prstGeom>
          <a:noFill/>
          <a:ln w="38100" cap="flat" cmpd="sng">
            <a:solidFill>
              <a:srgbClr val="073763"/>
            </a:solidFill>
            <a:prstDash val="solid"/>
            <a:round/>
            <a:headEnd type="none" w="lg" len="lg"/>
            <a:tailEnd type="none" w="lg" len="lg"/>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cxnSp>
        <p:nvCxnSpPr>
          <p:cNvPr id="25" name="Shape 25"/>
          <p:cNvCxnSpPr/>
          <p:nvPr/>
        </p:nvCxnSpPr>
        <p:spPr>
          <a:xfrm>
            <a:off x="429200" y="1700769"/>
            <a:ext cx="614100" cy="0"/>
          </a:xfrm>
          <a:prstGeom prst="straightConnector1">
            <a:avLst/>
          </a:prstGeom>
          <a:noFill/>
          <a:ln w="19050" cap="flat" cmpd="sng">
            <a:solidFill>
              <a:schemeClr val="dk2"/>
            </a:solidFill>
            <a:prstDash val="lgDash"/>
            <a:round/>
            <a:headEnd type="none" w="med" len="med"/>
            <a:tailEnd type="none" w="med" len="med"/>
          </a:ln>
        </p:spPr>
      </p:cxnSp>
      <p:sp>
        <p:nvSpPr>
          <p:cNvPr id="26" name="Shape 26"/>
          <p:cNvSpPr txBox="1">
            <a:spLocks noGrp="1"/>
          </p:cNvSpPr>
          <p:nvPr>
            <p:ph type="title"/>
          </p:nvPr>
        </p:nvSpPr>
        <p:spPr>
          <a:xfrm>
            <a:off x="311700" y="496667"/>
            <a:ext cx="8520600" cy="9780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body" idx="1"/>
          </p:nvPr>
        </p:nvSpPr>
        <p:spPr>
          <a:xfrm>
            <a:off x="311700" y="1958433"/>
            <a:ext cx="3999900" cy="41331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body" idx="2"/>
          </p:nvPr>
        </p:nvSpPr>
        <p:spPr>
          <a:xfrm>
            <a:off x="4832400" y="1958433"/>
            <a:ext cx="3999900" cy="41331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96667"/>
            <a:ext cx="8520600" cy="9780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3"/>
        <p:cNvGrpSpPr/>
        <p:nvPr/>
      </p:nvGrpSpPr>
      <p:grpSpPr>
        <a:xfrm>
          <a:off x="0" y="0"/>
          <a:ext cx="0" cy="0"/>
          <a:chOff x="0" y="0"/>
          <a:chExt cx="0" cy="0"/>
        </a:xfrm>
      </p:grpSpPr>
      <p:cxnSp>
        <p:nvCxnSpPr>
          <p:cNvPr id="34" name="Shape 34"/>
          <p:cNvCxnSpPr/>
          <p:nvPr/>
        </p:nvCxnSpPr>
        <p:spPr>
          <a:xfrm>
            <a:off x="418675" y="1943716"/>
            <a:ext cx="614100" cy="0"/>
          </a:xfrm>
          <a:prstGeom prst="straightConnector1">
            <a:avLst/>
          </a:prstGeom>
          <a:noFill/>
          <a:ln w="19050" cap="flat" cmpd="sng">
            <a:solidFill>
              <a:schemeClr val="dk2"/>
            </a:solidFill>
            <a:prstDash val="lgDash"/>
            <a:round/>
            <a:headEnd type="none" w="med" len="med"/>
            <a:tailEnd type="none" w="med" len="med"/>
          </a:ln>
        </p:spPr>
      </p:cxnSp>
      <p:sp>
        <p:nvSpPr>
          <p:cNvPr id="35" name="Shape 35"/>
          <p:cNvSpPr txBox="1">
            <a:spLocks noGrp="1"/>
          </p:cNvSpPr>
          <p:nvPr>
            <p:ph type="title"/>
          </p:nvPr>
        </p:nvSpPr>
        <p:spPr>
          <a:xfrm>
            <a:off x="311700" y="842400"/>
            <a:ext cx="2808000" cy="1007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6" name="Shape 36"/>
          <p:cNvSpPr txBox="1">
            <a:spLocks noGrp="1"/>
          </p:cNvSpPr>
          <p:nvPr>
            <p:ph type="body" idx="1"/>
          </p:nvPr>
        </p:nvSpPr>
        <p:spPr>
          <a:xfrm>
            <a:off x="311700" y="2157605"/>
            <a:ext cx="2808000" cy="39345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7" name="Shape 37"/>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rgbClr val="073763"/>
        </a:soli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90250" y="705200"/>
            <a:ext cx="5678100" cy="5447700"/>
          </a:xfrm>
          <a:prstGeom prst="rect">
            <a:avLst/>
          </a:prstGeom>
        </p:spPr>
        <p:txBody>
          <a:bodyPr wrap="square" lIns="91425" tIns="91425" rIns="91425" bIns="91425" anchor="ctr" anchorCtr="0"/>
          <a:lstStyle>
            <a:lvl1pPr lvl="0">
              <a:spcBef>
                <a:spcPts val="0"/>
              </a:spcBef>
              <a:buClr>
                <a:schemeClr val="lt1"/>
              </a:buClr>
              <a:buSzPct val="100000"/>
              <a:defRPr sz="5400">
                <a:solidFill>
                  <a:schemeClr val="lt1"/>
                </a:solidFill>
              </a:defRPr>
            </a:lvl1pPr>
            <a:lvl2pPr lvl="1">
              <a:spcBef>
                <a:spcPts val="0"/>
              </a:spcBef>
              <a:buClr>
                <a:schemeClr val="lt1"/>
              </a:buClr>
              <a:buSzPct val="100000"/>
              <a:defRPr sz="5400">
                <a:solidFill>
                  <a:schemeClr val="lt1"/>
                </a:solidFill>
              </a:defRPr>
            </a:lvl2pPr>
            <a:lvl3pPr lvl="2">
              <a:spcBef>
                <a:spcPts val="0"/>
              </a:spcBef>
              <a:buClr>
                <a:schemeClr val="lt1"/>
              </a:buClr>
              <a:buSzPct val="100000"/>
              <a:defRPr sz="5400">
                <a:solidFill>
                  <a:schemeClr val="lt1"/>
                </a:solidFill>
              </a:defRPr>
            </a:lvl3pPr>
            <a:lvl4pPr lvl="3">
              <a:spcBef>
                <a:spcPts val="0"/>
              </a:spcBef>
              <a:buClr>
                <a:schemeClr val="lt1"/>
              </a:buClr>
              <a:buSzPct val="100000"/>
              <a:defRPr sz="5400">
                <a:solidFill>
                  <a:schemeClr val="lt1"/>
                </a:solidFill>
              </a:defRPr>
            </a:lvl4pPr>
            <a:lvl5pPr lvl="4">
              <a:spcBef>
                <a:spcPts val="0"/>
              </a:spcBef>
              <a:buClr>
                <a:schemeClr val="lt1"/>
              </a:buClr>
              <a:buSzPct val="100000"/>
              <a:defRPr sz="5400">
                <a:solidFill>
                  <a:schemeClr val="lt1"/>
                </a:solidFill>
              </a:defRPr>
            </a:lvl5pPr>
            <a:lvl6pPr lvl="5">
              <a:spcBef>
                <a:spcPts val="0"/>
              </a:spcBef>
              <a:buClr>
                <a:schemeClr val="lt1"/>
              </a:buClr>
              <a:buSzPct val="100000"/>
              <a:defRPr sz="5400">
                <a:solidFill>
                  <a:schemeClr val="lt1"/>
                </a:solidFill>
              </a:defRPr>
            </a:lvl6pPr>
            <a:lvl7pPr lvl="6">
              <a:spcBef>
                <a:spcPts val="0"/>
              </a:spcBef>
              <a:buClr>
                <a:schemeClr val="lt1"/>
              </a:buClr>
              <a:buSzPct val="100000"/>
              <a:defRPr sz="5400">
                <a:solidFill>
                  <a:schemeClr val="lt1"/>
                </a:solidFill>
              </a:defRPr>
            </a:lvl7pPr>
            <a:lvl8pPr lvl="7">
              <a:spcBef>
                <a:spcPts val="0"/>
              </a:spcBef>
              <a:buClr>
                <a:schemeClr val="lt1"/>
              </a:buClr>
              <a:buSzPct val="100000"/>
              <a:defRPr sz="5400">
                <a:solidFill>
                  <a:schemeClr val="lt1"/>
                </a:solidFill>
              </a:defRPr>
            </a:lvl8pPr>
            <a:lvl9pPr lvl="8">
              <a:spcBef>
                <a:spcPts val="0"/>
              </a:spcBef>
              <a:buClr>
                <a:schemeClr val="lt1"/>
              </a:buClr>
              <a:buSzPct val="100000"/>
              <a:defRPr sz="5400">
                <a:solidFill>
                  <a:schemeClr val="lt1"/>
                </a:solidFill>
              </a:defRPr>
            </a:lvl9pPr>
          </a:lstStyle>
          <a:p>
            <a:endParaRPr/>
          </a:p>
        </p:txBody>
      </p:sp>
      <p:sp>
        <p:nvSpPr>
          <p:cNvPr id="40" name="Shape 40"/>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bg>
      <p:bgPr>
        <a:solidFill>
          <a:srgbClr val="073763"/>
        </a:solidFill>
        <a:effectLst/>
      </p:bgPr>
    </p:bg>
    <p:spTree>
      <p:nvGrpSpPr>
        <p:cNvPr id="1" name="Shape 41"/>
        <p:cNvGrpSpPr/>
        <p:nvPr/>
      </p:nvGrpSpPr>
      <p:grpSpPr>
        <a:xfrm>
          <a:off x="0" y="0"/>
          <a:ext cx="0" cy="0"/>
          <a:chOff x="0" y="0"/>
          <a:chExt cx="0" cy="0"/>
        </a:xfrm>
      </p:grpSpPr>
      <p:sp>
        <p:nvSpPr>
          <p:cNvPr id="42" name="Shape 42"/>
          <p:cNvSpPr/>
          <p:nvPr/>
        </p:nvSpPr>
        <p:spPr>
          <a:xfrm>
            <a:off x="4572000" y="233"/>
            <a:ext cx="4572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cxnSp>
        <p:nvCxnSpPr>
          <p:cNvPr id="43" name="Shape 43"/>
          <p:cNvCxnSpPr/>
          <p:nvPr/>
        </p:nvCxnSpPr>
        <p:spPr>
          <a:xfrm>
            <a:off x="5029675" y="5994000"/>
            <a:ext cx="577200" cy="0"/>
          </a:xfrm>
          <a:prstGeom prst="straightConnector1">
            <a:avLst/>
          </a:prstGeom>
          <a:noFill/>
          <a:ln w="19050" cap="flat" cmpd="sng">
            <a:solidFill>
              <a:schemeClr val="dk1"/>
            </a:solidFill>
            <a:prstDash val="lgDash"/>
            <a:round/>
            <a:headEnd type="none" w="med" len="med"/>
            <a:tailEnd type="none" w="med" len="med"/>
          </a:ln>
        </p:spPr>
      </p:cxnSp>
      <p:sp>
        <p:nvSpPr>
          <p:cNvPr id="44" name="Shape 44"/>
          <p:cNvSpPr txBox="1">
            <a:spLocks noGrp="1"/>
          </p:cNvSpPr>
          <p:nvPr>
            <p:ph type="title"/>
          </p:nvPr>
        </p:nvSpPr>
        <p:spPr>
          <a:xfrm>
            <a:off x="265500" y="1438333"/>
            <a:ext cx="4045200" cy="2385600"/>
          </a:xfrm>
          <a:prstGeom prst="rect">
            <a:avLst/>
          </a:prstGeom>
        </p:spPr>
        <p:txBody>
          <a:bodyPr wrap="square" lIns="91425" tIns="91425" rIns="91425" bIns="91425" anchor="b" anchorCtr="0"/>
          <a:lstStyle>
            <a:lvl1pPr lvl="0" algn="ctr">
              <a:spcBef>
                <a:spcPts val="0"/>
              </a:spcBef>
              <a:buClr>
                <a:schemeClr val="lt1"/>
              </a:buClr>
              <a:buSzPct val="100000"/>
              <a:defRPr sz="4600">
                <a:solidFill>
                  <a:schemeClr val="lt1"/>
                </a:solidFill>
              </a:defRPr>
            </a:lvl1pPr>
            <a:lvl2pPr lvl="1" algn="ctr">
              <a:spcBef>
                <a:spcPts val="0"/>
              </a:spcBef>
              <a:buClr>
                <a:schemeClr val="lt1"/>
              </a:buClr>
              <a:buSzPct val="100000"/>
              <a:defRPr sz="4600">
                <a:solidFill>
                  <a:schemeClr val="lt1"/>
                </a:solidFill>
              </a:defRPr>
            </a:lvl2pPr>
            <a:lvl3pPr lvl="2" algn="ctr">
              <a:spcBef>
                <a:spcPts val="0"/>
              </a:spcBef>
              <a:buClr>
                <a:schemeClr val="lt1"/>
              </a:buClr>
              <a:buSzPct val="100000"/>
              <a:defRPr sz="4600">
                <a:solidFill>
                  <a:schemeClr val="lt1"/>
                </a:solidFill>
              </a:defRPr>
            </a:lvl3pPr>
            <a:lvl4pPr lvl="3" algn="ctr">
              <a:spcBef>
                <a:spcPts val="0"/>
              </a:spcBef>
              <a:buClr>
                <a:schemeClr val="lt1"/>
              </a:buClr>
              <a:buSzPct val="100000"/>
              <a:defRPr sz="4600">
                <a:solidFill>
                  <a:schemeClr val="lt1"/>
                </a:solidFill>
              </a:defRPr>
            </a:lvl4pPr>
            <a:lvl5pPr lvl="4" algn="ctr">
              <a:spcBef>
                <a:spcPts val="0"/>
              </a:spcBef>
              <a:buClr>
                <a:schemeClr val="lt1"/>
              </a:buClr>
              <a:buSzPct val="100000"/>
              <a:defRPr sz="4600">
                <a:solidFill>
                  <a:schemeClr val="lt1"/>
                </a:solidFill>
              </a:defRPr>
            </a:lvl5pPr>
            <a:lvl6pPr lvl="5" algn="ctr">
              <a:spcBef>
                <a:spcPts val="0"/>
              </a:spcBef>
              <a:buClr>
                <a:schemeClr val="lt1"/>
              </a:buClr>
              <a:buSzPct val="100000"/>
              <a:defRPr sz="4600">
                <a:solidFill>
                  <a:schemeClr val="lt1"/>
                </a:solidFill>
              </a:defRPr>
            </a:lvl6pPr>
            <a:lvl7pPr lvl="6" algn="ctr">
              <a:spcBef>
                <a:spcPts val="0"/>
              </a:spcBef>
              <a:buClr>
                <a:schemeClr val="lt1"/>
              </a:buClr>
              <a:buSzPct val="100000"/>
              <a:defRPr sz="4600">
                <a:solidFill>
                  <a:schemeClr val="lt1"/>
                </a:solidFill>
              </a:defRPr>
            </a:lvl7pPr>
            <a:lvl8pPr lvl="7" algn="ctr">
              <a:spcBef>
                <a:spcPts val="0"/>
              </a:spcBef>
              <a:buClr>
                <a:schemeClr val="lt1"/>
              </a:buClr>
              <a:buSzPct val="100000"/>
              <a:defRPr sz="4600">
                <a:solidFill>
                  <a:schemeClr val="lt1"/>
                </a:solidFill>
              </a:defRPr>
            </a:lvl8pPr>
            <a:lvl9pPr lvl="8" algn="ctr">
              <a:spcBef>
                <a:spcPts val="0"/>
              </a:spcBef>
              <a:buClr>
                <a:schemeClr val="lt1"/>
              </a:buClr>
              <a:buSzPct val="100000"/>
              <a:defRPr sz="4600">
                <a:solidFill>
                  <a:schemeClr val="lt1"/>
                </a:solidFill>
              </a:defRPr>
            </a:lvl9pPr>
          </a:lstStyle>
          <a:p>
            <a:endParaRPr/>
          </a:p>
        </p:txBody>
      </p:sp>
      <p:sp>
        <p:nvSpPr>
          <p:cNvPr id="45" name="Shape 45"/>
          <p:cNvSpPr txBox="1">
            <a:spLocks noGrp="1"/>
          </p:cNvSpPr>
          <p:nvPr>
            <p:ph type="subTitle" idx="1"/>
          </p:nvPr>
        </p:nvSpPr>
        <p:spPr>
          <a:xfrm>
            <a:off x="265500" y="3895201"/>
            <a:ext cx="4045200" cy="1794000"/>
          </a:xfrm>
          <a:prstGeom prst="rect">
            <a:avLst/>
          </a:prstGeom>
        </p:spPr>
        <p:txBody>
          <a:bodyPr wrap="square" lIns="91425" tIns="91425" rIns="91425" bIns="91425" anchor="t" anchorCtr="0"/>
          <a:lstStyle>
            <a:lvl1pPr lvl="0" algn="ctr">
              <a:lnSpc>
                <a:spcPct val="100000"/>
              </a:lnSpc>
              <a:spcBef>
                <a:spcPts val="0"/>
              </a:spcBef>
              <a:spcAft>
                <a:spcPts val="0"/>
              </a:spcAft>
              <a:buClr>
                <a:schemeClr val="lt1"/>
              </a:buClr>
              <a:buSzPct val="100000"/>
              <a:buNone/>
              <a:defRPr sz="1900">
                <a:solidFill>
                  <a:schemeClr val="lt1"/>
                </a:solidFill>
              </a:defRPr>
            </a:lvl1pPr>
            <a:lvl2pPr lvl="1" algn="ctr">
              <a:lnSpc>
                <a:spcPct val="100000"/>
              </a:lnSpc>
              <a:spcBef>
                <a:spcPts val="0"/>
              </a:spcBef>
              <a:spcAft>
                <a:spcPts val="0"/>
              </a:spcAft>
              <a:buClr>
                <a:schemeClr val="lt1"/>
              </a:buClr>
              <a:buSzPct val="100000"/>
              <a:buNone/>
              <a:defRPr sz="1900">
                <a:solidFill>
                  <a:schemeClr val="lt1"/>
                </a:solidFill>
              </a:defRPr>
            </a:lvl2pPr>
            <a:lvl3pPr lvl="2" algn="ctr">
              <a:lnSpc>
                <a:spcPct val="100000"/>
              </a:lnSpc>
              <a:spcBef>
                <a:spcPts val="0"/>
              </a:spcBef>
              <a:spcAft>
                <a:spcPts val="0"/>
              </a:spcAft>
              <a:buClr>
                <a:schemeClr val="lt1"/>
              </a:buClr>
              <a:buSzPct val="100000"/>
              <a:buNone/>
              <a:defRPr sz="1900">
                <a:solidFill>
                  <a:schemeClr val="lt1"/>
                </a:solidFill>
              </a:defRPr>
            </a:lvl3pPr>
            <a:lvl4pPr lvl="3" algn="ctr">
              <a:lnSpc>
                <a:spcPct val="100000"/>
              </a:lnSpc>
              <a:spcBef>
                <a:spcPts val="0"/>
              </a:spcBef>
              <a:spcAft>
                <a:spcPts val="0"/>
              </a:spcAft>
              <a:buClr>
                <a:schemeClr val="lt1"/>
              </a:buClr>
              <a:buSzPct val="100000"/>
              <a:buNone/>
              <a:defRPr sz="1900">
                <a:solidFill>
                  <a:schemeClr val="lt1"/>
                </a:solidFill>
              </a:defRPr>
            </a:lvl4pPr>
            <a:lvl5pPr lvl="4" algn="ctr">
              <a:lnSpc>
                <a:spcPct val="100000"/>
              </a:lnSpc>
              <a:spcBef>
                <a:spcPts val="0"/>
              </a:spcBef>
              <a:spcAft>
                <a:spcPts val="0"/>
              </a:spcAft>
              <a:buClr>
                <a:schemeClr val="lt1"/>
              </a:buClr>
              <a:buSzPct val="100000"/>
              <a:buNone/>
              <a:defRPr sz="1900">
                <a:solidFill>
                  <a:schemeClr val="lt1"/>
                </a:solidFill>
              </a:defRPr>
            </a:lvl5pPr>
            <a:lvl6pPr lvl="5" algn="ctr">
              <a:lnSpc>
                <a:spcPct val="100000"/>
              </a:lnSpc>
              <a:spcBef>
                <a:spcPts val="0"/>
              </a:spcBef>
              <a:spcAft>
                <a:spcPts val="0"/>
              </a:spcAft>
              <a:buClr>
                <a:schemeClr val="lt1"/>
              </a:buClr>
              <a:buSzPct val="100000"/>
              <a:buNone/>
              <a:defRPr sz="1900">
                <a:solidFill>
                  <a:schemeClr val="lt1"/>
                </a:solidFill>
              </a:defRPr>
            </a:lvl6pPr>
            <a:lvl7pPr lvl="6" algn="ctr">
              <a:lnSpc>
                <a:spcPct val="100000"/>
              </a:lnSpc>
              <a:spcBef>
                <a:spcPts val="0"/>
              </a:spcBef>
              <a:spcAft>
                <a:spcPts val="0"/>
              </a:spcAft>
              <a:buClr>
                <a:schemeClr val="lt1"/>
              </a:buClr>
              <a:buSzPct val="100000"/>
              <a:buNone/>
              <a:defRPr sz="1900">
                <a:solidFill>
                  <a:schemeClr val="lt1"/>
                </a:solidFill>
              </a:defRPr>
            </a:lvl7pPr>
            <a:lvl8pPr lvl="7" algn="ctr">
              <a:lnSpc>
                <a:spcPct val="100000"/>
              </a:lnSpc>
              <a:spcBef>
                <a:spcPts val="0"/>
              </a:spcBef>
              <a:spcAft>
                <a:spcPts val="0"/>
              </a:spcAft>
              <a:buClr>
                <a:schemeClr val="lt1"/>
              </a:buClr>
              <a:buSzPct val="100000"/>
              <a:buNone/>
              <a:defRPr sz="1900">
                <a:solidFill>
                  <a:schemeClr val="lt1"/>
                </a:solidFill>
              </a:defRPr>
            </a:lvl8pPr>
            <a:lvl9pPr lvl="8" algn="ctr">
              <a:lnSpc>
                <a:spcPct val="100000"/>
              </a:lnSpc>
              <a:spcBef>
                <a:spcPts val="0"/>
              </a:spcBef>
              <a:spcAft>
                <a:spcPts val="0"/>
              </a:spcAft>
              <a:buClr>
                <a:schemeClr val="lt1"/>
              </a:buClr>
              <a:buSzPct val="100000"/>
              <a:buNone/>
              <a:defRPr sz="1900">
                <a:solidFill>
                  <a:schemeClr val="lt1"/>
                </a:solidFill>
              </a:defRPr>
            </a:lvl9pPr>
          </a:lstStyle>
          <a:p>
            <a:endParaRPr/>
          </a:p>
        </p:txBody>
      </p:sp>
      <p:sp>
        <p:nvSpPr>
          <p:cNvPr id="46" name="Shape 46"/>
          <p:cNvSpPr txBox="1">
            <a:spLocks noGrp="1"/>
          </p:cNvSpPr>
          <p:nvPr>
            <p:ph type="body" idx="2"/>
          </p:nvPr>
        </p:nvSpPr>
        <p:spPr>
          <a:xfrm>
            <a:off x="4939500" y="965600"/>
            <a:ext cx="3837000" cy="49269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7" name="Shape 47"/>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11700" y="5640767"/>
            <a:ext cx="5998800" cy="806700"/>
          </a:xfrm>
          <a:prstGeom prst="rect">
            <a:avLst/>
          </a:prstGeom>
        </p:spPr>
        <p:txBody>
          <a:bodyPr wrap="square" lIns="91425" tIns="91425" rIns="91425" bIns="91425" anchor="ctr" anchorCtr="0"/>
          <a:lstStyle>
            <a:lvl1pPr lvl="0">
              <a:lnSpc>
                <a:spcPct val="100000"/>
              </a:lnSpc>
              <a:spcBef>
                <a:spcPts val="0"/>
              </a:spcBef>
              <a:spcAft>
                <a:spcPts val="0"/>
              </a:spcAft>
              <a:buSzPct val="100000"/>
              <a:buFont typeface="Oswald"/>
              <a:buNone/>
              <a:defRPr sz="2100">
                <a:latin typeface="Oswald"/>
                <a:ea typeface="Oswald"/>
                <a:cs typeface="Oswald"/>
                <a:sym typeface="Oswald"/>
              </a:defRPr>
            </a:lvl1pPr>
          </a:lstStyle>
          <a:p>
            <a:endParaRPr/>
          </a:p>
        </p:txBody>
      </p:sp>
      <p:sp>
        <p:nvSpPr>
          <p:cNvPr id="50" name="Shape 50"/>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96667"/>
            <a:ext cx="8520600" cy="978000"/>
          </a:xfrm>
          <a:prstGeom prst="rect">
            <a:avLst/>
          </a:prstGeom>
          <a:noFill/>
          <a:ln>
            <a:noFill/>
          </a:ln>
        </p:spPr>
        <p:txBody>
          <a:bodyPr wrap="square" lIns="91425" tIns="91425" rIns="91425" bIns="91425" anchor="b" anchorCtr="0"/>
          <a:lstStyle>
            <a:lvl1pPr lv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a:spcBef>
                <a:spcPts val="0"/>
              </a:spcBef>
              <a:buClr>
                <a:schemeClr val="dk2"/>
              </a:buClr>
              <a:buSzPct val="100000"/>
              <a:buFont typeface="Oswald"/>
              <a:buNone/>
              <a:defRPr sz="3000">
                <a:solidFill>
                  <a:schemeClr val="dk2"/>
                </a:solidFill>
                <a:latin typeface="Oswald"/>
                <a:ea typeface="Oswald"/>
                <a:cs typeface="Oswald"/>
                <a:sym typeface="Oswald"/>
              </a:defRPr>
            </a:lvl2pPr>
            <a:lvl3pPr lvl="2">
              <a:spcBef>
                <a:spcPts val="0"/>
              </a:spcBef>
              <a:buClr>
                <a:schemeClr val="dk2"/>
              </a:buClr>
              <a:buSzPct val="100000"/>
              <a:buFont typeface="Oswald"/>
              <a:buNone/>
              <a:defRPr sz="3000">
                <a:solidFill>
                  <a:schemeClr val="dk2"/>
                </a:solidFill>
                <a:latin typeface="Oswald"/>
                <a:ea typeface="Oswald"/>
                <a:cs typeface="Oswald"/>
                <a:sym typeface="Oswald"/>
              </a:defRPr>
            </a:lvl3pPr>
            <a:lvl4pPr lvl="3">
              <a:spcBef>
                <a:spcPts val="0"/>
              </a:spcBef>
              <a:buClr>
                <a:schemeClr val="dk2"/>
              </a:buClr>
              <a:buSzPct val="100000"/>
              <a:buFont typeface="Oswald"/>
              <a:buNone/>
              <a:defRPr sz="3000">
                <a:solidFill>
                  <a:schemeClr val="dk2"/>
                </a:solidFill>
                <a:latin typeface="Oswald"/>
                <a:ea typeface="Oswald"/>
                <a:cs typeface="Oswald"/>
                <a:sym typeface="Oswald"/>
              </a:defRPr>
            </a:lvl4pPr>
            <a:lvl5pPr lvl="4">
              <a:spcBef>
                <a:spcPts val="0"/>
              </a:spcBef>
              <a:buClr>
                <a:schemeClr val="dk2"/>
              </a:buClr>
              <a:buSzPct val="100000"/>
              <a:buFont typeface="Oswald"/>
              <a:buNone/>
              <a:defRPr sz="3000">
                <a:solidFill>
                  <a:schemeClr val="dk2"/>
                </a:solidFill>
                <a:latin typeface="Oswald"/>
                <a:ea typeface="Oswald"/>
                <a:cs typeface="Oswald"/>
                <a:sym typeface="Oswald"/>
              </a:defRPr>
            </a:lvl5pPr>
            <a:lvl6pPr lvl="5">
              <a:spcBef>
                <a:spcPts val="0"/>
              </a:spcBef>
              <a:buClr>
                <a:schemeClr val="dk2"/>
              </a:buClr>
              <a:buSzPct val="100000"/>
              <a:buFont typeface="Oswald"/>
              <a:buNone/>
              <a:defRPr sz="3000">
                <a:solidFill>
                  <a:schemeClr val="dk2"/>
                </a:solidFill>
                <a:latin typeface="Oswald"/>
                <a:ea typeface="Oswald"/>
                <a:cs typeface="Oswald"/>
                <a:sym typeface="Oswald"/>
              </a:defRPr>
            </a:lvl6pPr>
            <a:lvl7pPr lvl="6">
              <a:spcBef>
                <a:spcPts val="0"/>
              </a:spcBef>
              <a:buClr>
                <a:schemeClr val="dk2"/>
              </a:buClr>
              <a:buSzPct val="100000"/>
              <a:buFont typeface="Oswald"/>
              <a:buNone/>
              <a:defRPr sz="3000">
                <a:solidFill>
                  <a:schemeClr val="dk2"/>
                </a:solidFill>
                <a:latin typeface="Oswald"/>
                <a:ea typeface="Oswald"/>
                <a:cs typeface="Oswald"/>
                <a:sym typeface="Oswald"/>
              </a:defRPr>
            </a:lvl7pPr>
            <a:lvl8pPr lvl="7">
              <a:spcBef>
                <a:spcPts val="0"/>
              </a:spcBef>
              <a:buClr>
                <a:schemeClr val="dk2"/>
              </a:buClr>
              <a:buSzPct val="100000"/>
              <a:buFont typeface="Oswald"/>
              <a:buNone/>
              <a:defRPr sz="3000">
                <a:solidFill>
                  <a:schemeClr val="dk2"/>
                </a:solidFill>
                <a:latin typeface="Oswald"/>
                <a:ea typeface="Oswald"/>
                <a:cs typeface="Oswald"/>
                <a:sym typeface="Oswald"/>
              </a:defRPr>
            </a:lvl8pPr>
            <a:lvl9pPr lvl="8">
              <a:spcBef>
                <a:spcPts val="0"/>
              </a:spcBef>
              <a:buClr>
                <a:schemeClr val="dk2"/>
              </a:buClr>
              <a:buSzPct val="100000"/>
              <a:buFont typeface="Oswald"/>
              <a:buNone/>
              <a:defRPr sz="3000">
                <a:solidFill>
                  <a:schemeClr val="dk2"/>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958433"/>
            <a:ext cx="8520600" cy="41331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Font typeface="Georgia"/>
              <a:buChar char="●"/>
              <a:defRPr sz="1800">
                <a:solidFill>
                  <a:schemeClr val="dk2"/>
                </a:solidFill>
                <a:latin typeface="Georgia"/>
                <a:ea typeface="Georgia"/>
                <a:cs typeface="Georgia"/>
                <a:sym typeface="Georgia"/>
              </a:defRPr>
            </a:lvl1pPr>
            <a:lvl2pPr lvl="1">
              <a:lnSpc>
                <a:spcPct val="115000"/>
              </a:lnSpc>
              <a:spcBef>
                <a:spcPts val="0"/>
              </a:spcBef>
              <a:spcAft>
                <a:spcPts val="1600"/>
              </a:spcAft>
              <a:buClr>
                <a:schemeClr val="dk2"/>
              </a:buClr>
              <a:buFont typeface="Georgia"/>
              <a:buChar char="○"/>
              <a:defRPr>
                <a:solidFill>
                  <a:schemeClr val="dk2"/>
                </a:solidFill>
                <a:latin typeface="Georgia"/>
                <a:ea typeface="Georgia"/>
                <a:cs typeface="Georgia"/>
                <a:sym typeface="Georgia"/>
              </a:defRPr>
            </a:lvl2pPr>
            <a:lvl3pPr lvl="2">
              <a:lnSpc>
                <a:spcPct val="115000"/>
              </a:lnSpc>
              <a:spcBef>
                <a:spcPts val="0"/>
              </a:spcBef>
              <a:spcAft>
                <a:spcPts val="1600"/>
              </a:spcAft>
              <a:buClr>
                <a:schemeClr val="dk2"/>
              </a:buClr>
              <a:buFont typeface="Georgia"/>
              <a:buChar char="■"/>
              <a:defRPr>
                <a:solidFill>
                  <a:schemeClr val="dk2"/>
                </a:solidFill>
                <a:latin typeface="Georgia"/>
                <a:ea typeface="Georgia"/>
                <a:cs typeface="Georgia"/>
                <a:sym typeface="Georgia"/>
              </a:defRPr>
            </a:lvl3pPr>
            <a:lvl4pPr lvl="3">
              <a:lnSpc>
                <a:spcPct val="115000"/>
              </a:lnSpc>
              <a:spcBef>
                <a:spcPts val="0"/>
              </a:spcBef>
              <a:spcAft>
                <a:spcPts val="1600"/>
              </a:spcAft>
              <a:buClr>
                <a:schemeClr val="dk2"/>
              </a:buClr>
              <a:buFont typeface="Georgia"/>
              <a:buChar char="●"/>
              <a:defRPr>
                <a:solidFill>
                  <a:schemeClr val="dk2"/>
                </a:solidFill>
                <a:latin typeface="Georgia"/>
                <a:ea typeface="Georgia"/>
                <a:cs typeface="Georgia"/>
                <a:sym typeface="Georgia"/>
              </a:defRPr>
            </a:lvl4pPr>
            <a:lvl5pPr lvl="4">
              <a:lnSpc>
                <a:spcPct val="115000"/>
              </a:lnSpc>
              <a:spcBef>
                <a:spcPts val="0"/>
              </a:spcBef>
              <a:spcAft>
                <a:spcPts val="1600"/>
              </a:spcAft>
              <a:buClr>
                <a:schemeClr val="dk2"/>
              </a:buClr>
              <a:buFont typeface="Georgia"/>
              <a:buChar char="○"/>
              <a:defRPr>
                <a:solidFill>
                  <a:schemeClr val="dk2"/>
                </a:solidFill>
                <a:latin typeface="Georgia"/>
                <a:ea typeface="Georgia"/>
                <a:cs typeface="Georgia"/>
                <a:sym typeface="Georgia"/>
              </a:defRPr>
            </a:lvl5pPr>
            <a:lvl6pPr lvl="5">
              <a:lnSpc>
                <a:spcPct val="115000"/>
              </a:lnSpc>
              <a:spcBef>
                <a:spcPts val="0"/>
              </a:spcBef>
              <a:spcAft>
                <a:spcPts val="1600"/>
              </a:spcAft>
              <a:buClr>
                <a:schemeClr val="dk2"/>
              </a:buClr>
              <a:buFont typeface="Georgia"/>
              <a:buChar char="■"/>
              <a:defRPr>
                <a:solidFill>
                  <a:schemeClr val="dk2"/>
                </a:solidFill>
                <a:latin typeface="Georgia"/>
                <a:ea typeface="Georgia"/>
                <a:cs typeface="Georgia"/>
                <a:sym typeface="Georgia"/>
              </a:defRPr>
            </a:lvl6pPr>
            <a:lvl7pPr lvl="6">
              <a:lnSpc>
                <a:spcPct val="115000"/>
              </a:lnSpc>
              <a:spcBef>
                <a:spcPts val="0"/>
              </a:spcBef>
              <a:spcAft>
                <a:spcPts val="1600"/>
              </a:spcAft>
              <a:buClr>
                <a:schemeClr val="dk2"/>
              </a:buClr>
              <a:buFont typeface="Georgia"/>
              <a:buChar char="●"/>
              <a:defRPr>
                <a:solidFill>
                  <a:schemeClr val="dk2"/>
                </a:solidFill>
                <a:latin typeface="Georgia"/>
                <a:ea typeface="Georgia"/>
                <a:cs typeface="Georgia"/>
                <a:sym typeface="Georgia"/>
              </a:defRPr>
            </a:lvl7pPr>
            <a:lvl8pPr lvl="7">
              <a:lnSpc>
                <a:spcPct val="115000"/>
              </a:lnSpc>
              <a:spcBef>
                <a:spcPts val="0"/>
              </a:spcBef>
              <a:spcAft>
                <a:spcPts val="1600"/>
              </a:spcAft>
              <a:buClr>
                <a:schemeClr val="dk2"/>
              </a:buClr>
              <a:buFont typeface="Georgia"/>
              <a:buChar char="○"/>
              <a:defRPr>
                <a:solidFill>
                  <a:schemeClr val="dk2"/>
                </a:solidFill>
                <a:latin typeface="Georgia"/>
                <a:ea typeface="Georgia"/>
                <a:cs typeface="Georgia"/>
                <a:sym typeface="Georgia"/>
              </a:defRPr>
            </a:lvl8pPr>
            <a:lvl9pPr lvl="8">
              <a:lnSpc>
                <a:spcPct val="115000"/>
              </a:lnSpc>
              <a:spcBef>
                <a:spcPts val="0"/>
              </a:spcBef>
              <a:spcAft>
                <a:spcPts val="1600"/>
              </a:spcAft>
              <a:buClr>
                <a:schemeClr val="dk2"/>
              </a:buClr>
              <a:buFont typeface="Georgia"/>
              <a:buChar char="■"/>
              <a:defRPr>
                <a:solidFill>
                  <a:schemeClr val="dk2"/>
                </a:solidFill>
                <a:latin typeface="Georgia"/>
                <a:ea typeface="Georgia"/>
                <a:cs typeface="Georgia"/>
                <a:sym typeface="Georgia"/>
              </a:defRPr>
            </a:lvl9pPr>
          </a:lstStyle>
          <a:p>
            <a:endParaRPr/>
          </a:p>
        </p:txBody>
      </p:sp>
      <p:sp>
        <p:nvSpPr>
          <p:cNvPr id="8" name="Shape 8"/>
          <p:cNvSpPr txBox="1">
            <a:spLocks noGrp="1"/>
          </p:cNvSpPr>
          <p:nvPr>
            <p:ph type="sldNum" idx="12"/>
          </p:nvPr>
        </p:nvSpPr>
        <p:spPr>
          <a:xfrm>
            <a:off x="8472458" y="6217622"/>
            <a:ext cx="548700" cy="5247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latin typeface="Source Code Pro"/>
                <a:ea typeface="Source Code Pro"/>
                <a:cs typeface="Source Code Pro"/>
                <a:sym typeface="Source Code Pro"/>
              </a:rPr>
              <a:t>‹#›</a:t>
            </a:fld>
            <a:endParaRPr lang="en" sz="1000">
              <a:solidFill>
                <a:schemeClr val="dk2"/>
              </a:solidFill>
              <a:latin typeface="Source Code Pro"/>
              <a:ea typeface="Source Code Pro"/>
              <a:cs typeface="Source Code Pro"/>
              <a:sym typeface="Source Code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6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65.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6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67.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68.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6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g"/><Relationship Id="rId1" Type="http://schemas.openxmlformats.org/officeDocument/2006/relationships/slideLayout" Target="../slideLayouts/slideLayout12.xml"/><Relationship Id="rId2" Type="http://schemas.openxmlformats.org/officeDocument/2006/relationships/notesSlide" Target="../notesSlides/notesSlide10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 Id="rId3"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7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AUOfpIPztKM" TargetMode="External"/><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3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4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4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4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5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5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54.jp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59.png"/><Relationship Id="rId5" Type="http://schemas.openxmlformats.org/officeDocument/2006/relationships/image" Target="../media/image61.jpg"/><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g"/><Relationship Id="rId1" Type="http://schemas.openxmlformats.org/officeDocument/2006/relationships/slideLayout" Target="../slideLayouts/slideLayout12.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411175" y="859067"/>
            <a:ext cx="8282400" cy="2811900"/>
          </a:xfrm>
          <a:prstGeom prst="rect">
            <a:avLst/>
          </a:prstGeom>
        </p:spPr>
        <p:txBody>
          <a:bodyPr wrap="square" lIns="91425" tIns="91425" rIns="91425" bIns="91425" anchor="b" anchorCtr="0">
            <a:noAutofit/>
          </a:bodyPr>
          <a:lstStyle/>
          <a:p>
            <a:pPr lvl="0">
              <a:spcBef>
                <a:spcPts val="0"/>
              </a:spcBef>
              <a:buNone/>
            </a:pPr>
            <a:r>
              <a:rPr lang="en"/>
              <a:t>APUSH Period 4</a:t>
            </a:r>
          </a:p>
        </p:txBody>
      </p:sp>
      <p:sp>
        <p:nvSpPr>
          <p:cNvPr id="66" name="Shape 66"/>
          <p:cNvSpPr txBox="1">
            <a:spLocks noGrp="1"/>
          </p:cNvSpPr>
          <p:nvPr>
            <p:ph type="subTitle" idx="1"/>
          </p:nvPr>
        </p:nvSpPr>
        <p:spPr>
          <a:xfrm>
            <a:off x="411175" y="4531000"/>
            <a:ext cx="8282400" cy="1680900"/>
          </a:xfrm>
          <a:prstGeom prst="rect">
            <a:avLst/>
          </a:prstGeom>
        </p:spPr>
        <p:txBody>
          <a:bodyPr wrap="square" lIns="91425" tIns="91425" rIns="91425" bIns="91425" anchor="ctr" anchorCtr="0">
            <a:noAutofit/>
          </a:bodyPr>
          <a:lstStyle/>
          <a:p>
            <a:pPr lvl="0">
              <a:spcBef>
                <a:spcPts val="0"/>
              </a:spcBef>
              <a:buNone/>
            </a:pPr>
            <a:r>
              <a:rPr lang="en"/>
              <a:t>1800-1848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John Marshall</a:t>
            </a:r>
          </a:p>
        </p:txBody>
      </p:sp>
      <p:sp>
        <p:nvSpPr>
          <p:cNvPr id="123" name="Shape 123"/>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Most important Chief Justice in history</a:t>
            </a:r>
          </a:p>
          <a:p>
            <a:pPr marL="914400" lvl="1" indent="-228600" rtl="0">
              <a:spcBef>
                <a:spcPts val="0"/>
              </a:spcBef>
            </a:pPr>
            <a:r>
              <a:rPr lang="en"/>
              <a:t>34 years on Supreme Court</a:t>
            </a:r>
          </a:p>
          <a:p>
            <a:pPr marL="914400" lvl="1" indent="-228600" rtl="0">
              <a:spcBef>
                <a:spcPts val="0"/>
              </a:spcBef>
            </a:pPr>
            <a:r>
              <a:rPr lang="en"/>
              <a:t>Continued Federalist legacy long after the party died out</a:t>
            </a:r>
          </a:p>
          <a:p>
            <a:pPr marL="914400" lvl="1" indent="-228600">
              <a:spcBef>
                <a:spcPts val="0"/>
              </a:spcBef>
            </a:pPr>
            <a:r>
              <a:rPr lang="en"/>
              <a:t>Decisions greatly increased the power of the federal government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Shape 732"/>
          <p:cNvSpPr txBox="1"/>
          <p:nvPr/>
        </p:nvSpPr>
        <p:spPr>
          <a:xfrm>
            <a:off x="381000" y="228600"/>
            <a:ext cx="83820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Principal Canals in 1840</a:t>
            </a:r>
          </a:p>
        </p:txBody>
      </p:sp>
      <p:pic>
        <p:nvPicPr>
          <p:cNvPr id="733" name="Shape 733" descr="14_04"/>
          <p:cNvPicPr preferRelativeResize="0"/>
          <p:nvPr/>
        </p:nvPicPr>
        <p:blipFill rotWithShape="1">
          <a:blip r:embed="rId3">
            <a:alphaModFix/>
          </a:blip>
          <a:srcRect/>
          <a:stretch/>
        </p:blipFill>
        <p:spPr>
          <a:xfrm>
            <a:off x="685800" y="1066800"/>
            <a:ext cx="7848600" cy="54483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Shape 739"/>
          <p:cNvSpPr txBox="1"/>
          <p:nvPr/>
        </p:nvSpPr>
        <p:spPr>
          <a:xfrm>
            <a:off x="381000" y="228600"/>
            <a:ext cx="83820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Erie Canal System</a:t>
            </a:r>
          </a:p>
        </p:txBody>
      </p:sp>
      <p:pic>
        <p:nvPicPr>
          <p:cNvPr id="740" name="Shape 740" descr="14_03"/>
          <p:cNvPicPr preferRelativeResize="0"/>
          <p:nvPr/>
        </p:nvPicPr>
        <p:blipFill rotWithShape="1">
          <a:blip r:embed="rId3">
            <a:alphaModFix/>
          </a:blip>
          <a:srcRect/>
          <a:stretch/>
        </p:blipFill>
        <p:spPr>
          <a:xfrm>
            <a:off x="1295400" y="1066800"/>
            <a:ext cx="6477000" cy="53229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Shape 745"/>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2"/>
              </a:buClr>
              <a:buSzPct val="25000"/>
              <a:buFont typeface="Tahoma"/>
              <a:buNone/>
            </a:pPr>
            <a:r>
              <a:rPr lang="en" sz="3600" b="1" i="0" u="none" strike="noStrike" cap="none">
                <a:solidFill>
                  <a:schemeClr val="lt2"/>
                </a:solidFill>
                <a:latin typeface="Tahoma"/>
                <a:ea typeface="Tahoma"/>
                <a:cs typeface="Tahoma"/>
                <a:sym typeface="Tahoma"/>
              </a:rPr>
              <a:t>Erie Canal</a:t>
            </a:r>
            <a:br>
              <a:rPr lang="en" sz="3600" b="1" i="0" u="none" strike="noStrike" cap="none">
                <a:solidFill>
                  <a:schemeClr val="lt2"/>
                </a:solidFill>
                <a:latin typeface="Tahoma"/>
                <a:ea typeface="Tahoma"/>
                <a:cs typeface="Tahoma"/>
                <a:sym typeface="Tahoma"/>
              </a:rPr>
            </a:br>
            <a:r>
              <a:rPr lang="en" sz="3600" b="1" i="0" u="none" strike="noStrike" cap="none">
                <a:solidFill>
                  <a:schemeClr val="lt2"/>
                </a:solidFill>
                <a:latin typeface="Tahoma"/>
                <a:ea typeface="Tahoma"/>
                <a:cs typeface="Tahoma"/>
                <a:sym typeface="Tahoma"/>
              </a:rPr>
              <a:t>“Clinton’s Big Ditch”</a:t>
            </a:r>
          </a:p>
        </p:txBody>
      </p:sp>
      <p:sp>
        <p:nvSpPr>
          <p:cNvPr id="746" name="Shape 746"/>
          <p:cNvSpPr txBox="1">
            <a:spLocks noGrp="1"/>
          </p:cNvSpPr>
          <p:nvPr>
            <p:ph type="body" idx="1"/>
          </p:nvPr>
        </p:nvSpPr>
        <p:spPr>
          <a:xfrm>
            <a:off x="457200" y="1600200"/>
            <a:ext cx="8229600" cy="45261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ct val="70000"/>
              <a:buFont typeface="Noto Symbol"/>
              <a:buChar char="■"/>
            </a:pPr>
            <a:r>
              <a:rPr lang="en" sz="3200" b="0" i="0" u="none" strike="noStrike" cap="none">
                <a:latin typeface="Tahoma"/>
                <a:ea typeface="Tahoma"/>
                <a:cs typeface="Tahoma"/>
                <a:sym typeface="Tahoma"/>
              </a:rPr>
              <a:t>363 miles</a:t>
            </a:r>
          </a:p>
          <a:p>
            <a:pPr marL="342900" marR="0" lvl="0" indent="-342900" algn="l" rtl="0">
              <a:lnSpc>
                <a:spcPct val="100000"/>
              </a:lnSpc>
              <a:spcBef>
                <a:spcPts val="640"/>
              </a:spcBef>
              <a:spcAft>
                <a:spcPts val="0"/>
              </a:spcAft>
              <a:buClr>
                <a:srgbClr val="000000"/>
              </a:buClr>
              <a:buSzPct val="70000"/>
              <a:buFont typeface="Noto Symbol"/>
              <a:buChar char="■"/>
            </a:pPr>
            <a:r>
              <a:rPr lang="en" sz="3200" b="0" i="0" u="none" strike="noStrike" cap="none">
                <a:latin typeface="Tahoma"/>
                <a:ea typeface="Tahoma"/>
                <a:cs typeface="Tahoma"/>
                <a:sym typeface="Tahoma"/>
              </a:rPr>
              <a:t>Completed in 1825</a:t>
            </a:r>
          </a:p>
          <a:p>
            <a:pPr marL="342900" marR="0" lvl="0" indent="-342900" algn="l" rtl="0">
              <a:lnSpc>
                <a:spcPct val="100000"/>
              </a:lnSpc>
              <a:spcBef>
                <a:spcPts val="640"/>
              </a:spcBef>
              <a:spcAft>
                <a:spcPts val="0"/>
              </a:spcAft>
              <a:buClr>
                <a:srgbClr val="000000"/>
              </a:buClr>
              <a:buSzPct val="70000"/>
              <a:buFont typeface="Noto Symbol"/>
              <a:buChar char="■"/>
            </a:pPr>
            <a:r>
              <a:rPr lang="en" sz="3200" b="0" i="0" u="none" strike="noStrike" cap="none">
                <a:latin typeface="Tahoma"/>
                <a:ea typeface="Tahoma"/>
                <a:cs typeface="Tahoma"/>
                <a:sym typeface="Tahoma"/>
              </a:rPr>
              <a:t>Links East Coast to the Great Lakes and trade in the Northwest</a:t>
            </a:r>
          </a:p>
          <a:p>
            <a:pPr marL="342900" marR="0" lvl="0" indent="-342900" algn="l" rtl="0">
              <a:lnSpc>
                <a:spcPct val="100000"/>
              </a:lnSpc>
              <a:spcBef>
                <a:spcPts val="640"/>
              </a:spcBef>
              <a:spcAft>
                <a:spcPts val="0"/>
              </a:spcAft>
              <a:buClr>
                <a:srgbClr val="000000"/>
              </a:buClr>
              <a:buSzPct val="70000"/>
              <a:buFont typeface="Noto Symbol"/>
              <a:buChar char="■"/>
            </a:pPr>
            <a:r>
              <a:rPr lang="en" sz="3200" b="0" i="0" u="none" strike="noStrike" cap="none">
                <a:latin typeface="Tahoma"/>
                <a:ea typeface="Tahoma"/>
                <a:cs typeface="Tahoma"/>
                <a:sym typeface="Tahoma"/>
              </a:rPr>
              <a:t>Funded entirely by New York State</a:t>
            </a:r>
          </a:p>
          <a:p>
            <a:pPr marL="342900" marR="0" lvl="0" indent="-342900" algn="l" rtl="0">
              <a:lnSpc>
                <a:spcPct val="100000"/>
              </a:lnSpc>
              <a:spcBef>
                <a:spcPts val="640"/>
              </a:spcBef>
              <a:spcAft>
                <a:spcPts val="0"/>
              </a:spcAft>
              <a:buClr>
                <a:srgbClr val="000000"/>
              </a:buClr>
              <a:buSzPct val="70000"/>
              <a:buFont typeface="Noto Symbol"/>
              <a:buChar char="■"/>
            </a:pPr>
            <a:r>
              <a:rPr lang="en" sz="3200" b="0" i="0" u="none" strike="noStrike" cap="none">
                <a:latin typeface="Tahoma"/>
                <a:ea typeface="Tahoma"/>
                <a:cs typeface="Tahoma"/>
                <a:sym typeface="Tahoma"/>
              </a:rPr>
              <a:t>$7 million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Shape 752"/>
          <p:cNvSpPr txBox="1"/>
          <p:nvPr/>
        </p:nvSpPr>
        <p:spPr>
          <a:xfrm>
            <a:off x="381000" y="152400"/>
            <a:ext cx="83820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Erie Canal, 1820s</a:t>
            </a:r>
          </a:p>
        </p:txBody>
      </p:sp>
      <p:pic>
        <p:nvPicPr>
          <p:cNvPr id="753" name="Shape 753" descr="Erie Canal"/>
          <p:cNvPicPr preferRelativeResize="0"/>
          <p:nvPr/>
        </p:nvPicPr>
        <p:blipFill rotWithShape="1">
          <a:blip r:embed="rId3">
            <a:alphaModFix/>
          </a:blip>
          <a:srcRect/>
          <a:stretch/>
        </p:blipFill>
        <p:spPr>
          <a:xfrm>
            <a:off x="1600200" y="990600"/>
            <a:ext cx="6248400" cy="4732200"/>
          </a:xfrm>
          <a:prstGeom prst="rect">
            <a:avLst/>
          </a:prstGeom>
          <a:noFill/>
          <a:ln w="9525" cap="flat" cmpd="sng">
            <a:solidFill>
              <a:srgbClr val="996633"/>
            </a:solidFill>
            <a:prstDash val="solid"/>
            <a:miter lim="8000"/>
            <a:headEnd type="none" w="med" len="med"/>
            <a:tailEnd type="none" w="med" len="med"/>
          </a:ln>
        </p:spPr>
      </p:pic>
      <p:sp>
        <p:nvSpPr>
          <p:cNvPr id="754" name="Shape 754"/>
          <p:cNvSpPr txBox="1"/>
          <p:nvPr/>
        </p:nvSpPr>
        <p:spPr>
          <a:xfrm>
            <a:off x="457200" y="5957887"/>
            <a:ext cx="8305800" cy="519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Comic Sans MS"/>
              <a:buNone/>
            </a:pPr>
            <a:r>
              <a:rPr lang="en" sz="2800" b="1" i="0" u="none" strike="noStrike" cap="none">
                <a:solidFill>
                  <a:srgbClr val="CCCCCC"/>
                </a:solidFill>
                <a:latin typeface="Comic Sans MS"/>
                <a:ea typeface="Comic Sans MS"/>
                <a:cs typeface="Comic Sans MS"/>
                <a:sym typeface="Comic Sans MS"/>
              </a:rPr>
              <a:t>Begun in 1817;  completed in 1825</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B5394"/>
        </a:solidFill>
        <a:effectLst/>
      </p:bgPr>
    </p:bg>
    <p:spTree>
      <p:nvGrpSpPr>
        <p:cNvPr id="1" name="Shape 759"/>
        <p:cNvGrpSpPr/>
        <p:nvPr/>
      </p:nvGrpSpPr>
      <p:grpSpPr>
        <a:xfrm>
          <a:off x="0" y="0"/>
          <a:ext cx="0" cy="0"/>
          <a:chOff x="0" y="0"/>
          <a:chExt cx="0" cy="0"/>
        </a:xfrm>
      </p:grpSpPr>
      <p:pic>
        <p:nvPicPr>
          <p:cNvPr id="760" name="Shape 760" descr="antebellum%20roads.jpg"/>
          <p:cNvPicPr preferRelativeResize="0"/>
          <p:nvPr/>
        </p:nvPicPr>
        <p:blipFill rotWithShape="1">
          <a:blip r:embed="rId3">
            <a:alphaModFix/>
          </a:blip>
          <a:srcRect l="8649" t="2259" r="8657" b="1586"/>
          <a:stretch/>
        </p:blipFill>
        <p:spPr>
          <a:xfrm>
            <a:off x="838200" y="152400"/>
            <a:ext cx="6553200" cy="6477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Shape 766"/>
          <p:cNvSpPr txBox="1"/>
          <p:nvPr/>
        </p:nvSpPr>
        <p:spPr>
          <a:xfrm>
            <a:off x="5486400" y="454025"/>
            <a:ext cx="3505200" cy="25305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The</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Railroad</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Revolution,</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1850s</a:t>
            </a:r>
          </a:p>
        </p:txBody>
      </p:sp>
      <p:pic>
        <p:nvPicPr>
          <p:cNvPr id="767" name="Shape 767" descr="14_05"/>
          <p:cNvPicPr preferRelativeResize="0"/>
          <p:nvPr/>
        </p:nvPicPr>
        <p:blipFill rotWithShape="1">
          <a:blip r:embed="rId3">
            <a:alphaModFix/>
          </a:blip>
          <a:srcRect r="714" b="2562"/>
          <a:stretch/>
        </p:blipFill>
        <p:spPr>
          <a:xfrm>
            <a:off x="228600" y="304800"/>
            <a:ext cx="4954500" cy="6172200"/>
          </a:xfrm>
          <a:prstGeom prst="rect">
            <a:avLst/>
          </a:prstGeom>
          <a:noFill/>
          <a:ln w="9525" cap="flat" cmpd="sng">
            <a:solidFill>
              <a:srgbClr val="996633"/>
            </a:solidFill>
            <a:prstDash val="solid"/>
            <a:miter lim="8000"/>
            <a:headEnd type="none" w="med" len="med"/>
            <a:tailEnd type="none" w="med" len="med"/>
          </a:ln>
        </p:spPr>
      </p:pic>
      <p:sp>
        <p:nvSpPr>
          <p:cNvPr id="768" name="Shape 768"/>
          <p:cNvSpPr txBox="1"/>
          <p:nvPr/>
        </p:nvSpPr>
        <p:spPr>
          <a:xfrm>
            <a:off x="5257800" y="3573462"/>
            <a:ext cx="3810000" cy="1943100"/>
          </a:xfrm>
          <a:prstGeom prst="rect">
            <a:avLst/>
          </a:prstGeom>
          <a:noFill/>
          <a:ln>
            <a:noFill/>
          </a:ln>
        </p:spPr>
        <p:txBody>
          <a:bodyPr wrap="square" lIns="91425" tIns="45700" rIns="91425" bIns="45700" anchor="t" anchorCtr="0">
            <a:noAutofit/>
          </a:bodyPr>
          <a:lstStyle/>
          <a:p>
            <a:pPr marR="0" lvl="0" algn="l" rtl="0">
              <a:lnSpc>
                <a:spcPct val="100000"/>
              </a:lnSpc>
              <a:spcBef>
                <a:spcPts val="135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Shape 774"/>
          <p:cNvSpPr txBox="1">
            <a:spLocks noGrp="1"/>
          </p:cNvSpPr>
          <p:nvPr>
            <p:ph type="title" idx="4294967295"/>
          </p:nvPr>
        </p:nvSpPr>
        <p:spPr>
          <a:xfrm>
            <a:off x="0" y="-1447800"/>
            <a:ext cx="77724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F3F3F"/>
              </a:buClr>
              <a:buSzPct val="25000"/>
              <a:buFont typeface="Times New Roman"/>
              <a:buNone/>
            </a:pPr>
            <a:r>
              <a:rPr lang="en" sz="4800" b="0" i="0" u="none" strike="noStrike" cap="none">
                <a:solidFill>
                  <a:srgbClr val="3F3F3F"/>
                </a:solidFill>
                <a:latin typeface="Times New Roman"/>
                <a:ea typeface="Times New Roman"/>
                <a:cs typeface="Times New Roman"/>
                <a:sym typeface="Times New Roman"/>
              </a:rPr>
              <a:t>Ch. 9, Image 8</a:t>
            </a:r>
          </a:p>
        </p:txBody>
      </p:sp>
      <p:pic>
        <p:nvPicPr>
          <p:cNvPr id="775" name="Shape 775" descr="6573_fig09_09 copy"/>
          <p:cNvPicPr preferRelativeResize="0"/>
          <p:nvPr/>
        </p:nvPicPr>
        <p:blipFill rotWithShape="1">
          <a:blip r:embed="rId3">
            <a:alphaModFix/>
          </a:blip>
          <a:srcRect/>
          <a:stretch/>
        </p:blipFill>
        <p:spPr>
          <a:xfrm>
            <a:off x="267450" y="2731086"/>
            <a:ext cx="8609100" cy="3324600"/>
          </a:xfrm>
          <a:prstGeom prst="rect">
            <a:avLst/>
          </a:prstGeom>
          <a:noFill/>
          <a:ln>
            <a:noFill/>
          </a:ln>
        </p:spPr>
      </p:pic>
      <p:sp>
        <p:nvSpPr>
          <p:cNvPr id="776" name="Shape 776"/>
          <p:cNvSpPr txBox="1"/>
          <p:nvPr/>
        </p:nvSpPr>
        <p:spPr>
          <a:xfrm>
            <a:off x="364425" y="364425"/>
            <a:ext cx="8332200" cy="2136900"/>
          </a:xfrm>
          <a:prstGeom prst="rect">
            <a:avLst/>
          </a:prstGeom>
          <a:noFill/>
          <a:ln>
            <a:noFill/>
          </a:ln>
        </p:spPr>
        <p:txBody>
          <a:bodyPr wrap="square" lIns="91425" tIns="91425" rIns="91425" bIns="91425" anchor="ctr" anchorCtr="0">
            <a:noAutofit/>
          </a:bodyPr>
          <a:lstStyle/>
          <a:p>
            <a:pPr lvl="0" rtl="0">
              <a:spcBef>
                <a:spcPts val="0"/>
              </a:spcBef>
              <a:buNone/>
            </a:pPr>
            <a:r>
              <a:rPr lang="en" sz="1800" i="1">
                <a:latin typeface="Calibri"/>
                <a:ea typeface="Calibri"/>
                <a:cs typeface="Calibri"/>
                <a:sym typeface="Calibri"/>
              </a:rPr>
              <a:t>An 1827 engraving designed to show the feasibility of railroads driven by steam powered locomotives, and dedicated to the president of the Baltimore and Ohio  Railroad, which began construction in the following year. The engraver placed  passengers as far from the locomotive as possible to ensure their safety in case of an explosion.</a:t>
            </a:r>
          </a:p>
          <a:p>
            <a:pPr lvl="0" rtl="0">
              <a:spcBef>
                <a:spcPts val="0"/>
              </a:spcBef>
              <a:buNone/>
            </a:pPr>
            <a:endParaRPr sz="1800" i="1" baseline="30000"/>
          </a:p>
          <a:p>
            <a:pPr lvl="0" rtl="0">
              <a:spcBef>
                <a:spcPts val="0"/>
              </a:spcBef>
              <a:buNone/>
            </a:pPr>
            <a:r>
              <a:rPr lang="en" sz="1800" i="1" baseline="30000"/>
              <a:t>Give Me Liberty!:  An American History, 2nd Edition</a:t>
            </a:r>
          </a:p>
          <a:p>
            <a:pPr lvl="0" rtl="0">
              <a:spcBef>
                <a:spcPts val="0"/>
              </a:spcBef>
              <a:buNone/>
            </a:pPr>
            <a:r>
              <a:rPr lang="en" sz="1800" baseline="30000"/>
              <a:t>Copyright © 2007  W.W. Norton &amp; Company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txBox="1"/>
          <p:nvPr/>
        </p:nvSpPr>
        <p:spPr>
          <a:xfrm>
            <a:off x="76200" y="212725"/>
            <a:ext cx="89916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The “Iron Horse” Wins! (1830)</a:t>
            </a:r>
          </a:p>
        </p:txBody>
      </p:sp>
      <p:pic>
        <p:nvPicPr>
          <p:cNvPr id="783" name="Shape 783" descr="Iron Horse Wins - 1830"/>
          <p:cNvPicPr preferRelativeResize="0"/>
          <p:nvPr/>
        </p:nvPicPr>
        <p:blipFill rotWithShape="1">
          <a:blip r:embed="rId3">
            <a:alphaModFix/>
          </a:blip>
          <a:srcRect/>
          <a:stretch/>
        </p:blipFill>
        <p:spPr>
          <a:xfrm>
            <a:off x="1447800" y="1058862"/>
            <a:ext cx="6324600" cy="4656000"/>
          </a:xfrm>
          <a:prstGeom prst="rect">
            <a:avLst/>
          </a:prstGeom>
          <a:noFill/>
          <a:ln w="9525" cap="flat" cmpd="sng">
            <a:solidFill>
              <a:srgbClr val="996633"/>
            </a:solidFill>
            <a:prstDash val="solid"/>
            <a:miter lim="8000"/>
            <a:headEnd type="none" w="med" len="med"/>
            <a:tailEnd type="none" w="med" len="med"/>
          </a:ln>
        </p:spPr>
      </p:pic>
      <p:sp>
        <p:nvSpPr>
          <p:cNvPr id="784" name="Shape 784"/>
          <p:cNvSpPr txBox="1"/>
          <p:nvPr/>
        </p:nvSpPr>
        <p:spPr>
          <a:xfrm>
            <a:off x="228600" y="5867400"/>
            <a:ext cx="8686800" cy="822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Comic Sans MS"/>
              <a:buNone/>
            </a:pPr>
            <a:r>
              <a:rPr lang="en" sz="2400" b="1" i="0" u="none" strike="noStrike" cap="none">
                <a:solidFill>
                  <a:srgbClr val="B7B7B7"/>
                </a:solidFill>
                <a:latin typeface="Comic Sans MS"/>
                <a:ea typeface="Comic Sans MS"/>
                <a:cs typeface="Comic Sans MS"/>
                <a:sym typeface="Comic Sans MS"/>
              </a:rPr>
              <a:t>1830 → 13 miles of track built by Baltimore &amp; Ohio RR</a:t>
            </a:r>
            <a:br>
              <a:rPr lang="en" sz="2400" b="1" i="0" u="none" strike="noStrike" cap="none">
                <a:solidFill>
                  <a:srgbClr val="B7B7B7"/>
                </a:solidFill>
                <a:latin typeface="Comic Sans MS"/>
                <a:ea typeface="Comic Sans MS"/>
                <a:cs typeface="Comic Sans MS"/>
                <a:sym typeface="Comic Sans MS"/>
              </a:rPr>
            </a:br>
            <a:r>
              <a:rPr lang="en" sz="2400" b="1" i="0" u="none" strike="noStrike" cap="none">
                <a:solidFill>
                  <a:srgbClr val="B7B7B7"/>
                </a:solidFill>
                <a:latin typeface="Comic Sans MS"/>
                <a:ea typeface="Comic Sans MS"/>
                <a:cs typeface="Comic Sans MS"/>
                <a:sym typeface="Comic Sans MS"/>
              </a:rPr>
              <a:t>By 1850 → 9000 mi. of RR track [1860 → 31,000 mi.]</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Shape 789"/>
          <p:cNvPicPr preferRelativeResize="0">
            <a:picLocks noGrp="1"/>
          </p:cNvPicPr>
          <p:nvPr>
            <p:ph type="title"/>
          </p:nvPr>
        </p:nvPicPr>
        <p:blipFill rotWithShape="1">
          <a:blip r:embed="rId3">
            <a:alphaModFix/>
          </a:blip>
          <a:srcRect/>
          <a:stretch/>
        </p:blipFill>
        <p:spPr>
          <a:xfrm>
            <a:off x="5370512" y="231775"/>
            <a:ext cx="3773400" cy="2286000"/>
          </a:xfrm>
          <a:prstGeom prst="rect">
            <a:avLst/>
          </a:prstGeom>
          <a:noFill/>
          <a:ln>
            <a:noFill/>
          </a:ln>
        </p:spPr>
      </p:pic>
      <p:sp>
        <p:nvSpPr>
          <p:cNvPr id="790" name="Shape 790"/>
          <p:cNvSpPr txBox="1">
            <a:spLocks noGrp="1"/>
          </p:cNvSpPr>
          <p:nvPr>
            <p:ph type="body" idx="1"/>
          </p:nvPr>
        </p:nvSpPr>
        <p:spPr>
          <a:xfrm>
            <a:off x="5562600" y="2514600"/>
            <a:ext cx="3581400" cy="43434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70000"/>
              <a:buFont typeface="Noto Symbol"/>
              <a:buChar char="✕"/>
            </a:pPr>
            <a:r>
              <a:rPr lang="en" sz="3200" b="0" i="0" u="none" strike="noStrike" cap="none">
                <a:solidFill>
                  <a:schemeClr val="dk2"/>
                </a:solidFill>
                <a:latin typeface="Source Sans Pro"/>
                <a:ea typeface="Source Sans Pro"/>
                <a:cs typeface="Source Sans Pro"/>
                <a:sym typeface="Source Sans Pro"/>
              </a:rPr>
              <a:t>Immigrant labor built railroads in the North</a:t>
            </a:r>
          </a:p>
          <a:p>
            <a:pPr marL="342900" marR="0" lvl="0" indent="-342900" algn="l" rtl="0">
              <a:lnSpc>
                <a:spcPct val="90000"/>
              </a:lnSpc>
              <a:spcBef>
                <a:spcPts val="640"/>
              </a:spcBef>
              <a:spcAft>
                <a:spcPts val="0"/>
              </a:spcAft>
              <a:buClr>
                <a:schemeClr val="accent1"/>
              </a:buClr>
              <a:buSzPct val="70000"/>
              <a:buFont typeface="Noto Symbol"/>
              <a:buChar char="✕"/>
            </a:pPr>
            <a:r>
              <a:rPr lang="en" sz="3200" b="0" i="0" u="none" strike="noStrike" cap="none">
                <a:solidFill>
                  <a:schemeClr val="dk2"/>
                </a:solidFill>
                <a:latin typeface="Source Sans Pro"/>
                <a:ea typeface="Source Sans Pro"/>
                <a:cs typeface="Source Sans Pro"/>
                <a:sym typeface="Source Sans Pro"/>
              </a:rPr>
              <a:t>Slave labor built railroads in the South</a:t>
            </a:r>
          </a:p>
        </p:txBody>
      </p:sp>
      <p:sp>
        <p:nvSpPr>
          <p:cNvPr id="791" name="Shape 791"/>
          <p:cNvSpPr txBox="1"/>
          <p:nvPr/>
        </p:nvSpPr>
        <p:spPr>
          <a:xfrm>
            <a:off x="838200" y="463550"/>
            <a:ext cx="7696200" cy="679500"/>
          </a:xfrm>
          <a:prstGeom prst="rect">
            <a:avLst/>
          </a:prstGeom>
          <a:solidFill>
            <a:srgbClr val="FFFF99"/>
          </a:solidFill>
          <a:ln w="38100" cap="flat" cmpd="sng">
            <a:solidFill>
              <a:schemeClr val="dk1"/>
            </a:solidFill>
            <a:prstDash val="solid"/>
            <a:miter lim="8000"/>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New Roman"/>
              <a:buNone/>
            </a:pPr>
            <a:r>
              <a:rPr lang="en" sz="3600" b="0" i="0" u="none" strike="noStrike" cap="none">
                <a:solidFill>
                  <a:schemeClr val="dk1"/>
                </a:solidFill>
                <a:latin typeface="Times New Roman"/>
                <a:ea typeface="Times New Roman"/>
                <a:cs typeface="Times New Roman"/>
                <a:sym typeface="Times New Roman"/>
              </a:rPr>
              <a:t>The Expansion of Railroads by Region</a:t>
            </a:r>
          </a:p>
        </p:txBody>
      </p:sp>
      <p:pic>
        <p:nvPicPr>
          <p:cNvPr id="792" name="Shape 792" descr="22387"/>
          <p:cNvPicPr preferRelativeResize="0"/>
          <p:nvPr/>
        </p:nvPicPr>
        <p:blipFill rotWithShape="1">
          <a:blip r:embed="rId4">
            <a:alphaModFix/>
          </a:blip>
          <a:srcRect/>
          <a:stretch/>
        </p:blipFill>
        <p:spPr>
          <a:xfrm>
            <a:off x="609600" y="0"/>
            <a:ext cx="8153400" cy="6859500"/>
          </a:xfrm>
          <a:prstGeom prst="rect">
            <a:avLst/>
          </a:prstGeom>
          <a:noFill/>
          <a:ln>
            <a:noFill/>
          </a:ln>
        </p:spPr>
      </p:pic>
      <p:sp>
        <p:nvSpPr>
          <p:cNvPr id="793" name="Shape 793"/>
          <p:cNvSpPr txBox="1"/>
          <p:nvPr/>
        </p:nvSpPr>
        <p:spPr>
          <a:xfrm>
            <a:off x="1447800" y="76200"/>
            <a:ext cx="5867400" cy="609600"/>
          </a:xfrm>
          <a:prstGeom prst="rect">
            <a:avLst/>
          </a:prstGeom>
          <a:solidFill>
            <a:srgbClr val="FFFF99"/>
          </a:solidFill>
          <a:ln w="38100" cap="flat" cmpd="sng">
            <a:solidFill>
              <a:schemeClr val="dk1"/>
            </a:solidFill>
            <a:prstDash val="solid"/>
            <a:miter lim="8000"/>
            <a:headEnd type="none" w="med" len="med"/>
            <a:tailEnd type="none" w="med" len="med"/>
          </a:ln>
        </p:spPr>
        <p:txBody>
          <a:bodyPr wrap="square" lIns="91425" tIns="45700" rIns="91425" bIns="45700" anchor="ctr" anchorCtr="0">
            <a:noAutofit/>
          </a:bodyPr>
          <a:lstStyle/>
          <a:p>
            <a:pPr marL="0" marR="0" lvl="0" indent="0" algn="ctr" rtl="0">
              <a:lnSpc>
                <a:spcPct val="80000"/>
              </a:lnSpc>
              <a:spcBef>
                <a:spcPts val="0"/>
              </a:spcBef>
              <a:spcAft>
                <a:spcPts val="0"/>
              </a:spcAft>
              <a:buClr>
                <a:schemeClr val="dk1"/>
              </a:buClr>
              <a:buSzPct val="25000"/>
              <a:buFont typeface="Times New Roman"/>
              <a:buNone/>
            </a:pPr>
            <a:r>
              <a:rPr lang="en" sz="3600" b="0" i="0" u="none" strike="noStrike" cap="none">
                <a:solidFill>
                  <a:schemeClr val="dk1"/>
                </a:solidFill>
                <a:latin typeface="Times New Roman"/>
                <a:ea typeface="Times New Roman"/>
                <a:cs typeface="Times New Roman"/>
                <a:sym typeface="Times New Roman"/>
              </a:rPr>
              <a:t>Railroad Expansion by 1860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a:spLocks noGrp="1"/>
          </p:cNvSpPr>
          <p:nvPr>
            <p:ph type="title"/>
          </p:nvPr>
        </p:nvSpPr>
        <p:spPr>
          <a:xfrm>
            <a:off x="457200" y="274637"/>
            <a:ext cx="8229600" cy="1143000"/>
          </a:xfrm>
          <a:prstGeom prst="rect">
            <a:avLst/>
          </a:prstGeom>
        </p:spPr>
        <p:txBody>
          <a:bodyPr wrap="square" lIns="91425" tIns="91425" rIns="91425" bIns="91425" anchor="ctr" anchorCtr="0">
            <a:noAutofit/>
          </a:bodyPr>
          <a:lstStyle/>
          <a:p>
            <a:pPr lvl="0" rtl="0">
              <a:spcBef>
                <a:spcPts val="0"/>
              </a:spcBef>
              <a:buNone/>
            </a:pPr>
            <a:endParaRPr/>
          </a:p>
        </p:txBody>
      </p:sp>
      <p:sp>
        <p:nvSpPr>
          <p:cNvPr id="799" name="Shape 799"/>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lvl="0" rtl="0">
              <a:spcBef>
                <a:spcPts val="0"/>
              </a:spcBef>
              <a:buNone/>
            </a:pPr>
            <a:endParaRPr/>
          </a:p>
        </p:txBody>
      </p:sp>
      <p:pic>
        <p:nvPicPr>
          <p:cNvPr id="800" name="Shape 800" descr="MARTFIG125"/>
          <p:cNvPicPr preferRelativeResize="0"/>
          <p:nvPr/>
        </p:nvPicPr>
        <p:blipFill rotWithShape="1">
          <a:blip r:embed="rId3">
            <a:alphaModFix/>
          </a:blip>
          <a:srcRect/>
          <a:stretch/>
        </p:blipFill>
        <p:spPr>
          <a:xfrm>
            <a:off x="227400" y="685800"/>
            <a:ext cx="8841600" cy="5486400"/>
          </a:xfrm>
          <a:prstGeom prst="rect">
            <a:avLst/>
          </a:prstGeom>
          <a:noFill/>
          <a:ln w="38100" cap="flat" cmpd="sng">
            <a:solidFill>
              <a:schemeClr val="dk1"/>
            </a:solidFill>
            <a:prstDash val="solid"/>
            <a:miter lim="8000"/>
            <a:headEnd type="none" w="med" len="med"/>
            <a:tailEnd type="none" w="med" len="me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p:nvPr/>
        </p:nvSpPr>
        <p:spPr>
          <a:xfrm>
            <a:off x="204950" y="5524225"/>
            <a:ext cx="8781600" cy="978000"/>
          </a:xfrm>
          <a:prstGeom prst="rect">
            <a:avLst/>
          </a:prstGeom>
          <a:solidFill>
            <a:srgbClr val="C9DAF8"/>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29" name="Shape 129"/>
          <p:cNvSpPr txBox="1">
            <a:spLocks noGrp="1"/>
          </p:cNvSpPr>
          <p:nvPr>
            <p:ph type="body" idx="1"/>
          </p:nvPr>
        </p:nvSpPr>
        <p:spPr>
          <a:xfrm>
            <a:off x="311700" y="1958425"/>
            <a:ext cx="8674800" cy="3466200"/>
          </a:xfrm>
          <a:prstGeom prst="rect">
            <a:avLst/>
          </a:prstGeom>
          <a:noFill/>
          <a:ln>
            <a:noFill/>
          </a:ln>
        </p:spPr>
        <p:txBody>
          <a:bodyPr wrap="square" lIns="91425" tIns="45700" rIns="91425" bIns="45700" anchor="t" anchorCtr="0">
            <a:noAutofit/>
          </a:bodyPr>
          <a:lstStyle/>
          <a:p>
            <a:pPr marL="457200" marR="0" lvl="0" indent="-381000" algn="l" rtl="0">
              <a:lnSpc>
                <a:spcPct val="80000"/>
              </a:lnSpc>
              <a:spcBef>
                <a:spcPts val="0"/>
              </a:spcBef>
              <a:spcAft>
                <a:spcPts val="0"/>
              </a:spcAft>
              <a:buClr>
                <a:srgbClr val="000000"/>
              </a:buClr>
              <a:buSzPct val="100000"/>
            </a:pPr>
            <a:r>
              <a:rPr lang="en" sz="2400" b="1">
                <a:solidFill>
                  <a:srgbClr val="000000"/>
                </a:solidFill>
              </a:rPr>
              <a:t>Most important Supreme Court decision in US History</a:t>
            </a:r>
          </a:p>
          <a:p>
            <a:pPr marL="457200" marR="0" lvl="0" indent="-361950" algn="l" rtl="0">
              <a:lnSpc>
                <a:spcPct val="80000"/>
              </a:lnSpc>
              <a:spcBef>
                <a:spcPts val="0"/>
              </a:spcBef>
              <a:spcAft>
                <a:spcPts val="0"/>
              </a:spcAft>
              <a:buClr>
                <a:srgbClr val="000000"/>
              </a:buClr>
              <a:buSzPct val="100000"/>
            </a:pPr>
            <a:r>
              <a:rPr lang="en" sz="2100">
                <a:solidFill>
                  <a:srgbClr val="000000"/>
                </a:solidFill>
              </a:rPr>
              <a:t>The Case:</a:t>
            </a:r>
          </a:p>
          <a:p>
            <a:pPr marL="914400" marR="0" lvl="1" indent="-361950" algn="l" rtl="0">
              <a:lnSpc>
                <a:spcPct val="80000"/>
              </a:lnSpc>
              <a:spcBef>
                <a:spcPts val="0"/>
              </a:spcBef>
              <a:spcAft>
                <a:spcPts val="0"/>
              </a:spcAft>
              <a:buClr>
                <a:srgbClr val="000000"/>
              </a:buClr>
              <a:buSzPct val="100000"/>
            </a:pPr>
            <a:r>
              <a:rPr lang="en" sz="2100" b="0" i="0" u="none" strike="noStrike" cap="none">
                <a:solidFill>
                  <a:srgbClr val="000000"/>
                </a:solidFill>
              </a:rPr>
              <a:t>“</a:t>
            </a:r>
            <a:r>
              <a:rPr lang="en" sz="2100">
                <a:solidFill>
                  <a:srgbClr val="000000"/>
                </a:solidFill>
              </a:rPr>
              <a:t>M</a:t>
            </a:r>
            <a:r>
              <a:rPr lang="en" sz="2100" b="0" i="0" u="none" strike="noStrike" cap="none">
                <a:solidFill>
                  <a:srgbClr val="000000"/>
                </a:solidFill>
              </a:rPr>
              <a:t>idnight” judge W</a:t>
            </a:r>
            <a:r>
              <a:rPr lang="en" sz="2100">
                <a:solidFill>
                  <a:srgbClr val="000000"/>
                </a:solidFill>
              </a:rPr>
              <a:t>illiam </a:t>
            </a:r>
            <a:r>
              <a:rPr lang="en" sz="2100" b="0" i="0" u="none" strike="noStrike" cap="none">
                <a:solidFill>
                  <a:srgbClr val="000000"/>
                </a:solidFill>
              </a:rPr>
              <a:t>Marbury never received his commission.</a:t>
            </a:r>
          </a:p>
          <a:p>
            <a:pPr marL="0" marR="0" lvl="0" indent="0" algn="l" rtl="0">
              <a:lnSpc>
                <a:spcPct val="80000"/>
              </a:lnSpc>
              <a:spcBef>
                <a:spcPts val="0"/>
              </a:spcBef>
              <a:spcAft>
                <a:spcPts val="0"/>
              </a:spcAft>
              <a:buNone/>
            </a:pPr>
            <a:endParaRPr sz="2100">
              <a:solidFill>
                <a:srgbClr val="000000"/>
              </a:solidFill>
            </a:endParaRPr>
          </a:p>
          <a:p>
            <a:pPr marL="457200" marR="0" lvl="0" indent="-361950" algn="l" rtl="0">
              <a:lnSpc>
                <a:spcPct val="80000"/>
              </a:lnSpc>
              <a:spcBef>
                <a:spcPts val="480"/>
              </a:spcBef>
              <a:spcAft>
                <a:spcPts val="0"/>
              </a:spcAft>
              <a:buClr>
                <a:srgbClr val="000000"/>
              </a:buClr>
              <a:buSzPct val="100000"/>
            </a:pPr>
            <a:r>
              <a:rPr lang="en" sz="2100">
                <a:solidFill>
                  <a:srgbClr val="000000"/>
                </a:solidFill>
              </a:rPr>
              <a:t>The D</a:t>
            </a:r>
            <a:r>
              <a:rPr lang="en" sz="2100" b="0" i="0" u="none" strike="noStrike" cap="none">
                <a:solidFill>
                  <a:srgbClr val="000000"/>
                </a:solidFill>
              </a:rPr>
              <a:t>ecision:</a:t>
            </a:r>
          </a:p>
          <a:p>
            <a:pPr marL="914400" marR="0" lvl="1" indent="-361950" algn="l" rtl="0">
              <a:lnSpc>
                <a:spcPct val="80000"/>
              </a:lnSpc>
              <a:spcBef>
                <a:spcPts val="480"/>
              </a:spcBef>
              <a:spcAft>
                <a:spcPts val="0"/>
              </a:spcAft>
              <a:buClr>
                <a:srgbClr val="000000"/>
              </a:buClr>
              <a:buSzPct val="100000"/>
            </a:pPr>
            <a:r>
              <a:rPr lang="en" sz="2100">
                <a:solidFill>
                  <a:srgbClr val="000000"/>
                </a:solidFill>
              </a:rPr>
              <a:t>Ruled that part of the </a:t>
            </a:r>
            <a:r>
              <a:rPr lang="en" sz="2100" b="0" i="0" u="none" strike="noStrike" cap="none">
                <a:solidFill>
                  <a:srgbClr val="000000"/>
                </a:solidFill>
              </a:rPr>
              <a:t>Judiciary Act of 1789 that </a:t>
            </a:r>
            <a:r>
              <a:rPr lang="en" sz="2100">
                <a:solidFill>
                  <a:srgbClr val="000000"/>
                </a:solidFill>
              </a:rPr>
              <a:t>Marbury was basing his appeal on </a:t>
            </a:r>
            <a:r>
              <a:rPr lang="en" sz="2100" b="0" i="0" u="none" strike="noStrike" cap="none">
                <a:solidFill>
                  <a:srgbClr val="000000"/>
                </a:solidFill>
              </a:rPr>
              <a:t>was unconstitutional by giving the Court the right to enf</a:t>
            </a:r>
            <a:r>
              <a:rPr lang="en" sz="2100">
                <a:solidFill>
                  <a:srgbClr val="000000"/>
                </a:solidFill>
              </a:rPr>
              <a:t>orce appointments.</a:t>
            </a:r>
          </a:p>
          <a:p>
            <a:pPr marL="0" marR="0" lvl="0" indent="0" algn="l" rtl="0">
              <a:lnSpc>
                <a:spcPct val="80000"/>
              </a:lnSpc>
              <a:spcBef>
                <a:spcPts val="480"/>
              </a:spcBef>
              <a:spcAft>
                <a:spcPts val="0"/>
              </a:spcAft>
              <a:buNone/>
            </a:pPr>
            <a:endParaRPr sz="2000">
              <a:solidFill>
                <a:srgbClr val="000000"/>
              </a:solidFill>
            </a:endParaRPr>
          </a:p>
          <a:p>
            <a:pPr marL="0" marR="0" lvl="0" indent="0" algn="l" rtl="0">
              <a:lnSpc>
                <a:spcPct val="80000"/>
              </a:lnSpc>
              <a:spcBef>
                <a:spcPts val="480"/>
              </a:spcBef>
              <a:spcAft>
                <a:spcPts val="0"/>
              </a:spcAft>
              <a:buNone/>
            </a:pPr>
            <a:endParaRPr sz="2400">
              <a:solidFill>
                <a:srgbClr val="000000"/>
              </a:solidFill>
            </a:endParaRPr>
          </a:p>
        </p:txBody>
      </p:sp>
      <p:sp>
        <p:nvSpPr>
          <p:cNvPr id="130" name="Shape 130"/>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b="0"/>
              <a:t>Marbury v. Madison (1803)</a:t>
            </a:r>
          </a:p>
        </p:txBody>
      </p:sp>
      <p:sp>
        <p:nvSpPr>
          <p:cNvPr id="131" name="Shape 131"/>
          <p:cNvSpPr txBox="1"/>
          <p:nvPr/>
        </p:nvSpPr>
        <p:spPr>
          <a:xfrm>
            <a:off x="258300" y="5524225"/>
            <a:ext cx="8781600" cy="841500"/>
          </a:xfrm>
          <a:prstGeom prst="rect">
            <a:avLst/>
          </a:prstGeom>
          <a:noFill/>
          <a:ln>
            <a:noFill/>
          </a:ln>
        </p:spPr>
        <p:txBody>
          <a:bodyPr wrap="square" lIns="91425" tIns="91425" rIns="91425" bIns="91425" anchor="t" anchorCtr="0">
            <a:noAutofit/>
          </a:bodyPr>
          <a:lstStyle/>
          <a:p>
            <a:pPr lvl="0" rtl="0">
              <a:lnSpc>
                <a:spcPct val="80000"/>
              </a:lnSpc>
              <a:spcBef>
                <a:spcPts val="480"/>
              </a:spcBef>
              <a:buNone/>
            </a:pPr>
            <a:r>
              <a:rPr lang="en" sz="2400">
                <a:latin typeface="Georgia"/>
                <a:ea typeface="Georgia"/>
                <a:cs typeface="Georgia"/>
                <a:sym typeface="Georgia"/>
              </a:rPr>
              <a:t>Gave power to the Supreme Court to review laws of Congress and determine their constitutionality = </a:t>
            </a:r>
            <a:r>
              <a:rPr lang="en" sz="2400" b="1" u="sng">
                <a:latin typeface="Georgia"/>
                <a:ea typeface="Georgia"/>
                <a:cs typeface="Georgia"/>
                <a:sym typeface="Georgia"/>
              </a:rPr>
              <a:t>JUDICIAL REVIEW</a:t>
            </a:r>
            <a:r>
              <a:rPr lang="en" sz="2400">
                <a:latin typeface="Georgia"/>
                <a:ea typeface="Georgia"/>
                <a:cs typeface="Georgia"/>
                <a:sym typeface="Georgia"/>
              </a:rPr>
              <a:t>.</a:t>
            </a:r>
          </a:p>
          <a:p>
            <a:pPr lvl="0">
              <a:spcBef>
                <a:spcPts val="0"/>
              </a:spcBef>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p:nvPr/>
        </p:nvSpPr>
        <p:spPr>
          <a:xfrm>
            <a:off x="381000" y="485775"/>
            <a:ext cx="8382000" cy="762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400" b="1" i="0" u="none" strike="noStrike" cap="none">
                <a:solidFill>
                  <a:srgbClr val="FFFFFF"/>
                </a:solidFill>
                <a:latin typeface="Comic Sans MS"/>
                <a:ea typeface="Comic Sans MS"/>
                <a:cs typeface="Comic Sans MS"/>
                <a:sym typeface="Comic Sans MS"/>
              </a:rPr>
              <a:t>Regional Specialization</a:t>
            </a:r>
          </a:p>
        </p:txBody>
      </p:sp>
      <p:sp>
        <p:nvSpPr>
          <p:cNvPr id="807" name="Shape 807"/>
          <p:cNvSpPr txBox="1"/>
          <p:nvPr/>
        </p:nvSpPr>
        <p:spPr>
          <a:xfrm>
            <a:off x="838200" y="2057400"/>
            <a:ext cx="7848600" cy="3506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9900"/>
              </a:buClr>
              <a:buSzPct val="25000"/>
              <a:buFont typeface="Comic Sans MS"/>
              <a:buNone/>
            </a:pPr>
            <a:r>
              <a:rPr lang="en" sz="3200" b="1" i="0" u="none" strike="noStrike" cap="none">
                <a:solidFill>
                  <a:srgbClr val="CFE2F3"/>
                </a:solidFill>
                <a:latin typeface="Comic Sans MS"/>
                <a:ea typeface="Comic Sans MS"/>
                <a:cs typeface="Comic Sans MS"/>
                <a:sym typeface="Comic Sans MS"/>
              </a:rPr>
              <a:t>EAST → Industrial</a:t>
            </a:r>
          </a:p>
          <a:p>
            <a:pPr marL="0" marR="0" lvl="0" indent="0" algn="l" rtl="0">
              <a:lnSpc>
                <a:spcPct val="100000"/>
              </a:lnSpc>
              <a:spcBef>
                <a:spcPts val="1600"/>
              </a:spcBef>
              <a:spcAft>
                <a:spcPts val="0"/>
              </a:spcAft>
              <a:buClr>
                <a:schemeClr val="dk1"/>
              </a:buClr>
              <a:buFont typeface="Arial"/>
              <a:buNone/>
            </a:pPr>
            <a:endParaRPr sz="3200" b="1" i="0" u="none" strike="noStrike" cap="none">
              <a:solidFill>
                <a:srgbClr val="CFE2F3"/>
              </a:solidFill>
              <a:latin typeface="Comic Sans MS"/>
              <a:ea typeface="Comic Sans MS"/>
              <a:cs typeface="Comic Sans MS"/>
              <a:sym typeface="Comic Sans MS"/>
            </a:endParaRPr>
          </a:p>
          <a:p>
            <a:pPr marL="0" marR="0" lvl="0" indent="0" algn="l" rtl="0">
              <a:lnSpc>
                <a:spcPct val="100000"/>
              </a:lnSpc>
              <a:spcBef>
                <a:spcPts val="1600"/>
              </a:spcBef>
              <a:spcAft>
                <a:spcPts val="0"/>
              </a:spcAft>
              <a:buClr>
                <a:srgbClr val="009900"/>
              </a:buClr>
              <a:buSzPct val="25000"/>
              <a:buFont typeface="Comic Sans MS"/>
              <a:buNone/>
            </a:pPr>
            <a:r>
              <a:rPr lang="en" sz="3200" b="1" i="0" u="none" strike="noStrike" cap="none">
                <a:solidFill>
                  <a:srgbClr val="CFE2F3"/>
                </a:solidFill>
                <a:latin typeface="Comic Sans MS"/>
                <a:ea typeface="Comic Sans MS"/>
                <a:cs typeface="Comic Sans MS"/>
                <a:sym typeface="Comic Sans MS"/>
              </a:rPr>
              <a:t>SOUTH → Cotton &amp; Slavery</a:t>
            </a:r>
          </a:p>
          <a:p>
            <a:pPr marL="0" marR="0" lvl="0" indent="0" algn="l" rtl="0">
              <a:lnSpc>
                <a:spcPct val="100000"/>
              </a:lnSpc>
              <a:spcBef>
                <a:spcPts val="1600"/>
              </a:spcBef>
              <a:spcAft>
                <a:spcPts val="0"/>
              </a:spcAft>
              <a:buClr>
                <a:schemeClr val="dk1"/>
              </a:buClr>
              <a:buFont typeface="Arial"/>
              <a:buNone/>
            </a:pPr>
            <a:endParaRPr sz="3200" b="1" i="0" u="none" strike="noStrike" cap="none">
              <a:solidFill>
                <a:srgbClr val="CFE2F3"/>
              </a:solidFill>
              <a:latin typeface="Comic Sans MS"/>
              <a:ea typeface="Comic Sans MS"/>
              <a:cs typeface="Comic Sans MS"/>
              <a:sym typeface="Comic Sans MS"/>
            </a:endParaRPr>
          </a:p>
          <a:p>
            <a:pPr marL="0" marR="0" lvl="0" indent="0" algn="l" rtl="0">
              <a:lnSpc>
                <a:spcPct val="100000"/>
              </a:lnSpc>
              <a:spcBef>
                <a:spcPts val="1600"/>
              </a:spcBef>
              <a:spcAft>
                <a:spcPts val="0"/>
              </a:spcAft>
              <a:buClr>
                <a:srgbClr val="009900"/>
              </a:buClr>
              <a:buSzPct val="25000"/>
              <a:buFont typeface="Comic Sans MS"/>
              <a:buNone/>
            </a:pPr>
            <a:r>
              <a:rPr lang="en" sz="3200" b="1" i="0" u="none" strike="noStrike" cap="none">
                <a:solidFill>
                  <a:srgbClr val="CFE2F3"/>
                </a:solidFill>
                <a:latin typeface="Comic Sans MS"/>
                <a:ea typeface="Comic Sans MS"/>
                <a:cs typeface="Comic Sans MS"/>
                <a:sym typeface="Comic Sans MS"/>
              </a:rPr>
              <a:t>WEST → The Nation’s “Breadbasket”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Shape 813"/>
          <p:cNvPicPr preferRelativeResize="0"/>
          <p:nvPr/>
        </p:nvPicPr>
        <p:blipFill rotWithShape="1">
          <a:blip r:embed="rId3">
            <a:alphaModFix/>
          </a:blip>
          <a:srcRect l="2921" t="6642" r="646" b="5837"/>
          <a:stretch/>
        </p:blipFill>
        <p:spPr>
          <a:xfrm>
            <a:off x="457200" y="1524000"/>
            <a:ext cx="8305800" cy="5029200"/>
          </a:xfrm>
          <a:prstGeom prst="rect">
            <a:avLst/>
          </a:prstGeom>
          <a:noFill/>
          <a:ln w="9525" cap="flat" cmpd="sng">
            <a:solidFill>
              <a:srgbClr val="996633"/>
            </a:solidFill>
            <a:prstDash val="solid"/>
            <a:miter lim="8000"/>
            <a:headEnd type="none" w="med" len="med"/>
            <a:tailEnd type="none" w="med" len="med"/>
          </a:ln>
        </p:spPr>
      </p:pic>
      <p:sp>
        <p:nvSpPr>
          <p:cNvPr id="814" name="Shape 814"/>
          <p:cNvSpPr txBox="1"/>
          <p:nvPr/>
        </p:nvSpPr>
        <p:spPr>
          <a:xfrm>
            <a:off x="381000" y="152400"/>
            <a:ext cx="8382000" cy="1311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American Population Centers in 1860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Shape 819"/>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Results	of Industrialization</a:t>
            </a:r>
          </a:p>
        </p:txBody>
      </p:sp>
      <p:sp>
        <p:nvSpPr>
          <p:cNvPr id="820" name="Shape 820"/>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Division of Labor</a:t>
            </a:r>
          </a:p>
          <a:p>
            <a:pPr marL="457200" lvl="0" indent="-228600" rtl="0">
              <a:spcBef>
                <a:spcPts val="0"/>
              </a:spcBef>
            </a:pPr>
            <a:r>
              <a:rPr lang="en"/>
              <a:t>Growth of Cities</a:t>
            </a:r>
          </a:p>
          <a:p>
            <a:pPr marL="457200" lvl="0" indent="-228600" rtl="0">
              <a:spcBef>
                <a:spcPts val="0"/>
              </a:spcBef>
            </a:pPr>
            <a:r>
              <a:rPr lang="en"/>
              <a:t>Increased gap between rich and poor</a:t>
            </a:r>
          </a:p>
          <a:p>
            <a:pPr marL="457200" lvl="0" indent="-228600">
              <a:spcBef>
                <a:spcPts val="0"/>
              </a:spcBef>
            </a:pPr>
            <a:r>
              <a:rPr lang="en"/>
              <a:t>Sectionalism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Important Court Cases</a:t>
            </a:r>
          </a:p>
        </p:txBody>
      </p:sp>
      <p:sp>
        <p:nvSpPr>
          <p:cNvPr id="137" name="Shape 137"/>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Fletcher v. Peck, 1810</a:t>
            </a:r>
          </a:p>
          <a:p>
            <a:pPr marL="457200" lvl="0" indent="-228600" rtl="0">
              <a:spcBef>
                <a:spcPts val="0"/>
              </a:spcBef>
            </a:pPr>
            <a:r>
              <a:rPr lang="en"/>
              <a:t>McCulloch v. Maryland</a:t>
            </a:r>
          </a:p>
          <a:p>
            <a:pPr marL="457200" lvl="0" indent="-228600" rtl="0">
              <a:spcBef>
                <a:spcPts val="0"/>
              </a:spcBef>
            </a:pPr>
            <a:r>
              <a:rPr lang="en"/>
              <a:t>Gibbons v. Ogden</a:t>
            </a:r>
          </a:p>
          <a:p>
            <a:pPr marL="457200" lvl="0" indent="-228600" rtl="0">
              <a:spcBef>
                <a:spcPts val="0"/>
              </a:spcBef>
            </a:pPr>
            <a:r>
              <a:rPr lang="en"/>
              <a:t>Dartmouth College v. Woodward</a:t>
            </a:r>
          </a:p>
          <a:p>
            <a:pPr marL="457200" lvl="0" indent="-228600">
              <a:spcBef>
                <a:spcPts val="0"/>
              </a:spcBef>
            </a:pPr>
            <a:r>
              <a:rPr lang="en"/>
              <a:t>Cohens v. Virginia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Impeachment of Samuel Chase</a:t>
            </a:r>
          </a:p>
        </p:txBody>
      </p:sp>
      <p:sp>
        <p:nvSpPr>
          <p:cNvPr id="143" name="Shape 143"/>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381000" rtl="0">
              <a:lnSpc>
                <a:spcPct val="100000"/>
              </a:lnSpc>
              <a:spcBef>
                <a:spcPts val="600"/>
              </a:spcBef>
              <a:spcAft>
                <a:spcPts val="0"/>
              </a:spcAft>
              <a:buClr>
                <a:srgbClr val="000000"/>
              </a:buClr>
              <a:buSzPct val="100000"/>
              <a:buFont typeface="Georgia"/>
            </a:pPr>
            <a:r>
              <a:rPr lang="en" sz="2400">
                <a:solidFill>
                  <a:srgbClr val="000000"/>
                </a:solidFill>
              </a:rPr>
              <a:t>The Case: </a:t>
            </a:r>
          </a:p>
          <a:p>
            <a:pPr marL="914400" lvl="1" indent="-381000" rtl="0">
              <a:lnSpc>
                <a:spcPct val="100000"/>
              </a:lnSpc>
              <a:spcBef>
                <a:spcPts val="480"/>
              </a:spcBef>
              <a:spcAft>
                <a:spcPts val="0"/>
              </a:spcAft>
              <a:buClr>
                <a:srgbClr val="000000"/>
              </a:buClr>
              <a:buSzPct val="100000"/>
              <a:buFont typeface="Georgia"/>
            </a:pPr>
            <a:r>
              <a:rPr lang="en" sz="2400">
                <a:solidFill>
                  <a:srgbClr val="000000"/>
                </a:solidFill>
              </a:rPr>
              <a:t>Congressional Republicans wanted to remove Federalist judge Samuel Chase.</a:t>
            </a:r>
          </a:p>
          <a:p>
            <a:pPr marL="914400" lvl="1" indent="-381000" rtl="0">
              <a:lnSpc>
                <a:spcPct val="100000"/>
              </a:lnSpc>
              <a:spcBef>
                <a:spcPts val="480"/>
              </a:spcBef>
              <a:spcAft>
                <a:spcPts val="0"/>
              </a:spcAft>
              <a:buClr>
                <a:srgbClr val="000000"/>
              </a:buClr>
              <a:buSzPct val="100000"/>
              <a:buFont typeface="Georgia"/>
            </a:pPr>
            <a:r>
              <a:rPr lang="en" sz="2400">
                <a:solidFill>
                  <a:srgbClr val="000000"/>
                </a:solidFill>
              </a:rPr>
              <a:t>In 1804 House of Representatives brought impeachment charges against him</a:t>
            </a:r>
          </a:p>
          <a:p>
            <a:pPr marL="914400" lvl="1" indent="-381000" rtl="0">
              <a:lnSpc>
                <a:spcPct val="100000"/>
              </a:lnSpc>
              <a:spcBef>
                <a:spcPts val="480"/>
              </a:spcBef>
              <a:spcAft>
                <a:spcPts val="0"/>
              </a:spcAft>
              <a:buClr>
                <a:srgbClr val="000000"/>
              </a:buClr>
              <a:buSzPct val="100000"/>
              <a:buFont typeface="Georgia"/>
            </a:pPr>
            <a:r>
              <a:rPr lang="en" sz="2400">
                <a:solidFill>
                  <a:srgbClr val="000000"/>
                </a:solidFill>
              </a:rPr>
              <a:t>Senate failed to convict</a:t>
            </a:r>
          </a:p>
          <a:p>
            <a:pPr marL="457200" lvl="0" indent="0" rtl="0">
              <a:lnSpc>
                <a:spcPct val="100000"/>
              </a:lnSpc>
              <a:spcBef>
                <a:spcPts val="480"/>
              </a:spcBef>
              <a:spcAft>
                <a:spcPts val="0"/>
              </a:spcAft>
              <a:buNone/>
            </a:pPr>
            <a:endParaRPr sz="2400">
              <a:solidFill>
                <a:srgbClr val="000000"/>
              </a:solidFill>
            </a:endParaRPr>
          </a:p>
          <a:p>
            <a:pPr marL="457200" lvl="0" indent="-381000" rtl="0">
              <a:lnSpc>
                <a:spcPct val="100000"/>
              </a:lnSpc>
              <a:spcBef>
                <a:spcPts val="600"/>
              </a:spcBef>
              <a:spcAft>
                <a:spcPts val="0"/>
              </a:spcAft>
              <a:buClr>
                <a:srgbClr val="000000"/>
              </a:buClr>
              <a:buSzPct val="100000"/>
              <a:buFont typeface="Georgia"/>
            </a:pPr>
            <a:r>
              <a:rPr lang="en" sz="2400">
                <a:solidFill>
                  <a:srgbClr val="000000"/>
                </a:solidFill>
              </a:rPr>
              <a:t>Significance: No further attempts occurred to reshape the court by impeachment = reassured the independence of the judiciary and separation of powers in government!</a:t>
            </a:r>
          </a:p>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274650"/>
            <a:ext cx="8647200" cy="1143000"/>
          </a:xfrm>
          <a:prstGeom prst="rect">
            <a:avLst/>
          </a:prstGeom>
        </p:spPr>
        <p:txBody>
          <a:bodyPr wrap="square" lIns="91425" tIns="91425" rIns="91425" bIns="91425" anchor="b" anchorCtr="0">
            <a:noAutofit/>
          </a:bodyPr>
          <a:lstStyle/>
          <a:p>
            <a:pPr lvl="0" rtl="0">
              <a:spcBef>
                <a:spcPts val="0"/>
              </a:spcBef>
              <a:buNone/>
            </a:pPr>
            <a:r>
              <a:rPr lang="en"/>
              <a:t>Martin v. Hunter’s Lessee 1816</a:t>
            </a:r>
          </a:p>
        </p:txBody>
      </p:sp>
      <p:sp>
        <p:nvSpPr>
          <p:cNvPr id="149" name="Shape 149"/>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a:t>The Case:</a:t>
            </a:r>
          </a:p>
          <a:p>
            <a:pPr marL="914400" lvl="1" indent="-381000" rtl="0">
              <a:spcBef>
                <a:spcPts val="0"/>
              </a:spcBef>
              <a:buSzPct val="100000"/>
            </a:pPr>
            <a:r>
              <a:rPr lang="en" sz="2400"/>
              <a:t>Virginia sought to disregard Treaty of Paris (1783) and Jay’s Treaty provisions regarding confiscation of Loyalist property</a:t>
            </a:r>
          </a:p>
          <a:p>
            <a:pPr marL="457200" lvl="0" indent="-381000" rtl="0">
              <a:spcBef>
                <a:spcPts val="0"/>
              </a:spcBef>
              <a:buSzPct val="100000"/>
            </a:pPr>
            <a:r>
              <a:rPr lang="en" sz="2400"/>
              <a:t>The Decision:</a:t>
            </a:r>
          </a:p>
          <a:p>
            <a:pPr marL="914400" lvl="1" indent="-381000" rtl="0">
              <a:spcBef>
                <a:spcPts val="0"/>
              </a:spcBef>
              <a:buSzPct val="100000"/>
            </a:pPr>
            <a:r>
              <a:rPr lang="en" sz="2400"/>
              <a:t>Supreme Court rejected state claims that they were equally sovereign with the federal government</a:t>
            </a:r>
          </a:p>
          <a:p>
            <a:pPr marL="457200" lvl="0" indent="-381000" rtl="0">
              <a:spcBef>
                <a:spcPts val="0"/>
              </a:spcBef>
              <a:buSzPct val="100000"/>
            </a:pPr>
            <a:r>
              <a:rPr lang="en" sz="2400"/>
              <a:t>The Significance:</a:t>
            </a:r>
          </a:p>
          <a:p>
            <a:pPr marL="914400" lvl="1" indent="-381000" rtl="0">
              <a:spcBef>
                <a:spcPts val="0"/>
              </a:spcBef>
              <a:buSzPct val="100000"/>
            </a:pPr>
            <a:r>
              <a:rPr lang="en" sz="2400"/>
              <a:t>Upheld the Supremacy Clause of the Constitution and federal judicial supremacy over the states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Louisiana Purchase</a:t>
            </a:r>
          </a:p>
        </p:txBody>
      </p:sp>
      <p:sp>
        <p:nvSpPr>
          <p:cNvPr id="155" name="Shape 155"/>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a:spcBef>
                <a:spcPts val="0"/>
              </a:spcBef>
              <a:buNone/>
            </a:pPr>
            <a:endParaRPr/>
          </a:p>
        </p:txBody>
      </p:sp>
      <p:pic>
        <p:nvPicPr>
          <p:cNvPr id="156" name="Shape 156" descr="la-purchase-large.jpg"/>
          <p:cNvPicPr preferRelativeResize="0"/>
          <p:nvPr/>
        </p:nvPicPr>
        <p:blipFill rotWithShape="1">
          <a:blip r:embed="rId3">
            <a:alphaModFix/>
          </a:blip>
          <a:srcRect/>
          <a:stretch/>
        </p:blipFill>
        <p:spPr>
          <a:xfrm>
            <a:off x="725200" y="1821925"/>
            <a:ext cx="7394100" cy="4815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85387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Federalist Opposition</a:t>
            </a:r>
          </a:p>
        </p:txBody>
      </p:sp>
      <p:sp>
        <p:nvSpPr>
          <p:cNvPr id="167" name="Shape 167"/>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419100" rtl="0">
              <a:spcBef>
                <a:spcPts val="0"/>
              </a:spcBef>
              <a:buSzPct val="100000"/>
            </a:pPr>
            <a:r>
              <a:rPr lang="en" sz="3000"/>
              <a:t>Used “strict construction” - president did not have power to purchase Louisiana. </a:t>
            </a:r>
          </a:p>
          <a:p>
            <a:pPr marL="457200" lvl="0" indent="-419100" rtl="0">
              <a:spcBef>
                <a:spcPts val="0"/>
              </a:spcBef>
              <a:buSzPct val="100000"/>
            </a:pPr>
            <a:r>
              <a:rPr lang="en" sz="3000"/>
              <a:t>Why? It would cost too much and cause the U.S. debt to soar. IRONY!!!</a:t>
            </a:r>
          </a:p>
          <a:p>
            <a:pPr marL="457200" lvl="0" indent="-419100" rtl="0">
              <a:spcBef>
                <a:spcPts val="0"/>
              </a:spcBef>
              <a:buSzPct val="100000"/>
            </a:pPr>
            <a:r>
              <a:rPr lang="en" sz="3000"/>
              <a:t>Real reason: worried that new western lands would be loyal to the Republicans.</a:t>
            </a:r>
          </a:p>
          <a:p>
            <a:pPr lvl="0">
              <a:spcBef>
                <a:spcPts val="0"/>
              </a:spcBef>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Problems with Britain &amp; France</a:t>
            </a:r>
          </a:p>
        </p:txBody>
      </p:sp>
      <p:sp>
        <p:nvSpPr>
          <p:cNvPr id="173" name="Shape 173"/>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Napoleonic Wars</a:t>
            </a:r>
          </a:p>
          <a:p>
            <a:pPr marL="457200" lvl="0" indent="-228600" rtl="0">
              <a:spcBef>
                <a:spcPts val="0"/>
              </a:spcBef>
            </a:pPr>
            <a:r>
              <a:rPr lang="en"/>
              <a:t>British Impressment</a:t>
            </a:r>
          </a:p>
          <a:p>
            <a:pPr marL="457200" lvl="0" indent="-228600" rtl="0">
              <a:spcBef>
                <a:spcPts val="0"/>
              </a:spcBef>
            </a:pPr>
            <a:r>
              <a:rPr lang="en"/>
              <a:t>Chesapeake Leopard Affair</a:t>
            </a:r>
          </a:p>
          <a:p>
            <a:pPr lvl="0">
              <a:spcBef>
                <a:spcPts val="0"/>
              </a:spcBef>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Embargo Act 1807</a:t>
            </a:r>
          </a:p>
        </p:txBody>
      </p:sp>
      <p:sp>
        <p:nvSpPr>
          <p:cNvPr id="179" name="Shape 179"/>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419100" rtl="0">
              <a:spcBef>
                <a:spcPts val="0"/>
              </a:spcBef>
              <a:buSzPct val="100000"/>
            </a:pPr>
            <a:r>
              <a:rPr lang="en" sz="3000"/>
              <a:t>Forbade export of all good from the US to any destination!</a:t>
            </a:r>
          </a:p>
          <a:p>
            <a:pPr marL="457200" lvl="0" indent="-419100" rtl="0">
              <a:spcBef>
                <a:spcPts val="0"/>
              </a:spcBef>
              <a:buSzPct val="100000"/>
            </a:pPr>
            <a:r>
              <a:rPr lang="en" sz="3000"/>
              <a:t>Proved disastrous to the economy</a:t>
            </a:r>
          </a:p>
          <a:p>
            <a:pPr marL="914400" lvl="1" indent="-381000" rtl="0">
              <a:spcBef>
                <a:spcPts val="0"/>
              </a:spcBef>
              <a:buSzPct val="100000"/>
            </a:pPr>
            <a:r>
              <a:rPr lang="en" sz="2400"/>
              <a:t>In 1807 U.S. exports = $108 million ; in 1808 = $22 million</a:t>
            </a:r>
          </a:p>
          <a:p>
            <a:pPr marL="457200" lvl="0" indent="-419100" rtl="0">
              <a:spcBef>
                <a:spcPts val="0"/>
              </a:spcBef>
              <a:buSzPct val="100000"/>
            </a:pPr>
            <a:r>
              <a:rPr lang="en" sz="3000"/>
              <a:t>Inadvertently sparked American industrialization!</a:t>
            </a:r>
          </a:p>
          <a:p>
            <a:pPr marL="457200" lvl="0" indent="-419100">
              <a:spcBef>
                <a:spcPts val="0"/>
              </a:spcBef>
              <a:buSzPct val="100000"/>
            </a:pPr>
            <a:r>
              <a:rPr lang="en" sz="3000"/>
              <a:t>Why did it fail?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30800" y="2519600"/>
            <a:ext cx="5307900" cy="2022000"/>
          </a:xfrm>
          <a:prstGeom prst="rect">
            <a:avLst/>
          </a:prstGeom>
        </p:spPr>
        <p:txBody>
          <a:bodyPr wrap="square" lIns="91425" tIns="91425" rIns="91425" bIns="91425" anchor="ctr" anchorCtr="0">
            <a:noAutofit/>
          </a:bodyPr>
          <a:lstStyle/>
          <a:p>
            <a:pPr lvl="0" rtl="0">
              <a:spcBef>
                <a:spcPts val="0"/>
              </a:spcBef>
              <a:buNone/>
            </a:pPr>
            <a:r>
              <a:rPr lang="en"/>
              <a:t>Jeffersonian Republic</a:t>
            </a:r>
          </a:p>
          <a:p>
            <a:pPr lvl="0">
              <a:spcBef>
                <a:spcPts val="0"/>
              </a:spcBef>
              <a:buNone/>
            </a:pPr>
            <a:endParaRPr/>
          </a:p>
        </p:txBody>
      </p:sp>
      <p:pic>
        <p:nvPicPr>
          <p:cNvPr id="72" name="Shape 72" descr="http://upload.wikimedia.org/wikipedia/commons/thumb/4/46/T_Jefferson_by_Charles_Willson_Peale_1791_2.jpg/220px-T_Jefferson_by_Charles_Willson_Peale_1791_2.jpg"/>
          <p:cNvPicPr preferRelativeResize="0"/>
          <p:nvPr/>
        </p:nvPicPr>
        <p:blipFill rotWithShape="1">
          <a:blip r:embed="rId3">
            <a:alphaModFix/>
          </a:blip>
          <a:srcRect/>
          <a:stretch/>
        </p:blipFill>
        <p:spPr>
          <a:xfrm>
            <a:off x="6051600" y="1325588"/>
            <a:ext cx="3092400" cy="441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Federalist Opposition</a:t>
            </a:r>
          </a:p>
        </p:txBody>
      </p:sp>
      <p:sp>
        <p:nvSpPr>
          <p:cNvPr id="185" name="Shape 185"/>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a:spcBef>
                <a:spcPts val="0"/>
              </a:spcBef>
              <a:buNone/>
            </a:pPr>
            <a:endParaRPr/>
          </a:p>
        </p:txBody>
      </p:sp>
      <p:pic>
        <p:nvPicPr>
          <p:cNvPr id="186" name="Shape 186"/>
          <p:cNvPicPr preferRelativeResize="0"/>
          <p:nvPr/>
        </p:nvPicPr>
        <p:blipFill>
          <a:blip r:embed="rId3">
            <a:alphaModFix/>
          </a:blip>
          <a:stretch>
            <a:fillRect/>
          </a:stretch>
        </p:blipFill>
        <p:spPr>
          <a:xfrm>
            <a:off x="1549400" y="1958425"/>
            <a:ext cx="6413989" cy="4899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Jefferson’s Legacy</a:t>
            </a:r>
          </a:p>
        </p:txBody>
      </p:sp>
      <p:sp>
        <p:nvSpPr>
          <p:cNvPr id="192" name="Shape 192"/>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rtl="0">
              <a:spcBef>
                <a:spcPts val="0"/>
              </a:spcBef>
              <a:buNone/>
            </a:pPr>
            <a:r>
              <a:rPr lang="en"/>
              <a:t>Expansion</a:t>
            </a:r>
          </a:p>
          <a:p>
            <a:pPr lvl="0" rtl="0">
              <a:spcBef>
                <a:spcPts val="0"/>
              </a:spcBef>
              <a:buNone/>
            </a:pPr>
            <a:r>
              <a:rPr lang="en"/>
              <a:t>Non-aristocratic government created</a:t>
            </a:r>
          </a:p>
          <a:p>
            <a:pPr lvl="0" rtl="0">
              <a:spcBef>
                <a:spcPts val="0"/>
              </a:spcBef>
              <a:buNone/>
            </a:pPr>
            <a:r>
              <a:rPr lang="en"/>
              <a:t>Total defeat of the Federalists by 1816</a:t>
            </a:r>
          </a:p>
          <a:p>
            <a:pPr lvl="0">
              <a:spcBef>
                <a:spcPts val="0"/>
              </a:spcBef>
              <a:buNone/>
            </a:pPr>
            <a:r>
              <a:rPr lang="en"/>
              <a:t>Kept US out of war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Mnemonic Device </a:t>
            </a:r>
          </a:p>
        </p:txBody>
      </p:sp>
      <p:sp>
        <p:nvSpPr>
          <p:cNvPr id="198" name="Shape 198"/>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203200" lvl="0" indent="0" rtl="0">
              <a:lnSpc>
                <a:spcPct val="100000"/>
              </a:lnSpc>
              <a:spcBef>
                <a:spcPts val="640"/>
              </a:spcBef>
              <a:spcAft>
                <a:spcPts val="0"/>
              </a:spcAft>
              <a:buNone/>
            </a:pPr>
            <a:r>
              <a:rPr lang="en" sz="3000">
                <a:solidFill>
                  <a:srgbClr val="000000"/>
                </a:solidFill>
                <a:latin typeface="Arial"/>
                <a:ea typeface="Arial"/>
                <a:cs typeface="Arial"/>
                <a:sym typeface="Arial"/>
              </a:rPr>
              <a:t>Jefferson was at the HELM</a:t>
            </a:r>
          </a:p>
          <a:p>
            <a:pPr marL="342900" lvl="0" indent="-139700" rtl="0">
              <a:lnSpc>
                <a:spcPct val="100000"/>
              </a:lnSpc>
              <a:spcBef>
                <a:spcPts val="640"/>
              </a:spcBef>
              <a:spcAft>
                <a:spcPts val="0"/>
              </a:spcAft>
              <a:buNone/>
            </a:pPr>
            <a:endParaRPr sz="3000">
              <a:solidFill>
                <a:srgbClr val="000000"/>
              </a:solidFill>
              <a:latin typeface="Arial"/>
              <a:ea typeface="Arial"/>
              <a:cs typeface="Arial"/>
              <a:sym typeface="Arial"/>
            </a:endParaRPr>
          </a:p>
          <a:p>
            <a:pPr marL="342900" lvl="0" indent="-139700" rtl="0">
              <a:lnSpc>
                <a:spcPct val="100000"/>
              </a:lnSpc>
              <a:spcBef>
                <a:spcPts val="640"/>
              </a:spcBef>
              <a:spcAft>
                <a:spcPts val="0"/>
              </a:spcAft>
              <a:buNone/>
            </a:pPr>
            <a:r>
              <a:rPr lang="en" sz="3000">
                <a:solidFill>
                  <a:srgbClr val="000000"/>
                </a:solidFill>
                <a:latin typeface="Arial"/>
                <a:ea typeface="Arial"/>
                <a:cs typeface="Arial"/>
                <a:sym typeface="Arial"/>
              </a:rPr>
              <a:t>H - Hamilton’s Plan </a:t>
            </a:r>
          </a:p>
          <a:p>
            <a:pPr marL="342900" lvl="0" indent="-139700" rtl="0">
              <a:lnSpc>
                <a:spcPct val="100000"/>
              </a:lnSpc>
              <a:spcBef>
                <a:spcPts val="640"/>
              </a:spcBef>
              <a:spcAft>
                <a:spcPts val="0"/>
              </a:spcAft>
              <a:buNone/>
            </a:pPr>
            <a:r>
              <a:rPr lang="en" sz="3000">
                <a:solidFill>
                  <a:srgbClr val="000000"/>
                </a:solidFill>
                <a:latin typeface="Arial"/>
                <a:ea typeface="Arial"/>
                <a:cs typeface="Arial"/>
                <a:sym typeface="Arial"/>
              </a:rPr>
              <a:t>E - Embargo Act</a:t>
            </a:r>
          </a:p>
          <a:p>
            <a:pPr marL="342900" lvl="0" indent="-139700" rtl="0">
              <a:lnSpc>
                <a:spcPct val="100000"/>
              </a:lnSpc>
              <a:spcBef>
                <a:spcPts val="640"/>
              </a:spcBef>
              <a:spcAft>
                <a:spcPts val="0"/>
              </a:spcAft>
              <a:buNone/>
            </a:pPr>
            <a:r>
              <a:rPr lang="en" sz="3000">
                <a:solidFill>
                  <a:srgbClr val="000000"/>
                </a:solidFill>
                <a:latin typeface="Arial"/>
                <a:ea typeface="Arial"/>
                <a:cs typeface="Arial"/>
                <a:sym typeface="Arial"/>
              </a:rPr>
              <a:t>L - Louisiana Purchase</a:t>
            </a:r>
          </a:p>
          <a:p>
            <a:pPr marL="342900" lvl="0" indent="-139700">
              <a:lnSpc>
                <a:spcPct val="100000"/>
              </a:lnSpc>
              <a:spcBef>
                <a:spcPts val="640"/>
              </a:spcBef>
              <a:spcAft>
                <a:spcPts val="0"/>
              </a:spcAft>
              <a:buNone/>
            </a:pPr>
            <a:r>
              <a:rPr lang="en" sz="3000">
                <a:solidFill>
                  <a:srgbClr val="000000"/>
                </a:solidFill>
                <a:latin typeface="Arial"/>
                <a:ea typeface="Arial"/>
                <a:cs typeface="Arial"/>
                <a:sym typeface="Arial"/>
              </a:rPr>
              <a:t>M - Marbury v Madison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30800" y="2519600"/>
            <a:ext cx="8282400" cy="2022000"/>
          </a:xfrm>
          <a:prstGeom prst="rect">
            <a:avLst/>
          </a:prstGeom>
        </p:spPr>
        <p:txBody>
          <a:bodyPr wrap="square" lIns="91425" tIns="91425" rIns="91425" bIns="91425" anchor="ctr" anchorCtr="0">
            <a:noAutofit/>
          </a:bodyPr>
          <a:lstStyle/>
          <a:p>
            <a:pPr lvl="0">
              <a:spcBef>
                <a:spcPts val="0"/>
              </a:spcBef>
              <a:buNone/>
            </a:pPr>
            <a:r>
              <a:rPr lang="en"/>
              <a:t>James Madison’s Administration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Madison’s Presidency</a:t>
            </a:r>
          </a:p>
        </p:txBody>
      </p:sp>
      <p:sp>
        <p:nvSpPr>
          <p:cNvPr id="209" name="Shape 209"/>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Virginia Dynasty</a:t>
            </a:r>
          </a:p>
          <a:p>
            <a:pPr marL="457200" lvl="0" indent="-228600" rtl="0">
              <a:spcBef>
                <a:spcPts val="0"/>
              </a:spcBef>
            </a:pPr>
            <a:r>
              <a:rPr lang="en"/>
              <a:t>Macon’s Bill No 2</a:t>
            </a:r>
          </a:p>
          <a:p>
            <a:pPr marL="457200" lvl="0" indent="-228600" rtl="0">
              <a:spcBef>
                <a:spcPts val="0"/>
              </a:spcBef>
            </a:pPr>
            <a:r>
              <a:rPr lang="en"/>
              <a:t>War Hawks</a:t>
            </a:r>
          </a:p>
          <a:p>
            <a:pPr marL="457200" lvl="0" indent="-228600" rtl="0">
              <a:spcBef>
                <a:spcPts val="0"/>
              </a:spcBef>
            </a:pPr>
            <a:r>
              <a:rPr lang="en"/>
              <a:t>Battle of Tippecanoe</a:t>
            </a:r>
          </a:p>
          <a:p>
            <a:pPr marL="457200" lvl="0" indent="-228600">
              <a:spcBef>
                <a:spcPts val="0"/>
              </a:spcBef>
            </a:pPr>
            <a:r>
              <a:rPr lang="en"/>
              <a:t>Invasion of Canada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War of 1812</a:t>
            </a:r>
          </a:p>
        </p:txBody>
      </p:sp>
      <p:sp>
        <p:nvSpPr>
          <p:cNvPr id="215" name="Shape 215"/>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a:spcBef>
                <a:spcPts val="0"/>
              </a:spcBef>
              <a:buNone/>
            </a:pPr>
            <a:r>
              <a:rPr lang="en"/>
              <a:t>Why did US fight Britain when France had also assaulted American ships?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descr="banner.jpg"/>
          <p:cNvPicPr preferRelativeResize="0"/>
          <p:nvPr/>
        </p:nvPicPr>
        <p:blipFill rotWithShape="1">
          <a:blip r:embed="rId3">
            <a:alphaModFix/>
          </a:blip>
          <a:srcRect/>
          <a:stretch/>
        </p:blipFill>
        <p:spPr>
          <a:xfrm>
            <a:off x="4191000" y="1219200"/>
            <a:ext cx="4794300" cy="4267200"/>
          </a:xfrm>
          <a:prstGeom prst="rect">
            <a:avLst/>
          </a:prstGeom>
          <a:noFill/>
          <a:ln>
            <a:noFill/>
          </a:ln>
        </p:spPr>
      </p:pic>
      <p:pic>
        <p:nvPicPr>
          <p:cNvPr id="221" name="Shape 221" descr="star spang"/>
          <p:cNvPicPr preferRelativeResize="0"/>
          <p:nvPr/>
        </p:nvPicPr>
        <p:blipFill rotWithShape="1">
          <a:blip r:embed="rId4">
            <a:alphaModFix/>
          </a:blip>
          <a:srcRect/>
          <a:stretch/>
        </p:blipFill>
        <p:spPr>
          <a:xfrm>
            <a:off x="228600" y="76200"/>
            <a:ext cx="3932100" cy="6400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sz="3600"/>
              <a:t>2014 British Tweet - Oops!</a:t>
            </a:r>
          </a:p>
        </p:txBody>
      </p:sp>
      <p:sp>
        <p:nvSpPr>
          <p:cNvPr id="227" name="Shape 227"/>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a:spcBef>
                <a:spcPts val="0"/>
              </a:spcBef>
              <a:buNone/>
            </a:pPr>
            <a:endParaRPr/>
          </a:p>
        </p:txBody>
      </p:sp>
      <p:pic>
        <p:nvPicPr>
          <p:cNvPr id="228" name="Shape 228"/>
          <p:cNvPicPr preferRelativeResize="0"/>
          <p:nvPr/>
        </p:nvPicPr>
        <p:blipFill rotWithShape="1">
          <a:blip r:embed="rId3">
            <a:alphaModFix/>
          </a:blip>
          <a:srcRect l="28964" r="22761" b="1922"/>
          <a:stretch/>
        </p:blipFill>
        <p:spPr>
          <a:xfrm>
            <a:off x="2585525" y="1811450"/>
            <a:ext cx="4414351" cy="50465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End of the War</a:t>
            </a:r>
          </a:p>
        </p:txBody>
      </p:sp>
      <p:sp>
        <p:nvSpPr>
          <p:cNvPr id="234" name="Shape 234"/>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rtl="0">
              <a:spcBef>
                <a:spcPts val="0"/>
              </a:spcBef>
              <a:buNone/>
            </a:pPr>
            <a:r>
              <a:rPr lang="en"/>
              <a:t>Treaty of Ghent</a:t>
            </a:r>
          </a:p>
          <a:p>
            <a:pPr lvl="0" rtl="0">
              <a:spcBef>
                <a:spcPts val="0"/>
              </a:spcBef>
              <a:buNone/>
            </a:pPr>
            <a:r>
              <a:rPr lang="en"/>
              <a:t>Amerindians</a:t>
            </a:r>
          </a:p>
          <a:p>
            <a:pPr lvl="0" rtl="0">
              <a:spcBef>
                <a:spcPts val="0"/>
              </a:spcBef>
              <a:buNone/>
            </a:pPr>
            <a:r>
              <a:rPr lang="en"/>
              <a:t>Industry</a:t>
            </a:r>
          </a:p>
          <a:p>
            <a:pPr lvl="0" rtl="0">
              <a:spcBef>
                <a:spcPts val="0"/>
              </a:spcBef>
              <a:buNone/>
            </a:pPr>
            <a:r>
              <a:rPr lang="en"/>
              <a:t>Andrew Jackson</a:t>
            </a:r>
          </a:p>
          <a:p>
            <a:pPr lvl="0">
              <a:spcBef>
                <a:spcPts val="0"/>
              </a:spcBef>
              <a:buNone/>
            </a:pPr>
            <a:r>
              <a:rPr lang="en"/>
              <a:t>Battle of New Orleans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Federalist Opposition </a:t>
            </a:r>
          </a:p>
        </p:txBody>
      </p:sp>
      <p:sp>
        <p:nvSpPr>
          <p:cNvPr id="240" name="Shape 240"/>
          <p:cNvSpPr txBox="1">
            <a:spLocks noGrp="1"/>
          </p:cNvSpPr>
          <p:nvPr>
            <p:ph type="body" idx="1"/>
          </p:nvPr>
        </p:nvSpPr>
        <p:spPr>
          <a:xfrm>
            <a:off x="311700" y="5574957"/>
            <a:ext cx="8520600" cy="516600"/>
          </a:xfrm>
          <a:prstGeom prst="rect">
            <a:avLst/>
          </a:prstGeom>
        </p:spPr>
        <p:txBody>
          <a:bodyPr wrap="square" lIns="91425" tIns="91425" rIns="91425" bIns="91425" anchor="t" anchorCtr="0">
            <a:noAutofit/>
          </a:bodyPr>
          <a:lstStyle/>
          <a:p>
            <a:pPr lvl="0">
              <a:spcBef>
                <a:spcPts val="0"/>
              </a:spcBef>
              <a:buNone/>
            </a:pPr>
            <a:r>
              <a:rPr lang="en" sz="1050" i="1">
                <a:solidFill>
                  <a:srgbClr val="757575"/>
                </a:solidFill>
                <a:highlight>
                  <a:srgbClr val="FFFFFF"/>
                </a:highlight>
                <a:latin typeface="Times New Roman"/>
                <a:ea typeface="Times New Roman"/>
                <a:cs typeface="Times New Roman"/>
                <a:sym typeface="Times New Roman"/>
              </a:rPr>
              <a:t>Contemplating the possibility of secession over the War of 1812 (fueled in large part by economic interests of New England merchants), the Hartford Convention posed the possibility of disaster for the still young United States. England, represented by the figure John Bull on the right side, is shown in this political cartoon with arms open to accept New England back into its empire. William Charles, Jr., “The Hartford Convention or Leap No Leap.” Wikimedia, http://en.wikipedia.org/wiki/File:TheHartfordConventionOrLeapNoLeap.jpg.</a:t>
            </a:r>
          </a:p>
        </p:txBody>
      </p:sp>
      <p:pic>
        <p:nvPicPr>
          <p:cNvPr id="241" name="Shape 241"/>
          <p:cNvPicPr preferRelativeResize="0"/>
          <p:nvPr/>
        </p:nvPicPr>
        <p:blipFill>
          <a:blip r:embed="rId3">
            <a:alphaModFix/>
          </a:blip>
          <a:stretch>
            <a:fillRect/>
          </a:stretch>
        </p:blipFill>
        <p:spPr>
          <a:xfrm>
            <a:off x="1676400" y="1652588"/>
            <a:ext cx="6096000" cy="3857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5334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lgn="l">
              <a:spcBef>
                <a:spcPts val="0"/>
              </a:spcBef>
              <a:buNone/>
            </a:pPr>
            <a:r>
              <a:rPr lang="en" sz="4800"/>
              <a:t>Death of the Federalists</a:t>
            </a:r>
          </a:p>
        </p:txBody>
      </p:sp>
      <p:sp>
        <p:nvSpPr>
          <p:cNvPr id="247" name="Shape 247"/>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rtl="0">
              <a:spcBef>
                <a:spcPts val="0"/>
              </a:spcBef>
              <a:buNone/>
            </a:pPr>
            <a:r>
              <a:rPr lang="en"/>
              <a:t>Hartford Convention</a:t>
            </a:r>
          </a:p>
          <a:p>
            <a:pPr lvl="0">
              <a:spcBef>
                <a:spcPts val="0"/>
              </a:spcBef>
              <a:buNone/>
            </a:pPr>
            <a:r>
              <a:rPr lang="en"/>
              <a:t>Recommended Amendments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lgn="l">
              <a:spcBef>
                <a:spcPts val="0"/>
              </a:spcBef>
              <a:buNone/>
            </a:pPr>
            <a:r>
              <a:rPr lang="en" sz="4800"/>
              <a:t>Memory Aid</a:t>
            </a:r>
          </a:p>
        </p:txBody>
      </p:sp>
      <p:sp>
        <p:nvSpPr>
          <p:cNvPr id="253" name="Shape 253"/>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rtl="0">
              <a:lnSpc>
                <a:spcPct val="100000"/>
              </a:lnSpc>
              <a:spcBef>
                <a:spcPts val="0"/>
              </a:spcBef>
              <a:buNone/>
            </a:pPr>
            <a:r>
              <a:rPr lang="en" sz="3000">
                <a:latin typeface="Arial"/>
                <a:ea typeface="Arial"/>
                <a:cs typeface="Arial"/>
                <a:sym typeface="Arial"/>
              </a:rPr>
              <a:t>The War of 1812 can WHITEN your teeth</a:t>
            </a:r>
          </a:p>
          <a:p>
            <a:pPr lvl="0" rtl="0">
              <a:lnSpc>
                <a:spcPct val="100000"/>
              </a:lnSpc>
              <a:spcBef>
                <a:spcPts val="0"/>
              </a:spcBef>
              <a:buNone/>
            </a:pPr>
            <a:r>
              <a:rPr lang="en" sz="3000">
                <a:latin typeface="Arial"/>
                <a:ea typeface="Arial"/>
                <a:cs typeface="Arial"/>
                <a:sym typeface="Arial"/>
              </a:rPr>
              <a:t>W = War Hawks</a:t>
            </a:r>
          </a:p>
          <a:p>
            <a:pPr lvl="0" rtl="0">
              <a:lnSpc>
                <a:spcPct val="100000"/>
              </a:lnSpc>
              <a:spcBef>
                <a:spcPts val="0"/>
              </a:spcBef>
              <a:buNone/>
            </a:pPr>
            <a:r>
              <a:rPr lang="en" sz="3000">
                <a:latin typeface="Arial"/>
                <a:ea typeface="Arial"/>
                <a:cs typeface="Arial"/>
                <a:sym typeface="Arial"/>
              </a:rPr>
              <a:t>H = Hartford Convention 1814</a:t>
            </a:r>
          </a:p>
          <a:p>
            <a:pPr lvl="0" rtl="0">
              <a:lnSpc>
                <a:spcPct val="100000"/>
              </a:lnSpc>
              <a:spcBef>
                <a:spcPts val="0"/>
              </a:spcBef>
              <a:buNone/>
            </a:pPr>
            <a:r>
              <a:rPr lang="en" sz="3000">
                <a:latin typeface="Arial"/>
                <a:ea typeface="Arial"/>
                <a:cs typeface="Arial"/>
                <a:sym typeface="Arial"/>
              </a:rPr>
              <a:t>I = Impressment</a:t>
            </a:r>
          </a:p>
          <a:p>
            <a:pPr lvl="0" rtl="0">
              <a:lnSpc>
                <a:spcPct val="100000"/>
              </a:lnSpc>
              <a:spcBef>
                <a:spcPts val="0"/>
              </a:spcBef>
              <a:buNone/>
            </a:pPr>
            <a:r>
              <a:rPr lang="en" sz="3000">
                <a:latin typeface="Arial"/>
                <a:ea typeface="Arial"/>
                <a:cs typeface="Arial"/>
                <a:sym typeface="Arial"/>
              </a:rPr>
              <a:t>T = Treaty of Ghent, 1815</a:t>
            </a:r>
          </a:p>
          <a:p>
            <a:pPr lvl="0" rtl="0">
              <a:lnSpc>
                <a:spcPct val="100000"/>
              </a:lnSpc>
              <a:spcBef>
                <a:spcPts val="0"/>
              </a:spcBef>
              <a:buNone/>
            </a:pPr>
            <a:r>
              <a:rPr lang="en" sz="3000">
                <a:latin typeface="Arial"/>
                <a:ea typeface="Arial"/>
                <a:cs typeface="Arial"/>
                <a:sym typeface="Arial"/>
              </a:rPr>
              <a:t>E = Embargo Act, 1807</a:t>
            </a:r>
          </a:p>
          <a:p>
            <a:pPr lvl="0" rtl="0">
              <a:lnSpc>
                <a:spcPct val="100000"/>
              </a:lnSpc>
              <a:spcBef>
                <a:spcPts val="0"/>
              </a:spcBef>
              <a:buNone/>
            </a:pPr>
            <a:r>
              <a:rPr lang="en" sz="3000">
                <a:latin typeface="Arial"/>
                <a:ea typeface="Arial"/>
                <a:cs typeface="Arial"/>
                <a:sym typeface="Arial"/>
              </a:rPr>
              <a:t>N = New Orleans</a:t>
            </a:r>
          </a:p>
          <a:p>
            <a:pPr lvl="0">
              <a:spcBef>
                <a:spcPts val="0"/>
              </a:spcBef>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lgn="l">
              <a:spcBef>
                <a:spcPts val="0"/>
              </a:spcBef>
              <a:buNone/>
            </a:pPr>
            <a:r>
              <a:rPr lang="en" sz="4800"/>
              <a:t>Henry Clay’s American System</a:t>
            </a:r>
          </a:p>
        </p:txBody>
      </p:sp>
      <p:sp>
        <p:nvSpPr>
          <p:cNvPr id="259" name="Shape 259"/>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rtl="0">
              <a:spcBef>
                <a:spcPts val="0"/>
              </a:spcBef>
              <a:buNone/>
            </a:pPr>
            <a:r>
              <a:rPr lang="en" u="sng"/>
              <a:t>B</a:t>
            </a:r>
            <a:r>
              <a:rPr lang="en"/>
              <a:t> = Bank of the US</a:t>
            </a:r>
          </a:p>
          <a:p>
            <a:pPr lvl="0" rtl="0">
              <a:spcBef>
                <a:spcPts val="0"/>
              </a:spcBef>
              <a:buNone/>
            </a:pPr>
            <a:r>
              <a:rPr lang="en" u="sng"/>
              <a:t>I</a:t>
            </a:r>
            <a:r>
              <a:rPr lang="en"/>
              <a:t> = Internal Improvements</a:t>
            </a:r>
          </a:p>
          <a:p>
            <a:pPr lvl="0">
              <a:spcBef>
                <a:spcPts val="0"/>
              </a:spcBef>
              <a:buNone/>
            </a:pPr>
            <a:r>
              <a:rPr lang="en" u="sng"/>
              <a:t>T</a:t>
            </a:r>
            <a:r>
              <a:rPr lang="en"/>
              <a:t> = Tariff of 1816</a:t>
            </a:r>
          </a:p>
        </p:txBody>
      </p:sp>
      <p:pic>
        <p:nvPicPr>
          <p:cNvPr id="260" name="Shape 260" descr="http://www.psdgraphics.com/file/bank-building-icon.jpg"/>
          <p:cNvPicPr preferRelativeResize="0"/>
          <p:nvPr/>
        </p:nvPicPr>
        <p:blipFill rotWithShape="1">
          <a:blip r:embed="rId3">
            <a:alphaModFix/>
          </a:blip>
          <a:srcRect/>
          <a:stretch/>
        </p:blipFill>
        <p:spPr>
          <a:xfrm>
            <a:off x="4566725" y="1891875"/>
            <a:ext cx="1238400" cy="990600"/>
          </a:xfrm>
          <a:prstGeom prst="rect">
            <a:avLst/>
          </a:prstGeom>
          <a:noFill/>
          <a:ln>
            <a:noFill/>
          </a:ln>
        </p:spPr>
      </p:pic>
      <p:pic>
        <p:nvPicPr>
          <p:cNvPr id="261" name="Shape 261" descr="http://www.xtimeline.com/__UserPic_Large/1631/ELT200711080610005065193.JPG"/>
          <p:cNvPicPr preferRelativeResize="0"/>
          <p:nvPr/>
        </p:nvPicPr>
        <p:blipFill rotWithShape="1">
          <a:blip r:embed="rId4">
            <a:alphaModFix/>
          </a:blip>
          <a:srcRect/>
          <a:stretch/>
        </p:blipFill>
        <p:spPr>
          <a:xfrm>
            <a:off x="4198875" y="3781100"/>
            <a:ext cx="947700" cy="669900"/>
          </a:xfrm>
          <a:prstGeom prst="rect">
            <a:avLst/>
          </a:prstGeom>
          <a:noFill/>
          <a:ln>
            <a:noFill/>
          </a:ln>
        </p:spPr>
      </p:pic>
      <p:pic>
        <p:nvPicPr>
          <p:cNvPr id="262" name="Shape 262"/>
          <p:cNvPicPr preferRelativeResize="0"/>
          <p:nvPr/>
        </p:nvPicPr>
        <p:blipFill>
          <a:blip r:embed="rId5">
            <a:alphaModFix/>
          </a:blip>
          <a:stretch>
            <a:fillRect/>
          </a:stretch>
        </p:blipFill>
        <p:spPr>
          <a:xfrm>
            <a:off x="6007300" y="2519850"/>
            <a:ext cx="1449775" cy="1449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4648200" y="1036750"/>
            <a:ext cx="4038600" cy="50895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400"/>
              </a:spcBef>
              <a:spcAft>
                <a:spcPts val="0"/>
              </a:spcAft>
              <a:buNone/>
            </a:pPr>
            <a:r>
              <a:rPr lang="en" sz="2000" b="0" i="0" strike="noStrike" cap="none">
                <a:latin typeface="Calibri"/>
                <a:ea typeface="Calibri"/>
                <a:cs typeface="Calibri"/>
                <a:sym typeface="Calibri"/>
              </a:rPr>
              <a:t>Purpose: protect US manufacturing from British competition.</a:t>
            </a:r>
          </a:p>
          <a:p>
            <a:pPr marL="914400" marR="0" lvl="1" indent="-355600" algn="l" rtl="0">
              <a:lnSpc>
                <a:spcPct val="80000"/>
              </a:lnSpc>
              <a:spcBef>
                <a:spcPts val="400"/>
              </a:spcBef>
              <a:spcAft>
                <a:spcPts val="0"/>
              </a:spcAft>
              <a:buSzPct val="100000"/>
              <a:buFont typeface="Calibri"/>
            </a:pPr>
            <a:r>
              <a:rPr lang="en" sz="2000" b="0" i="0" strike="noStrike" cap="none">
                <a:latin typeface="Calibri"/>
                <a:ea typeface="Calibri"/>
                <a:cs typeface="Calibri"/>
                <a:sym typeface="Calibri"/>
              </a:rPr>
              <a:t>First protective tariff in US history.</a:t>
            </a:r>
          </a:p>
          <a:p>
            <a:pPr marL="914400" marR="0" lvl="1" indent="-355600" algn="l" rtl="0">
              <a:lnSpc>
                <a:spcPct val="80000"/>
              </a:lnSpc>
              <a:spcBef>
                <a:spcPts val="400"/>
              </a:spcBef>
              <a:spcAft>
                <a:spcPts val="0"/>
              </a:spcAft>
              <a:buSzPct val="100000"/>
              <a:buFont typeface="Calibri"/>
            </a:pPr>
            <a:r>
              <a:rPr lang="en" sz="2000" b="0" i="0" u="none" strike="noStrike" cap="none">
                <a:latin typeface="Calibri"/>
                <a:ea typeface="Calibri"/>
                <a:cs typeface="Calibri"/>
                <a:sym typeface="Calibri"/>
              </a:rPr>
              <a:t>20-25% duties on imports</a:t>
            </a:r>
          </a:p>
          <a:p>
            <a:pPr marL="914400" marR="0" lvl="1" indent="-355600" algn="l" rtl="0">
              <a:lnSpc>
                <a:spcPct val="80000"/>
              </a:lnSpc>
              <a:spcBef>
                <a:spcPts val="400"/>
              </a:spcBef>
              <a:spcAft>
                <a:spcPts val="0"/>
              </a:spcAft>
              <a:buSzPct val="100000"/>
              <a:buFont typeface="Calibri"/>
            </a:pPr>
            <a:r>
              <a:rPr lang="en" sz="2000" b="0" i="0" u="none" strike="noStrike" cap="none">
                <a:latin typeface="Calibri"/>
                <a:ea typeface="Calibri"/>
                <a:cs typeface="Calibri"/>
                <a:sym typeface="Calibri"/>
              </a:rPr>
              <a:t>Created sectional tension between 3 regions</a:t>
            </a:r>
          </a:p>
          <a:p>
            <a:pPr marL="914400" marR="0" lvl="1" indent="-336550" algn="l" rtl="0">
              <a:lnSpc>
                <a:spcPct val="80000"/>
              </a:lnSpc>
              <a:spcBef>
                <a:spcPts val="340"/>
              </a:spcBef>
              <a:spcAft>
                <a:spcPts val="0"/>
              </a:spcAft>
              <a:buSzPct val="100000"/>
              <a:buFont typeface="Calibri"/>
            </a:pPr>
            <a:r>
              <a:rPr lang="en" sz="1700" b="0" i="0" u="none" strike="noStrike" cap="none">
                <a:latin typeface="Calibri"/>
                <a:ea typeface="Calibri"/>
                <a:cs typeface="Calibri"/>
                <a:sym typeface="Calibri"/>
              </a:rPr>
              <a:t>North </a:t>
            </a:r>
          </a:p>
          <a:p>
            <a:pPr marL="1371600" marR="0" lvl="2" indent="-317500" algn="l" rtl="0">
              <a:lnSpc>
                <a:spcPct val="80000"/>
              </a:lnSpc>
              <a:spcBef>
                <a:spcPts val="280"/>
              </a:spcBef>
              <a:spcAft>
                <a:spcPts val="0"/>
              </a:spcAft>
              <a:buSzPct val="100000"/>
              <a:buFont typeface="Calibri"/>
            </a:pPr>
            <a:r>
              <a:rPr lang="en" sz="1400" b="0" i="0" u="none" strike="noStrike" cap="none">
                <a:latin typeface="Calibri"/>
                <a:ea typeface="Calibri"/>
                <a:cs typeface="Calibri"/>
                <a:sym typeface="Calibri"/>
              </a:rPr>
              <a:t>opposed – feared it would damage shipping industry</a:t>
            </a:r>
          </a:p>
          <a:p>
            <a:pPr marL="1371600" marR="0" lvl="2" indent="-317500" algn="l" rtl="0">
              <a:lnSpc>
                <a:spcPct val="80000"/>
              </a:lnSpc>
              <a:spcBef>
                <a:spcPts val="280"/>
              </a:spcBef>
              <a:spcAft>
                <a:spcPts val="0"/>
              </a:spcAft>
              <a:buSzPct val="100000"/>
              <a:buFont typeface="Calibri"/>
            </a:pPr>
            <a:r>
              <a:rPr lang="en" sz="1400" b="0" i="0" u="none" strike="noStrike" cap="none">
                <a:latin typeface="Calibri"/>
                <a:ea typeface="Calibri"/>
                <a:cs typeface="Calibri"/>
                <a:sym typeface="Calibri"/>
              </a:rPr>
              <a:t>Rep. by Daniel Webster (MA)</a:t>
            </a:r>
          </a:p>
          <a:p>
            <a:pPr marL="914400" marR="0" lvl="1" indent="-336550" algn="l" rtl="0">
              <a:lnSpc>
                <a:spcPct val="80000"/>
              </a:lnSpc>
              <a:spcBef>
                <a:spcPts val="340"/>
              </a:spcBef>
              <a:spcAft>
                <a:spcPts val="0"/>
              </a:spcAft>
              <a:buSzPct val="100000"/>
              <a:buFont typeface="Calibri"/>
            </a:pPr>
            <a:r>
              <a:rPr lang="en" sz="1700" b="0" i="0" u="none" strike="noStrike" cap="none">
                <a:latin typeface="Calibri"/>
                <a:ea typeface="Calibri"/>
                <a:cs typeface="Calibri"/>
                <a:sym typeface="Calibri"/>
              </a:rPr>
              <a:t>South</a:t>
            </a:r>
          </a:p>
          <a:p>
            <a:pPr marL="1371600" marR="0" lvl="2" indent="-317500" algn="l" rtl="0">
              <a:lnSpc>
                <a:spcPct val="80000"/>
              </a:lnSpc>
              <a:spcBef>
                <a:spcPts val="280"/>
              </a:spcBef>
              <a:spcAft>
                <a:spcPts val="0"/>
              </a:spcAft>
              <a:buSzPct val="100000"/>
              <a:buFont typeface="Calibri"/>
            </a:pPr>
            <a:r>
              <a:rPr lang="en" sz="1400" b="0" i="0" u="none" strike="noStrike" cap="none">
                <a:latin typeface="Calibri"/>
                <a:ea typeface="Calibri"/>
                <a:cs typeface="Calibri"/>
                <a:sym typeface="Calibri"/>
              </a:rPr>
              <a:t>Originally supported, then opposed fearing it enriched New England at expense of South</a:t>
            </a:r>
          </a:p>
          <a:p>
            <a:pPr marL="1371600" marR="0" lvl="2" indent="-317500" algn="l" rtl="0">
              <a:lnSpc>
                <a:spcPct val="80000"/>
              </a:lnSpc>
              <a:spcBef>
                <a:spcPts val="280"/>
              </a:spcBef>
              <a:spcAft>
                <a:spcPts val="0"/>
              </a:spcAft>
              <a:buSzPct val="100000"/>
              <a:buFont typeface="Calibri"/>
            </a:pPr>
            <a:r>
              <a:rPr lang="en" sz="1400" b="0" i="0" u="none" strike="noStrike" cap="none">
                <a:latin typeface="Calibri"/>
                <a:ea typeface="Calibri"/>
                <a:cs typeface="Calibri"/>
                <a:sym typeface="Calibri"/>
              </a:rPr>
              <a:t>Rep. by John C. Calhoun (SC)</a:t>
            </a:r>
          </a:p>
          <a:p>
            <a:pPr marL="914400" marR="0" lvl="1" indent="-336550" algn="l" rtl="0">
              <a:lnSpc>
                <a:spcPct val="80000"/>
              </a:lnSpc>
              <a:spcBef>
                <a:spcPts val="340"/>
              </a:spcBef>
              <a:spcAft>
                <a:spcPts val="0"/>
              </a:spcAft>
              <a:buSzPct val="100000"/>
              <a:buFont typeface="Calibri"/>
            </a:pPr>
            <a:r>
              <a:rPr lang="en" sz="1700" b="0" i="0" u="none" strike="noStrike" cap="none">
                <a:latin typeface="Calibri"/>
                <a:ea typeface="Calibri"/>
                <a:cs typeface="Calibri"/>
                <a:sym typeface="Calibri"/>
              </a:rPr>
              <a:t>West</a:t>
            </a:r>
          </a:p>
          <a:p>
            <a:pPr marL="1371600" marR="0" lvl="2" indent="-317500" algn="l" rtl="0">
              <a:lnSpc>
                <a:spcPct val="80000"/>
              </a:lnSpc>
              <a:spcBef>
                <a:spcPts val="280"/>
              </a:spcBef>
              <a:spcAft>
                <a:spcPts val="0"/>
              </a:spcAft>
              <a:buSzPct val="100000"/>
              <a:buFont typeface="Calibri"/>
            </a:pPr>
            <a:r>
              <a:rPr lang="en" sz="1400" b="0" i="0" u="none" strike="noStrike" cap="none">
                <a:latin typeface="Calibri"/>
                <a:ea typeface="Calibri"/>
                <a:cs typeface="Calibri"/>
                <a:sym typeface="Calibri"/>
              </a:rPr>
              <a:t>In favor as it would fund needed roads and canals linking west to east</a:t>
            </a:r>
          </a:p>
          <a:p>
            <a:pPr marL="1371600" marR="0" lvl="2" indent="-317500" algn="l" rtl="0">
              <a:lnSpc>
                <a:spcPct val="80000"/>
              </a:lnSpc>
              <a:spcBef>
                <a:spcPts val="280"/>
              </a:spcBef>
              <a:spcAft>
                <a:spcPts val="0"/>
              </a:spcAft>
              <a:buSzPct val="100000"/>
              <a:buFont typeface="Calibri"/>
            </a:pPr>
            <a:r>
              <a:rPr lang="en" sz="1400" b="0" i="0" u="none" strike="noStrike" cap="none">
                <a:latin typeface="Calibri"/>
                <a:ea typeface="Calibri"/>
                <a:cs typeface="Calibri"/>
                <a:sym typeface="Calibri"/>
              </a:rPr>
              <a:t>Rep by Henry Clay (KY)</a:t>
            </a:r>
          </a:p>
        </p:txBody>
      </p:sp>
      <p:pic>
        <p:nvPicPr>
          <p:cNvPr id="268" name="Shape 268" descr="http://content.answcdn.com/main/content/img/getty/8/3/3317183.jpg"/>
          <p:cNvPicPr preferRelativeResize="0"/>
          <p:nvPr/>
        </p:nvPicPr>
        <p:blipFill rotWithShape="1">
          <a:blip r:embed="rId3">
            <a:alphaModFix/>
          </a:blip>
          <a:srcRect/>
          <a:stretch/>
        </p:blipFill>
        <p:spPr>
          <a:xfrm>
            <a:off x="457200" y="457200"/>
            <a:ext cx="1752600" cy="2738400"/>
          </a:xfrm>
          <a:prstGeom prst="rect">
            <a:avLst/>
          </a:prstGeom>
          <a:noFill/>
          <a:ln>
            <a:noFill/>
          </a:ln>
        </p:spPr>
      </p:pic>
      <p:pic>
        <p:nvPicPr>
          <p:cNvPr id="269" name="Shape 269" descr="http://www.shmoop.com/media/images/large/john-c-calhoun.jpg"/>
          <p:cNvPicPr preferRelativeResize="0"/>
          <p:nvPr/>
        </p:nvPicPr>
        <p:blipFill rotWithShape="1">
          <a:blip r:embed="rId4">
            <a:alphaModFix/>
          </a:blip>
          <a:srcRect/>
          <a:stretch/>
        </p:blipFill>
        <p:spPr>
          <a:xfrm>
            <a:off x="2286000" y="1905000"/>
            <a:ext cx="2397000" cy="2819400"/>
          </a:xfrm>
          <a:prstGeom prst="rect">
            <a:avLst/>
          </a:prstGeom>
          <a:noFill/>
          <a:ln>
            <a:noFill/>
          </a:ln>
        </p:spPr>
      </p:pic>
      <p:pic>
        <p:nvPicPr>
          <p:cNvPr id="270" name="Shape 270" descr="http://3.bp.blogspot.com/-dHS2dTYbhTk/TipMg-bPvNI/AAAAAAAADMA/4iebJnjj3TY/s1600/Henry-Clay-21.jpg"/>
          <p:cNvPicPr preferRelativeResize="0"/>
          <p:nvPr/>
        </p:nvPicPr>
        <p:blipFill rotWithShape="1">
          <a:blip r:embed="rId5">
            <a:alphaModFix/>
          </a:blip>
          <a:srcRect/>
          <a:stretch/>
        </p:blipFill>
        <p:spPr>
          <a:xfrm>
            <a:off x="304800" y="3733800"/>
            <a:ext cx="2286000" cy="2973300"/>
          </a:xfrm>
          <a:prstGeom prst="rect">
            <a:avLst/>
          </a:prstGeom>
          <a:noFill/>
          <a:ln>
            <a:noFill/>
          </a:ln>
        </p:spPr>
      </p:pic>
      <p:cxnSp>
        <p:nvCxnSpPr>
          <p:cNvPr id="271" name="Shape 271"/>
          <p:cNvCxnSpPr/>
          <p:nvPr/>
        </p:nvCxnSpPr>
        <p:spPr>
          <a:xfrm rot="10800000">
            <a:off x="2286000" y="1371600"/>
            <a:ext cx="3581400" cy="2209800"/>
          </a:xfrm>
          <a:prstGeom prst="straightConnector1">
            <a:avLst/>
          </a:prstGeom>
          <a:noFill/>
          <a:ln w="9525" cap="flat" cmpd="sng">
            <a:solidFill>
              <a:srgbClr val="4A7EBB"/>
            </a:solidFill>
            <a:prstDash val="solid"/>
            <a:miter lim="8000"/>
            <a:headEnd type="none" w="med" len="med"/>
            <a:tailEnd type="stealth" w="lg" len="lg"/>
          </a:ln>
        </p:spPr>
      </p:cxnSp>
      <p:cxnSp>
        <p:nvCxnSpPr>
          <p:cNvPr id="272" name="Shape 272"/>
          <p:cNvCxnSpPr/>
          <p:nvPr/>
        </p:nvCxnSpPr>
        <p:spPr>
          <a:xfrm rot="10800000">
            <a:off x="4800600" y="4267200"/>
            <a:ext cx="1066800" cy="609600"/>
          </a:xfrm>
          <a:prstGeom prst="straightConnector1">
            <a:avLst/>
          </a:prstGeom>
          <a:noFill/>
          <a:ln w="9525" cap="flat" cmpd="sng">
            <a:solidFill>
              <a:srgbClr val="4A7EBB"/>
            </a:solidFill>
            <a:prstDash val="solid"/>
            <a:miter lim="8000"/>
            <a:headEnd type="none" w="med" len="med"/>
            <a:tailEnd type="stealth" w="lg" len="lg"/>
          </a:ln>
        </p:spPr>
      </p:cxnSp>
      <p:cxnSp>
        <p:nvCxnSpPr>
          <p:cNvPr id="273" name="Shape 273"/>
          <p:cNvCxnSpPr/>
          <p:nvPr/>
        </p:nvCxnSpPr>
        <p:spPr>
          <a:xfrm rot="10800000">
            <a:off x="2895600" y="5486400"/>
            <a:ext cx="3048000" cy="457200"/>
          </a:xfrm>
          <a:prstGeom prst="straightConnector1">
            <a:avLst/>
          </a:prstGeom>
          <a:noFill/>
          <a:ln w="9525" cap="flat" cmpd="sng">
            <a:solidFill>
              <a:srgbClr val="4A7EBB"/>
            </a:solidFill>
            <a:prstDash val="solid"/>
            <a:miter lim="8000"/>
            <a:headEnd type="none" w="med" len="med"/>
            <a:tailEnd type="stealth" w="lg" len="lg"/>
          </a:ln>
        </p:spPr>
      </p:cxnSp>
      <p:sp>
        <p:nvSpPr>
          <p:cNvPr id="274" name="Shape 274"/>
          <p:cNvSpPr txBox="1"/>
          <p:nvPr/>
        </p:nvSpPr>
        <p:spPr>
          <a:xfrm>
            <a:off x="2502050" y="222850"/>
            <a:ext cx="3581400" cy="813900"/>
          </a:xfrm>
          <a:prstGeom prst="rect">
            <a:avLst/>
          </a:prstGeom>
          <a:noFill/>
          <a:ln>
            <a:noFill/>
          </a:ln>
        </p:spPr>
        <p:txBody>
          <a:bodyPr wrap="square" lIns="91425" tIns="91425" rIns="91425" bIns="91425" anchor="t" anchorCtr="0">
            <a:noAutofit/>
          </a:bodyPr>
          <a:lstStyle/>
          <a:p>
            <a:pPr lvl="0" rtl="0">
              <a:spcBef>
                <a:spcPts val="0"/>
              </a:spcBef>
              <a:buNone/>
            </a:pPr>
            <a:r>
              <a:rPr lang="en" sz="4800">
                <a:latin typeface="Calibri"/>
                <a:ea typeface="Calibri"/>
                <a:cs typeface="Calibri"/>
                <a:sym typeface="Calibri"/>
              </a:rPr>
              <a:t>Tariff of 1816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Tariff of 1816</a:t>
            </a:r>
          </a:p>
        </p:txBody>
      </p:sp>
      <p:sp>
        <p:nvSpPr>
          <p:cNvPr id="280" name="Shape 280"/>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Historical Context</a:t>
            </a:r>
          </a:p>
          <a:p>
            <a:pPr marL="457200" lvl="0" indent="-228600" rtl="0">
              <a:spcBef>
                <a:spcPts val="0"/>
              </a:spcBef>
            </a:pPr>
            <a:r>
              <a:rPr lang="en"/>
              <a:t>About the Tariff</a:t>
            </a:r>
          </a:p>
          <a:p>
            <a:pPr marL="914400" lvl="1" indent="-228600" rtl="0">
              <a:spcBef>
                <a:spcPts val="0"/>
              </a:spcBef>
            </a:pPr>
            <a:r>
              <a:rPr lang="en"/>
              <a:t>1st protective tariff in US history</a:t>
            </a:r>
          </a:p>
          <a:p>
            <a:pPr marL="457200" lvl="0" indent="-228600" rtl="0">
              <a:spcBef>
                <a:spcPts val="0"/>
              </a:spcBef>
            </a:pPr>
            <a:r>
              <a:rPr lang="en"/>
              <a:t>Effects</a:t>
            </a:r>
          </a:p>
          <a:p>
            <a:pPr marL="914400" lvl="1" indent="-228600" rtl="0">
              <a:spcBef>
                <a:spcPts val="0"/>
              </a:spcBef>
            </a:pPr>
            <a:r>
              <a:rPr lang="en"/>
              <a:t>Sectionalism</a:t>
            </a:r>
          </a:p>
          <a:p>
            <a:pPr marL="1371600" lvl="2" indent="-228600" rtl="0">
              <a:spcBef>
                <a:spcPts val="0"/>
              </a:spcBef>
            </a:pPr>
            <a:r>
              <a:rPr lang="en"/>
              <a:t>North</a:t>
            </a:r>
          </a:p>
          <a:p>
            <a:pPr marL="1371600" lvl="2" indent="-228600" rtl="0">
              <a:spcBef>
                <a:spcPts val="0"/>
              </a:spcBef>
            </a:pPr>
            <a:r>
              <a:rPr lang="en"/>
              <a:t>South</a:t>
            </a:r>
          </a:p>
          <a:p>
            <a:pPr marL="1371600" lvl="2" indent="-228600" rtl="0">
              <a:spcBef>
                <a:spcPts val="0"/>
              </a:spcBef>
            </a:pPr>
            <a:r>
              <a:rPr lang="en"/>
              <a:t>West</a:t>
            </a:r>
          </a:p>
          <a:p>
            <a:pPr marL="457200" lvl="0" indent="-228600" rtl="0">
              <a:spcBef>
                <a:spcPts val="0"/>
              </a:spcBef>
            </a:pPr>
            <a:r>
              <a:rPr lang="en"/>
              <a:t>Synthesis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30800" y="2519600"/>
            <a:ext cx="8282400" cy="2022000"/>
          </a:xfrm>
          <a:prstGeom prst="rect">
            <a:avLst/>
          </a:prstGeom>
        </p:spPr>
        <p:txBody>
          <a:bodyPr wrap="square" lIns="91425" tIns="91425" rIns="91425" bIns="91425" anchor="ctr" anchorCtr="0">
            <a:noAutofit/>
          </a:bodyPr>
          <a:lstStyle/>
          <a:p>
            <a:pPr lvl="0" rtl="0">
              <a:spcBef>
                <a:spcPts val="0"/>
              </a:spcBef>
              <a:buNone/>
            </a:pPr>
            <a:r>
              <a:rPr lang="en"/>
              <a:t>The Era of Good Feelings</a:t>
            </a:r>
          </a:p>
          <a:p>
            <a:pPr lvl="0">
              <a:spcBef>
                <a:spcPts val="0"/>
              </a:spcBef>
              <a:buNone/>
            </a:pPr>
            <a:r>
              <a:rPr lang="en"/>
              <a:t>1817-1825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James Monroe</a:t>
            </a:r>
          </a:p>
        </p:txBody>
      </p:sp>
      <p:sp>
        <p:nvSpPr>
          <p:cNvPr id="291" name="Shape 291"/>
          <p:cNvSpPr txBox="1">
            <a:spLocks noGrp="1"/>
          </p:cNvSpPr>
          <p:nvPr>
            <p:ph type="body" idx="1"/>
          </p:nvPr>
        </p:nvSpPr>
        <p:spPr>
          <a:xfrm>
            <a:off x="311700" y="1958425"/>
            <a:ext cx="4812000" cy="4133100"/>
          </a:xfrm>
          <a:prstGeom prst="rect">
            <a:avLst/>
          </a:prstGeom>
        </p:spPr>
        <p:txBody>
          <a:bodyPr wrap="square" lIns="91425" tIns="91425" rIns="91425" bIns="91425" anchor="t" anchorCtr="0">
            <a:noAutofit/>
          </a:bodyPr>
          <a:lstStyle/>
          <a:p>
            <a:pPr marL="457200" lvl="0" indent="-387350" rtl="0">
              <a:lnSpc>
                <a:spcPct val="80000"/>
              </a:lnSpc>
              <a:spcBef>
                <a:spcPts val="0"/>
              </a:spcBef>
              <a:spcAft>
                <a:spcPts val="0"/>
              </a:spcAft>
              <a:buClr>
                <a:srgbClr val="000000"/>
              </a:buClr>
              <a:buSzPct val="100000"/>
            </a:pPr>
            <a:r>
              <a:rPr lang="en" sz="2500">
                <a:solidFill>
                  <a:srgbClr val="000000"/>
                </a:solidFill>
              </a:rPr>
              <a:t>Continuation of “Virginia Dynasty” (4</a:t>
            </a:r>
            <a:r>
              <a:rPr lang="en" sz="2500" baseline="30000">
                <a:solidFill>
                  <a:srgbClr val="000000"/>
                </a:solidFill>
              </a:rPr>
              <a:t>th</a:t>
            </a:r>
            <a:r>
              <a:rPr lang="en" sz="2500">
                <a:solidFill>
                  <a:srgbClr val="000000"/>
                </a:solidFill>
              </a:rPr>
              <a:t>)</a:t>
            </a:r>
          </a:p>
          <a:p>
            <a:pPr marL="457200" lvl="0" indent="-387350" rtl="0">
              <a:lnSpc>
                <a:spcPct val="80000"/>
              </a:lnSpc>
              <a:spcBef>
                <a:spcPts val="500"/>
              </a:spcBef>
              <a:spcAft>
                <a:spcPts val="0"/>
              </a:spcAft>
              <a:buClr>
                <a:srgbClr val="000000"/>
              </a:buClr>
              <a:buSzPct val="100000"/>
            </a:pPr>
            <a:r>
              <a:rPr lang="en" sz="2500">
                <a:solidFill>
                  <a:srgbClr val="000000"/>
                </a:solidFill>
              </a:rPr>
              <a:t>Presidency dubbed the “Era of Good Feelings”</a:t>
            </a:r>
          </a:p>
          <a:p>
            <a:pPr marL="914400" lvl="1" indent="-368300" rtl="0">
              <a:lnSpc>
                <a:spcPct val="80000"/>
              </a:lnSpc>
              <a:spcBef>
                <a:spcPts val="440"/>
              </a:spcBef>
              <a:spcAft>
                <a:spcPts val="0"/>
              </a:spcAft>
              <a:buClr>
                <a:srgbClr val="000000"/>
              </a:buClr>
              <a:buSzPct val="100000"/>
            </a:pPr>
            <a:r>
              <a:rPr lang="en" sz="2200">
                <a:solidFill>
                  <a:srgbClr val="000000"/>
                </a:solidFill>
              </a:rPr>
              <a:t>Only one party because the Federalists no longer exist</a:t>
            </a:r>
          </a:p>
          <a:p>
            <a:pPr lvl="0" rtl="0">
              <a:lnSpc>
                <a:spcPct val="100000"/>
              </a:lnSpc>
              <a:spcBef>
                <a:spcPts val="640"/>
              </a:spcBef>
              <a:spcAft>
                <a:spcPts val="0"/>
              </a:spcAft>
              <a:buNone/>
            </a:pPr>
            <a:endParaRPr sz="1900">
              <a:solidFill>
                <a:srgbClr val="000000"/>
              </a:solidFill>
              <a:latin typeface="Calibri"/>
              <a:ea typeface="Calibri"/>
              <a:cs typeface="Calibri"/>
              <a:sym typeface="Calibri"/>
            </a:endParaRPr>
          </a:p>
          <a:p>
            <a:pPr lvl="0">
              <a:spcBef>
                <a:spcPts val="0"/>
              </a:spcBef>
              <a:buNone/>
            </a:pPr>
            <a:endParaRPr/>
          </a:p>
        </p:txBody>
      </p:sp>
      <p:pic>
        <p:nvPicPr>
          <p:cNvPr id="292" name="Shape 292" descr="http://www.netstate.com/presidents/images/va_james_monroe_morse.jpg"/>
          <p:cNvPicPr preferRelativeResize="0"/>
          <p:nvPr/>
        </p:nvPicPr>
        <p:blipFill rotWithShape="1">
          <a:blip r:embed="rId3">
            <a:alphaModFix/>
          </a:blip>
          <a:srcRect/>
          <a:stretch/>
        </p:blipFill>
        <p:spPr>
          <a:xfrm>
            <a:off x="5369002" y="1958425"/>
            <a:ext cx="3333900" cy="4156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Panic of 1819</a:t>
            </a:r>
          </a:p>
        </p:txBody>
      </p:sp>
      <p:sp>
        <p:nvSpPr>
          <p:cNvPr id="298" name="Shape 298"/>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1st since 1790s and would reoccur every 20+ years </a:t>
            </a:r>
            <a:r>
              <a:rPr lang="en" sz="2100">
                <a:latin typeface="Calibri"/>
                <a:ea typeface="Calibri"/>
                <a:cs typeface="Calibri"/>
                <a:sym typeface="Calibri"/>
              </a:rPr>
              <a:t>(1837, 1857, 1873, 1893, 1907, 1929)</a:t>
            </a:r>
          </a:p>
          <a:p>
            <a:pPr marL="457200" lvl="0" indent="-228600" rtl="0">
              <a:spcBef>
                <a:spcPts val="0"/>
              </a:spcBef>
            </a:pPr>
            <a:r>
              <a:rPr lang="en"/>
              <a:t>Causes</a:t>
            </a:r>
          </a:p>
          <a:p>
            <a:pPr marL="914400" lvl="1" indent="-228600" rtl="0">
              <a:spcBef>
                <a:spcPts val="0"/>
              </a:spcBef>
            </a:pPr>
            <a:r>
              <a:rPr lang="en"/>
              <a:t>Overspeculation</a:t>
            </a:r>
          </a:p>
          <a:p>
            <a:pPr marL="914400" lvl="1" indent="-228600" rtl="0">
              <a:spcBef>
                <a:spcPts val="0"/>
              </a:spcBef>
            </a:pPr>
            <a:r>
              <a:rPr lang="en"/>
              <a:t>Inflation</a:t>
            </a:r>
          </a:p>
          <a:p>
            <a:pPr marL="914400" lvl="1" indent="-228600" rtl="0">
              <a:spcBef>
                <a:spcPts val="0"/>
              </a:spcBef>
            </a:pPr>
            <a:r>
              <a:rPr lang="en"/>
              <a:t>Negative Balance of Trade</a:t>
            </a:r>
          </a:p>
          <a:p>
            <a:pPr marL="914400" lvl="1" indent="-228600">
              <a:spcBef>
                <a:spcPts val="0"/>
              </a:spcBef>
            </a:pPr>
            <a:r>
              <a:rPr lang="en"/>
              <a:t>“Wildcat Banks”</a:t>
            </a:r>
          </a:p>
        </p:txBody>
      </p:sp>
      <p:pic>
        <p:nvPicPr>
          <p:cNvPr id="299" name="Shape 299" descr="Voluntown1.jpg"/>
          <p:cNvPicPr preferRelativeResize="0"/>
          <p:nvPr/>
        </p:nvPicPr>
        <p:blipFill rotWithShape="1">
          <a:blip r:embed="rId3">
            <a:alphaModFix/>
          </a:blip>
          <a:srcRect/>
          <a:stretch/>
        </p:blipFill>
        <p:spPr>
          <a:xfrm>
            <a:off x="4114800" y="45925"/>
            <a:ext cx="5029200" cy="1879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Tallmadge Amendment</a:t>
            </a:r>
          </a:p>
        </p:txBody>
      </p:sp>
      <p:sp>
        <p:nvSpPr>
          <p:cNvPr id="305" name="Shape 305"/>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914400" lvl="1" indent="-584200" rtl="0">
              <a:lnSpc>
                <a:spcPct val="80000"/>
              </a:lnSpc>
              <a:spcBef>
                <a:spcPts val="400"/>
              </a:spcBef>
              <a:spcAft>
                <a:spcPts val="0"/>
              </a:spcAft>
              <a:buClr>
                <a:srgbClr val="000000"/>
              </a:buClr>
              <a:buSzPct val="100000"/>
              <a:buFont typeface="Georgia"/>
              <a:buChar char="–"/>
            </a:pPr>
            <a:r>
              <a:rPr lang="en">
                <a:solidFill>
                  <a:srgbClr val="000000"/>
                </a:solidFill>
              </a:rPr>
              <a:t>MO asked to enter union in 1819</a:t>
            </a:r>
          </a:p>
          <a:p>
            <a:pPr marL="914400" lvl="1" indent="-584200" rtl="0">
              <a:lnSpc>
                <a:spcPct val="80000"/>
              </a:lnSpc>
              <a:spcBef>
                <a:spcPts val="400"/>
              </a:spcBef>
              <a:spcAft>
                <a:spcPts val="0"/>
              </a:spcAft>
              <a:buClr>
                <a:srgbClr val="000000"/>
              </a:buClr>
              <a:buSzPct val="100000"/>
              <a:buFont typeface="Georgia"/>
              <a:buChar char="–"/>
            </a:pPr>
            <a:r>
              <a:rPr lang="en">
                <a:solidFill>
                  <a:srgbClr val="000000"/>
                </a:solidFill>
              </a:rPr>
              <a:t>James Tallmadge introduced amendment on MO statehood </a:t>
            </a:r>
          </a:p>
          <a:p>
            <a:pPr marL="1314450" lvl="2" indent="-596900" rtl="0">
              <a:lnSpc>
                <a:spcPct val="80000"/>
              </a:lnSpc>
              <a:spcBef>
                <a:spcPts val="340"/>
              </a:spcBef>
              <a:spcAft>
                <a:spcPts val="0"/>
              </a:spcAft>
              <a:buClr>
                <a:srgbClr val="000000"/>
              </a:buClr>
              <a:buSzPct val="100000"/>
              <a:buFont typeface="Georgia"/>
              <a:buChar char="•"/>
            </a:pPr>
            <a:r>
              <a:rPr lang="en" sz="3000">
                <a:solidFill>
                  <a:srgbClr val="000000"/>
                </a:solidFill>
              </a:rPr>
              <a:t>No more slaves could be brought to MO.</a:t>
            </a:r>
          </a:p>
          <a:p>
            <a:pPr marL="1314450" lvl="2" indent="-596900" rtl="0">
              <a:lnSpc>
                <a:spcPct val="80000"/>
              </a:lnSpc>
              <a:spcBef>
                <a:spcPts val="340"/>
              </a:spcBef>
              <a:spcAft>
                <a:spcPts val="0"/>
              </a:spcAft>
              <a:buClr>
                <a:srgbClr val="000000"/>
              </a:buClr>
              <a:buSzPct val="100000"/>
              <a:buFont typeface="Georgia"/>
              <a:buChar char="•"/>
            </a:pPr>
            <a:r>
              <a:rPr lang="en" sz="3000">
                <a:solidFill>
                  <a:srgbClr val="000000"/>
                </a:solidFill>
              </a:rPr>
              <a:t>Gradual emancipation of children born to slave parents already there.</a:t>
            </a:r>
          </a:p>
          <a:p>
            <a:pPr marL="914400" lvl="1" indent="-584200" rtl="0">
              <a:lnSpc>
                <a:spcPct val="80000"/>
              </a:lnSpc>
              <a:spcBef>
                <a:spcPts val="400"/>
              </a:spcBef>
              <a:spcAft>
                <a:spcPts val="0"/>
              </a:spcAft>
              <a:buClr>
                <a:srgbClr val="000000"/>
              </a:buClr>
              <a:buSzPct val="100000"/>
              <a:buFont typeface="Georgia"/>
              <a:buChar char="–"/>
            </a:pPr>
            <a:r>
              <a:rPr lang="en">
                <a:solidFill>
                  <a:srgbClr val="000000"/>
                </a:solidFill>
              </a:rPr>
              <a:t>South viewed this as serious threat to sectional balance.</a:t>
            </a:r>
          </a:p>
          <a:p>
            <a:pPr lvl="0">
              <a:spcBef>
                <a:spcPts val="0"/>
              </a:spcBef>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Missouri Compromise</a:t>
            </a:r>
          </a:p>
        </p:txBody>
      </p:sp>
      <p:sp>
        <p:nvSpPr>
          <p:cNvPr id="311" name="Shape 311"/>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a:spcBef>
                <a:spcPts val="0"/>
              </a:spcBef>
              <a:buNone/>
            </a:pPr>
            <a:endParaRPr/>
          </a:p>
        </p:txBody>
      </p:sp>
      <p:pic>
        <p:nvPicPr>
          <p:cNvPr id="312" name="Shape 312" descr="http://armstrong-history.wikispaces.com/file/view/Missouri_Compromise_map.jpg/33205843/Missouri_Compromise_map.jpg"/>
          <p:cNvPicPr preferRelativeResize="0"/>
          <p:nvPr/>
        </p:nvPicPr>
        <p:blipFill rotWithShape="1">
          <a:blip r:embed="rId3">
            <a:alphaModFix/>
          </a:blip>
          <a:srcRect/>
          <a:stretch/>
        </p:blipFill>
        <p:spPr>
          <a:xfrm>
            <a:off x="774025" y="1834200"/>
            <a:ext cx="7287000" cy="5023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30800" y="2519600"/>
            <a:ext cx="8282400" cy="2022000"/>
          </a:xfrm>
          <a:prstGeom prst="rect">
            <a:avLst/>
          </a:prstGeom>
        </p:spPr>
        <p:txBody>
          <a:bodyPr wrap="square" lIns="91425" tIns="91425" rIns="91425" bIns="91425" anchor="ctr" anchorCtr="0">
            <a:noAutofit/>
          </a:bodyPr>
          <a:lstStyle/>
          <a:p>
            <a:pPr lvl="0">
              <a:spcBef>
                <a:spcPts val="0"/>
              </a:spcBef>
              <a:buNone/>
            </a:pPr>
            <a:endParaRPr/>
          </a:p>
        </p:txBody>
      </p:sp>
      <p:sp>
        <p:nvSpPr>
          <p:cNvPr id="87" name="Shape 87" descr="Provided to YouTube by Warner Music Group  The Election of 1800 · Daveed Diggs, Okieriete Onaodowan, Leslie Odom, Jr., Lin-Manuel Miranda, Original Broadway Cast of Hamilton  Hamilton  ℗ 2015 Hamilton Uptown, LLC under exclusive license to Atlantic Recording Corporation  Banjo, Guitar: Robin Macatangay Bass, Keyboards: Richard Hammond Cello: Anja Wood Conductor, Keyboards, Orchestration, Producer: Alex Lacamoire Drum  Programmer, Synthesizer: Randy Cohen Drums: Andres Forero Harp: Laura Sherman Keyboards, Percussion: Benny Reiner Keyboards: Kurt Crowley Masterer: Tom Coyne Mixer: Tim Latham Producer: Ahmir Thompson Producer: Bill Sherman Producer, Vocals: Lin-Manuel Miranda Programmer: Scott Wasserman Viola, Violin: Mario Gotoh Violin: Erin Benim Mayland Vocals: Daveed Diggs Vocals: Leslie Odom, Jr. Vocals: Okieriete Onaodowan Vocals: Original Broadway Cast of Hamilton Composer, Lyricist: Lin-Manuel Miranda  Auto-generated by YouTube." title="The Election of 1800">
            <a:hlinkClick r:id="rId3"/>
          </p:cNvPr>
          <p:cNvSpPr/>
          <p:nvPr/>
        </p:nvSpPr>
        <p:spPr>
          <a:xfrm>
            <a:off x="152400" y="152400"/>
            <a:ext cx="8735174" cy="6551375"/>
          </a:xfrm>
          <a:prstGeom prst="rect">
            <a:avLst/>
          </a:prstGeom>
          <a:blipFill>
            <a:blip r:embed="rId4">
              <a:alphaModFix/>
            </a:blip>
            <a:stretch>
              <a:fillRect/>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Foreign Policy</a:t>
            </a:r>
          </a:p>
        </p:txBody>
      </p:sp>
      <p:sp>
        <p:nvSpPr>
          <p:cNvPr id="318" name="Shape 318"/>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Rush Bagot Treaty</a:t>
            </a:r>
          </a:p>
          <a:p>
            <a:pPr marL="457200" lvl="0" indent="-228600" rtl="0">
              <a:spcBef>
                <a:spcPts val="0"/>
              </a:spcBef>
            </a:pPr>
            <a:r>
              <a:rPr lang="en"/>
              <a:t>Treaty of 1818</a:t>
            </a:r>
          </a:p>
          <a:p>
            <a:pPr marL="457200" lvl="0" indent="-228600" rtl="0">
              <a:spcBef>
                <a:spcPts val="0"/>
              </a:spcBef>
            </a:pPr>
            <a:r>
              <a:rPr lang="en"/>
              <a:t>Adams Onis Treaty</a:t>
            </a:r>
          </a:p>
        </p:txBody>
      </p:sp>
      <p:pic>
        <p:nvPicPr>
          <p:cNvPr id="319" name="Shape 319" descr="http://spider.georgetowncollege.edu/htallant/courses/his325/1818-19.gif"/>
          <p:cNvPicPr preferRelativeResize="0"/>
          <p:nvPr/>
        </p:nvPicPr>
        <p:blipFill rotWithShape="1">
          <a:blip r:embed="rId3">
            <a:alphaModFix/>
          </a:blip>
          <a:srcRect/>
          <a:stretch/>
        </p:blipFill>
        <p:spPr>
          <a:xfrm>
            <a:off x="4035900" y="3924600"/>
            <a:ext cx="4796400" cy="2933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Monroe Doctrine</a:t>
            </a:r>
          </a:p>
        </p:txBody>
      </p:sp>
      <p:sp>
        <p:nvSpPr>
          <p:cNvPr id="325" name="Shape 325"/>
          <p:cNvSpPr txBox="1">
            <a:spLocks noGrp="1"/>
          </p:cNvSpPr>
          <p:nvPr>
            <p:ph type="body" idx="1"/>
          </p:nvPr>
        </p:nvSpPr>
        <p:spPr>
          <a:xfrm>
            <a:off x="311700" y="1958425"/>
            <a:ext cx="4959300" cy="4133100"/>
          </a:xfrm>
          <a:prstGeom prst="rect">
            <a:avLst/>
          </a:prstGeom>
        </p:spPr>
        <p:txBody>
          <a:bodyPr wrap="square" lIns="91425" tIns="91425" rIns="91425" bIns="91425" anchor="t" anchorCtr="0">
            <a:noAutofit/>
          </a:bodyPr>
          <a:lstStyle/>
          <a:p>
            <a:pPr marL="457200" lvl="0" indent="-228600" rtl="0">
              <a:spcBef>
                <a:spcPts val="0"/>
              </a:spcBef>
            </a:pPr>
            <a:r>
              <a:rPr lang="en"/>
              <a:t>Historical Context</a:t>
            </a:r>
          </a:p>
          <a:p>
            <a:pPr marL="457200" lvl="0" indent="-228600" rtl="0">
              <a:spcBef>
                <a:spcPts val="0"/>
              </a:spcBef>
            </a:pPr>
            <a:r>
              <a:rPr lang="en"/>
              <a:t>“No new colonies”</a:t>
            </a:r>
          </a:p>
          <a:p>
            <a:pPr marL="457200" lvl="0" indent="-228600" rtl="0">
              <a:spcBef>
                <a:spcPts val="0"/>
              </a:spcBef>
            </a:pPr>
            <a:r>
              <a:rPr lang="en"/>
              <a:t>Synthesis </a:t>
            </a:r>
          </a:p>
          <a:p>
            <a:pPr marL="914400" lvl="1" indent="-228600" rtl="0">
              <a:spcBef>
                <a:spcPts val="0"/>
              </a:spcBef>
            </a:pPr>
            <a:r>
              <a:rPr lang="en"/>
              <a:t>Theodore Roosevelt’s Corollary</a:t>
            </a:r>
          </a:p>
          <a:p>
            <a:pPr marL="914400" lvl="1" indent="-228600">
              <a:spcBef>
                <a:spcPts val="0"/>
              </a:spcBef>
            </a:pPr>
            <a:r>
              <a:rPr lang="en"/>
              <a:t>20th Century</a:t>
            </a:r>
          </a:p>
        </p:txBody>
      </p:sp>
      <p:pic>
        <p:nvPicPr>
          <p:cNvPr id="326" name="Shape 326" descr="http://www.robertamsterdam.com/assets_c/2009/01/monroe_doctrine011208-thumb-220x245.jpg"/>
          <p:cNvPicPr preferRelativeResize="0"/>
          <p:nvPr/>
        </p:nvPicPr>
        <p:blipFill rotWithShape="1">
          <a:blip r:embed="rId3">
            <a:alphaModFix/>
          </a:blip>
          <a:srcRect/>
          <a:stretch/>
        </p:blipFill>
        <p:spPr>
          <a:xfrm>
            <a:off x="5271150" y="2313150"/>
            <a:ext cx="3746400" cy="4191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Growth of Nationalism</a:t>
            </a:r>
          </a:p>
        </p:txBody>
      </p:sp>
      <p:sp>
        <p:nvSpPr>
          <p:cNvPr id="332" name="Shape 332"/>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419100" rtl="0">
              <a:lnSpc>
                <a:spcPct val="100000"/>
              </a:lnSpc>
              <a:spcBef>
                <a:spcPts val="600"/>
              </a:spcBef>
              <a:spcAft>
                <a:spcPts val="0"/>
              </a:spcAft>
              <a:buClr>
                <a:srgbClr val="000000"/>
              </a:buClr>
              <a:buSzPct val="100000"/>
              <a:buFont typeface="Georgia"/>
            </a:pPr>
            <a:r>
              <a:rPr lang="en" sz="3000">
                <a:solidFill>
                  <a:srgbClr val="000000"/>
                </a:solidFill>
              </a:rPr>
              <a:t>Victories of War of 1812</a:t>
            </a:r>
          </a:p>
          <a:p>
            <a:pPr marL="457200" lvl="0" indent="-419100" rtl="0">
              <a:lnSpc>
                <a:spcPct val="100000"/>
              </a:lnSpc>
              <a:spcBef>
                <a:spcPts val="600"/>
              </a:spcBef>
              <a:spcAft>
                <a:spcPts val="0"/>
              </a:spcAft>
              <a:buClr>
                <a:srgbClr val="000000"/>
              </a:buClr>
              <a:buSzPct val="100000"/>
              <a:buFont typeface="Georgia"/>
            </a:pPr>
            <a:r>
              <a:rPr lang="en" sz="3000">
                <a:solidFill>
                  <a:srgbClr val="000000"/>
                </a:solidFill>
              </a:rPr>
              <a:t>Death of Federalist Party</a:t>
            </a:r>
          </a:p>
          <a:p>
            <a:pPr marL="457200" lvl="0" indent="-419100" rtl="0">
              <a:lnSpc>
                <a:spcPct val="100000"/>
              </a:lnSpc>
              <a:spcBef>
                <a:spcPts val="600"/>
              </a:spcBef>
              <a:spcAft>
                <a:spcPts val="0"/>
              </a:spcAft>
              <a:buClr>
                <a:srgbClr val="000000"/>
              </a:buClr>
              <a:buSzPct val="100000"/>
              <a:buFont typeface="Georgia"/>
            </a:pPr>
            <a:r>
              <a:rPr lang="en" sz="3000">
                <a:solidFill>
                  <a:srgbClr val="000000"/>
                </a:solidFill>
              </a:rPr>
              <a:t>Decline in economic/political dependence on Europe </a:t>
            </a:r>
          </a:p>
          <a:p>
            <a:pPr marL="457200" lvl="0" indent="-419100" rtl="0">
              <a:lnSpc>
                <a:spcPct val="100000"/>
              </a:lnSpc>
              <a:spcBef>
                <a:spcPts val="600"/>
              </a:spcBef>
              <a:spcAft>
                <a:spcPts val="0"/>
              </a:spcAft>
              <a:buClr>
                <a:srgbClr val="000000"/>
              </a:buClr>
              <a:buSzPct val="100000"/>
              <a:buFont typeface="Georgia"/>
            </a:pPr>
            <a:r>
              <a:rPr lang="en" sz="3000">
                <a:solidFill>
                  <a:srgbClr val="000000"/>
                </a:solidFill>
              </a:rPr>
              <a:t>Westward Expansion</a:t>
            </a:r>
          </a:p>
          <a:p>
            <a:pPr marL="457200" lvl="0" indent="-419100">
              <a:lnSpc>
                <a:spcPct val="100000"/>
              </a:lnSpc>
              <a:spcBef>
                <a:spcPts val="600"/>
              </a:spcBef>
              <a:spcAft>
                <a:spcPts val="0"/>
              </a:spcAft>
              <a:buClr>
                <a:srgbClr val="000000"/>
              </a:buClr>
              <a:buSzPct val="100000"/>
              <a:buFont typeface="Georgia"/>
            </a:pPr>
            <a:r>
              <a:rPr lang="en" sz="3000">
                <a:solidFill>
                  <a:srgbClr val="000000"/>
                </a:solidFill>
              </a:rPr>
              <a:t>See themselves as Americans then state citizens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Was it the Era of Good Feelings?</a:t>
            </a:r>
          </a:p>
        </p:txBody>
      </p:sp>
      <p:sp>
        <p:nvSpPr>
          <p:cNvPr id="338" name="Shape 338"/>
          <p:cNvSpPr txBox="1">
            <a:spLocks noGrp="1"/>
          </p:cNvSpPr>
          <p:nvPr>
            <p:ph type="body" idx="1"/>
          </p:nvPr>
        </p:nvSpPr>
        <p:spPr>
          <a:xfrm>
            <a:off x="174200" y="1958425"/>
            <a:ext cx="4277400" cy="4133100"/>
          </a:xfrm>
          <a:prstGeom prst="rect">
            <a:avLst/>
          </a:prstGeom>
        </p:spPr>
        <p:txBody>
          <a:bodyPr wrap="square" lIns="91425" tIns="91425" rIns="91425" bIns="91425" anchor="t" anchorCtr="0">
            <a:noAutofit/>
          </a:bodyPr>
          <a:lstStyle/>
          <a:p>
            <a:pPr marL="457200" lvl="0" indent="-419100" rtl="0">
              <a:spcBef>
                <a:spcPts val="0"/>
              </a:spcBef>
              <a:buSzPct val="100000"/>
            </a:pPr>
            <a:r>
              <a:rPr lang="en" sz="3000"/>
              <a:t>One Party - Federalists Defeated</a:t>
            </a:r>
          </a:p>
          <a:p>
            <a:pPr marL="457200" lvl="0" indent="-419100" rtl="0">
              <a:spcBef>
                <a:spcPts val="0"/>
              </a:spcBef>
              <a:buSzPct val="100000"/>
            </a:pPr>
            <a:r>
              <a:rPr lang="en" sz="3000"/>
              <a:t>Nationalism</a:t>
            </a:r>
          </a:p>
          <a:p>
            <a:pPr marL="457200" lvl="0" indent="-419100" rtl="0">
              <a:spcBef>
                <a:spcPts val="0"/>
              </a:spcBef>
              <a:buSzPct val="100000"/>
            </a:pPr>
            <a:r>
              <a:rPr lang="en" sz="3000"/>
              <a:t>Panic of 1819</a:t>
            </a:r>
          </a:p>
          <a:p>
            <a:pPr marL="457200" lvl="0" indent="-419100">
              <a:spcBef>
                <a:spcPts val="0"/>
              </a:spcBef>
              <a:buSzPct val="100000"/>
            </a:pPr>
            <a:r>
              <a:rPr lang="en" sz="3000"/>
              <a:t>Missouri Compromise</a:t>
            </a:r>
          </a:p>
        </p:txBody>
      </p:sp>
      <p:sp>
        <p:nvSpPr>
          <p:cNvPr id="339" name="Shape 339"/>
          <p:cNvSpPr txBox="1">
            <a:spLocks noGrp="1"/>
          </p:cNvSpPr>
          <p:nvPr>
            <p:ph type="body" idx="1"/>
          </p:nvPr>
        </p:nvSpPr>
        <p:spPr>
          <a:xfrm>
            <a:off x="4692350" y="1958425"/>
            <a:ext cx="4277400" cy="4133100"/>
          </a:xfrm>
          <a:prstGeom prst="rect">
            <a:avLst/>
          </a:prstGeom>
        </p:spPr>
        <p:txBody>
          <a:bodyPr wrap="square" lIns="91425" tIns="91425" rIns="91425" bIns="91425" anchor="t" anchorCtr="0">
            <a:noAutofit/>
          </a:bodyPr>
          <a:lstStyle/>
          <a:p>
            <a:pPr marL="457200" lvl="0" indent="-419100" rtl="0">
              <a:spcBef>
                <a:spcPts val="0"/>
              </a:spcBef>
              <a:buSzPct val="100000"/>
            </a:pPr>
            <a:r>
              <a:rPr lang="en" sz="3000"/>
              <a:t>Corrupt Bargain</a:t>
            </a:r>
          </a:p>
          <a:p>
            <a:pPr marL="457200" lvl="0" indent="-419100" rtl="0">
              <a:spcBef>
                <a:spcPts val="0"/>
              </a:spcBef>
              <a:buSzPct val="100000"/>
            </a:pPr>
            <a:r>
              <a:rPr lang="en" sz="3000"/>
              <a:t>American System</a:t>
            </a:r>
          </a:p>
          <a:p>
            <a:pPr marL="457200" lvl="0" indent="-419100" rtl="0">
              <a:spcBef>
                <a:spcPts val="0"/>
              </a:spcBef>
              <a:buSzPct val="100000"/>
            </a:pPr>
            <a:r>
              <a:rPr lang="en" sz="3000"/>
              <a:t>Boundary Disputes are Settled</a:t>
            </a:r>
          </a:p>
          <a:p>
            <a:pPr marL="457200" lvl="0" indent="-419100" rtl="0">
              <a:spcBef>
                <a:spcPts val="0"/>
              </a:spcBef>
              <a:buSzPct val="100000"/>
            </a:pPr>
            <a:r>
              <a:rPr lang="en" sz="3000"/>
              <a:t>Tariff of 1816</a:t>
            </a:r>
          </a:p>
          <a:p>
            <a:pPr marL="457200" lvl="0" indent="-419100" rtl="0">
              <a:spcBef>
                <a:spcPts val="0"/>
              </a:spcBef>
              <a:buSzPct val="100000"/>
            </a:pPr>
            <a:r>
              <a:rPr lang="en" sz="3000"/>
              <a:t>Sectionalism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30800" y="2519600"/>
            <a:ext cx="8282400" cy="2022000"/>
          </a:xfrm>
          <a:prstGeom prst="rect">
            <a:avLst/>
          </a:prstGeom>
        </p:spPr>
        <p:txBody>
          <a:bodyPr wrap="square" lIns="91425" tIns="91425" rIns="91425" bIns="91425" anchor="ctr" anchorCtr="0">
            <a:noAutofit/>
          </a:bodyPr>
          <a:lstStyle/>
          <a:p>
            <a:pPr lvl="0">
              <a:spcBef>
                <a:spcPts val="0"/>
              </a:spcBef>
              <a:buNone/>
            </a:pPr>
            <a:r>
              <a:rPr lang="en"/>
              <a:t>Age of Jackson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a:t>New Democracy</a:t>
            </a:r>
          </a:p>
          <a:p>
            <a:pPr marL="457200" lvl="0" indent="-381000" rtl="0">
              <a:spcBef>
                <a:spcPts val="0"/>
              </a:spcBef>
              <a:buSzPct val="100000"/>
            </a:pPr>
            <a:r>
              <a:rPr lang="en" sz="2400"/>
              <a:t>New Political Age</a:t>
            </a:r>
          </a:p>
          <a:p>
            <a:pPr marL="457200" lvl="0" indent="-381000" rtl="0">
              <a:spcBef>
                <a:spcPts val="0"/>
              </a:spcBef>
              <a:buSzPct val="100000"/>
            </a:pPr>
            <a:r>
              <a:rPr lang="en" sz="2400"/>
              <a:t>Election of 1824 - Corrupt Bargain</a:t>
            </a:r>
          </a:p>
          <a:p>
            <a:pPr marL="457200" lvl="0" indent="-381000" rtl="0">
              <a:spcBef>
                <a:spcPts val="0"/>
              </a:spcBef>
              <a:buSzPct val="100000"/>
            </a:pPr>
            <a:r>
              <a:rPr lang="en" sz="2400"/>
              <a:t>Election of 1828</a:t>
            </a:r>
          </a:p>
          <a:p>
            <a:pPr marL="457200" lvl="0" indent="-381000" rtl="0">
              <a:spcBef>
                <a:spcPts val="0"/>
              </a:spcBef>
              <a:buSzPct val="100000"/>
            </a:pPr>
            <a:r>
              <a:rPr lang="en" sz="2400"/>
              <a:t>President Jackson - Old Hickory</a:t>
            </a:r>
          </a:p>
          <a:p>
            <a:pPr marL="457200" lvl="0" indent="-381000" rtl="0">
              <a:spcBef>
                <a:spcPts val="0"/>
              </a:spcBef>
              <a:buSzPct val="100000"/>
            </a:pPr>
            <a:r>
              <a:rPr lang="en" sz="2400"/>
              <a:t>Spoils System</a:t>
            </a:r>
          </a:p>
          <a:p>
            <a:pPr marL="457200" lvl="0" indent="-381000" rtl="0">
              <a:spcBef>
                <a:spcPts val="0"/>
              </a:spcBef>
              <a:buSzPct val="100000"/>
            </a:pPr>
            <a:r>
              <a:rPr lang="en" sz="2400"/>
              <a:t>Kitchen Cabinet</a:t>
            </a:r>
          </a:p>
          <a:p>
            <a:pPr marL="457200" lvl="0" indent="-381000" rtl="0">
              <a:spcBef>
                <a:spcPts val="0"/>
              </a:spcBef>
              <a:buSzPct val="100000"/>
            </a:pPr>
            <a:r>
              <a:rPr lang="en" sz="2400"/>
              <a:t>Election of 1832</a:t>
            </a:r>
          </a:p>
          <a:p>
            <a:pPr marL="457200" lvl="0" indent="-381000" rtl="0">
              <a:spcBef>
                <a:spcPts val="0"/>
              </a:spcBef>
              <a:buSzPct val="100000"/>
            </a:pPr>
            <a:r>
              <a:rPr lang="en" sz="2400"/>
              <a:t>Election of 1836</a:t>
            </a:r>
          </a:p>
          <a:p>
            <a:pPr marL="457200" lvl="0" indent="-381000" rtl="0">
              <a:spcBef>
                <a:spcPts val="0"/>
              </a:spcBef>
              <a:buSzPct val="100000"/>
            </a:pPr>
            <a:r>
              <a:rPr lang="en" sz="2400"/>
              <a:t>Election of 1840</a:t>
            </a:r>
          </a:p>
        </p:txBody>
      </p:sp>
      <p:sp>
        <p:nvSpPr>
          <p:cNvPr id="350" name="Shape 350"/>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Political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Expansion of Democracy</a:t>
            </a:r>
          </a:p>
        </p:txBody>
      </p:sp>
      <p:sp>
        <p:nvSpPr>
          <p:cNvPr id="356" name="Shape 356"/>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a:spcBef>
                <a:spcPts val="0"/>
              </a:spcBef>
              <a:buNone/>
            </a:pPr>
            <a:endParaRPr/>
          </a:p>
        </p:txBody>
      </p:sp>
      <p:pic>
        <p:nvPicPr>
          <p:cNvPr id="357" name="Shape 357"/>
          <p:cNvPicPr preferRelativeResize="0"/>
          <p:nvPr/>
        </p:nvPicPr>
        <p:blipFill>
          <a:blip r:embed="rId3">
            <a:alphaModFix/>
          </a:blip>
          <a:stretch>
            <a:fillRect/>
          </a:stretch>
        </p:blipFill>
        <p:spPr>
          <a:xfrm>
            <a:off x="1221175" y="1712925"/>
            <a:ext cx="6701642" cy="5026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Economic</a:t>
            </a:r>
          </a:p>
        </p:txBody>
      </p:sp>
      <p:sp>
        <p:nvSpPr>
          <p:cNvPr id="363" name="Shape 363"/>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a:t>Tariff of 1824</a:t>
            </a:r>
          </a:p>
          <a:p>
            <a:pPr marL="457200" lvl="0" indent="-381000" rtl="0">
              <a:spcBef>
                <a:spcPts val="0"/>
              </a:spcBef>
              <a:buSzPct val="100000"/>
            </a:pPr>
            <a:r>
              <a:rPr lang="en" sz="2400"/>
              <a:t>Tariff of 1828 - Tariff of Abominations</a:t>
            </a:r>
          </a:p>
          <a:p>
            <a:pPr marL="457200" lvl="0" indent="-381000" rtl="0">
              <a:spcBef>
                <a:spcPts val="0"/>
              </a:spcBef>
              <a:buSzPct val="100000"/>
            </a:pPr>
            <a:r>
              <a:rPr lang="en" sz="2400"/>
              <a:t>Webster - Hayne Debate</a:t>
            </a:r>
          </a:p>
          <a:p>
            <a:pPr marL="457200" lvl="0" indent="-381000" rtl="0">
              <a:spcBef>
                <a:spcPts val="0"/>
              </a:spcBef>
              <a:buSzPct val="100000"/>
            </a:pPr>
            <a:r>
              <a:rPr lang="en" sz="2400"/>
              <a:t>Tariff of 1832</a:t>
            </a:r>
          </a:p>
          <a:p>
            <a:pPr marL="457200" lvl="0" indent="-381000" rtl="0">
              <a:spcBef>
                <a:spcPts val="0"/>
              </a:spcBef>
              <a:buSzPct val="100000"/>
            </a:pPr>
            <a:r>
              <a:rPr lang="en" sz="2400"/>
              <a:t>Tariff of 1833 </a:t>
            </a:r>
          </a:p>
          <a:p>
            <a:pPr marL="457200" lvl="0" indent="-381000" rtl="0">
              <a:spcBef>
                <a:spcPts val="0"/>
              </a:spcBef>
              <a:buSzPct val="100000"/>
            </a:pPr>
            <a:r>
              <a:rPr lang="en" sz="2400"/>
              <a:t>Force Bill</a:t>
            </a:r>
          </a:p>
          <a:p>
            <a:pPr marL="457200" lvl="0" indent="-381000" rtl="0">
              <a:spcBef>
                <a:spcPts val="0"/>
              </a:spcBef>
              <a:buSzPct val="100000"/>
            </a:pPr>
            <a:r>
              <a:rPr lang="en" sz="2400"/>
              <a:t>Jacksonian Economic Policy</a:t>
            </a:r>
          </a:p>
          <a:p>
            <a:pPr marL="457200" lvl="0" indent="-381000" rtl="0">
              <a:spcBef>
                <a:spcPts val="0"/>
              </a:spcBef>
              <a:buSzPct val="100000"/>
            </a:pPr>
            <a:r>
              <a:rPr lang="en" sz="2400"/>
              <a:t>End of the Bank of the US</a:t>
            </a:r>
          </a:p>
          <a:p>
            <a:pPr marL="457200" lvl="0" indent="-381000" rtl="0">
              <a:spcBef>
                <a:spcPts val="0"/>
              </a:spcBef>
              <a:buSzPct val="100000"/>
            </a:pPr>
            <a:r>
              <a:rPr lang="en" sz="2400"/>
              <a:t>Pet Banks and the Specie Circular</a:t>
            </a:r>
          </a:p>
          <a:p>
            <a:pPr marL="457200" lvl="0" indent="-381000" rtl="0">
              <a:spcBef>
                <a:spcPts val="0"/>
              </a:spcBef>
              <a:buSzPct val="100000"/>
            </a:pPr>
            <a:r>
              <a:rPr lang="en" sz="2400"/>
              <a:t>General Incorporation Laws</a:t>
            </a:r>
          </a:p>
          <a:p>
            <a:pPr lvl="0" rtl="0">
              <a:spcBef>
                <a:spcPts val="0"/>
              </a:spcBef>
              <a:buNone/>
            </a:pPr>
            <a:endParaRPr sz="2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Economics Continued</a:t>
            </a:r>
          </a:p>
        </p:txBody>
      </p:sp>
      <p:sp>
        <p:nvSpPr>
          <p:cNvPr id="369" name="Shape 369"/>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Charles River Bridge Decision</a:t>
            </a:r>
          </a:p>
          <a:p>
            <a:pPr marL="457200" lvl="0" indent="-228600" rtl="0">
              <a:spcBef>
                <a:spcPts val="0"/>
              </a:spcBef>
            </a:pPr>
            <a:r>
              <a:rPr lang="en"/>
              <a:t>Maysville Road Veto</a:t>
            </a:r>
          </a:p>
          <a:p>
            <a:pPr marL="457200" lvl="0" indent="-228600" rtl="0">
              <a:spcBef>
                <a:spcPts val="0"/>
              </a:spcBef>
            </a:pPr>
            <a:r>
              <a:rPr lang="en"/>
              <a:t>Panic of 1837</a:t>
            </a:r>
          </a:p>
          <a:p>
            <a:pPr marL="457200" lvl="0" indent="-228600" rtl="0">
              <a:spcBef>
                <a:spcPts val="0"/>
              </a:spcBef>
            </a:pPr>
            <a:r>
              <a:rPr lang="en"/>
              <a:t>Treasury Bill of 1840 “Divorce Bill”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Social</a:t>
            </a:r>
          </a:p>
        </p:txBody>
      </p:sp>
      <p:sp>
        <p:nvSpPr>
          <p:cNvPr id="375" name="Shape 375"/>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Indian Removal Act 1830</a:t>
            </a:r>
          </a:p>
          <a:p>
            <a:pPr marL="457200" lvl="0" indent="-228600" rtl="0">
              <a:spcBef>
                <a:spcPts val="0"/>
              </a:spcBef>
            </a:pPr>
            <a:r>
              <a:rPr lang="en"/>
              <a:t>Cherokee Nation v. Georgia 1831</a:t>
            </a:r>
          </a:p>
          <a:p>
            <a:pPr marL="457200" lvl="0" indent="-228600" rtl="0">
              <a:spcBef>
                <a:spcPts val="0"/>
              </a:spcBef>
            </a:pPr>
            <a:r>
              <a:rPr lang="en"/>
              <a:t>Worcester v. Georgia 1832</a:t>
            </a:r>
          </a:p>
          <a:p>
            <a:pPr marL="457200" lvl="0" indent="-228600" rtl="0">
              <a:spcBef>
                <a:spcPts val="0"/>
              </a:spcBef>
            </a:pPr>
            <a:r>
              <a:rPr lang="en"/>
              <a:t>Trail of Tears</a:t>
            </a:r>
          </a:p>
          <a:p>
            <a:pPr marL="457200" lvl="0" indent="-228600" rtl="0">
              <a:spcBef>
                <a:spcPts val="0"/>
              </a:spcBef>
            </a:pPr>
            <a:r>
              <a:rPr lang="en"/>
              <a:t>Black Hawk War</a:t>
            </a:r>
          </a:p>
          <a:p>
            <a:pPr marL="457200" lvl="0" indent="-228600" rtl="0">
              <a:spcBef>
                <a:spcPts val="0"/>
              </a:spcBef>
            </a:pPr>
            <a:r>
              <a:rPr lang="en"/>
              <a:t>Second Seminole War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“Revolution of 1800”</a:t>
            </a:r>
          </a:p>
        </p:txBody>
      </p:sp>
      <p:sp>
        <p:nvSpPr>
          <p:cNvPr id="93" name="Shape 93"/>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Significance</a:t>
            </a:r>
          </a:p>
          <a:p>
            <a:pPr marL="914400" lvl="1" indent="-228600" rtl="0">
              <a:spcBef>
                <a:spcPts val="0"/>
              </a:spcBef>
            </a:pPr>
            <a:r>
              <a:rPr lang="en"/>
              <a:t>Jefferson called it a “Revolution”</a:t>
            </a:r>
          </a:p>
          <a:p>
            <a:pPr marL="1371600" lvl="2" indent="-228600" rtl="0">
              <a:spcBef>
                <a:spcPts val="0"/>
              </a:spcBef>
            </a:pPr>
            <a:r>
              <a:rPr lang="en"/>
              <a:t>A return to the “Spirit of 76” and true republican government</a:t>
            </a:r>
          </a:p>
          <a:p>
            <a:pPr marL="914400" lvl="1" indent="-228600" rtl="0">
              <a:spcBef>
                <a:spcPts val="0"/>
              </a:spcBef>
            </a:pPr>
            <a:r>
              <a:rPr lang="en"/>
              <a:t>Revolutionary in that it was a peaceful transition of power from one party to the next</a:t>
            </a:r>
          </a:p>
          <a:p>
            <a:pPr marL="914400" lvl="1" indent="-228600">
              <a:spcBef>
                <a:spcPts val="0"/>
              </a:spcBef>
            </a:pPr>
            <a:r>
              <a:rPr lang="en"/>
              <a:t>John Adams is the last Federalist president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Shape 380"/>
          <p:cNvPicPr preferRelativeResize="0"/>
          <p:nvPr/>
        </p:nvPicPr>
        <p:blipFill>
          <a:blip r:embed="rId3">
            <a:alphaModFix/>
          </a:blip>
          <a:stretch>
            <a:fillRect/>
          </a:stretch>
        </p:blipFill>
        <p:spPr>
          <a:xfrm>
            <a:off x="1999550" y="66675"/>
            <a:ext cx="4505325" cy="67246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Mnemonic Device</a:t>
            </a:r>
          </a:p>
        </p:txBody>
      </p:sp>
      <p:sp>
        <p:nvSpPr>
          <p:cNvPr id="386" name="Shape 386"/>
          <p:cNvSpPr txBox="1">
            <a:spLocks noGrp="1"/>
          </p:cNvSpPr>
          <p:nvPr>
            <p:ph type="body" idx="1"/>
          </p:nvPr>
        </p:nvSpPr>
        <p:spPr>
          <a:xfrm>
            <a:off x="311700" y="1958424"/>
            <a:ext cx="8520600" cy="4609500"/>
          </a:xfrm>
          <a:prstGeom prst="rect">
            <a:avLst/>
          </a:prstGeom>
        </p:spPr>
        <p:txBody>
          <a:bodyPr wrap="square" lIns="91425" tIns="91425" rIns="91425" bIns="91425" anchor="t" anchorCtr="0">
            <a:noAutofit/>
          </a:bodyPr>
          <a:lstStyle/>
          <a:p>
            <a:pPr lvl="0" rtl="0">
              <a:spcBef>
                <a:spcPts val="0"/>
              </a:spcBef>
              <a:buNone/>
            </a:pPr>
            <a:r>
              <a:rPr lang="en" sz="1800"/>
              <a:t>“New KNICKSS”</a:t>
            </a:r>
          </a:p>
          <a:p>
            <a:pPr lvl="0" rtl="0">
              <a:spcBef>
                <a:spcPts val="0"/>
              </a:spcBef>
              <a:buNone/>
            </a:pPr>
            <a:r>
              <a:rPr lang="en" sz="1800" u="sng"/>
              <a:t>New</a:t>
            </a:r>
            <a:r>
              <a:rPr lang="en" sz="1800"/>
              <a:t> Democracy</a:t>
            </a:r>
          </a:p>
          <a:p>
            <a:pPr lvl="0" rtl="0">
              <a:spcBef>
                <a:spcPts val="0"/>
              </a:spcBef>
              <a:buNone/>
            </a:pPr>
            <a:r>
              <a:rPr lang="en" sz="1800" u="sng"/>
              <a:t>K</a:t>
            </a:r>
            <a:r>
              <a:rPr lang="en" sz="1800"/>
              <a:t>illing the Bank of the US</a:t>
            </a:r>
          </a:p>
          <a:p>
            <a:pPr lvl="0" rtl="0">
              <a:spcBef>
                <a:spcPts val="0"/>
              </a:spcBef>
              <a:buNone/>
            </a:pPr>
            <a:r>
              <a:rPr lang="en" sz="1800" u="sng"/>
              <a:t>N</a:t>
            </a:r>
            <a:r>
              <a:rPr lang="en" sz="1800"/>
              <a:t>ullification Crisis 1832</a:t>
            </a:r>
          </a:p>
          <a:p>
            <a:pPr lvl="0" rtl="0">
              <a:spcBef>
                <a:spcPts val="0"/>
              </a:spcBef>
              <a:buNone/>
            </a:pPr>
            <a:r>
              <a:rPr lang="en" sz="1800" u="sng"/>
              <a:t>I</a:t>
            </a:r>
            <a:r>
              <a:rPr lang="en" sz="1800"/>
              <a:t>ndian Removal</a:t>
            </a:r>
          </a:p>
          <a:p>
            <a:pPr lvl="0" rtl="0">
              <a:spcBef>
                <a:spcPts val="0"/>
              </a:spcBef>
              <a:buNone/>
            </a:pPr>
            <a:r>
              <a:rPr lang="en" sz="1800" u="sng"/>
              <a:t>C</a:t>
            </a:r>
            <a:r>
              <a:rPr lang="en" sz="1800"/>
              <a:t>reation of two party system</a:t>
            </a:r>
          </a:p>
          <a:p>
            <a:pPr lvl="0" rtl="0">
              <a:spcBef>
                <a:spcPts val="0"/>
              </a:spcBef>
              <a:buNone/>
            </a:pPr>
            <a:r>
              <a:rPr lang="en" sz="1800" u="sng"/>
              <a:t>K</a:t>
            </a:r>
            <a:r>
              <a:rPr lang="en" sz="1800"/>
              <a:t>itchen Cabinet</a:t>
            </a:r>
          </a:p>
          <a:p>
            <a:pPr lvl="0" rtl="0">
              <a:spcBef>
                <a:spcPts val="0"/>
              </a:spcBef>
              <a:buNone/>
            </a:pPr>
            <a:r>
              <a:rPr lang="en" sz="1800" u="sng"/>
              <a:t>S</a:t>
            </a:r>
            <a:r>
              <a:rPr lang="en" sz="1800"/>
              <a:t>poils System</a:t>
            </a:r>
          </a:p>
          <a:p>
            <a:pPr lvl="0" rtl="0">
              <a:spcBef>
                <a:spcPts val="0"/>
              </a:spcBef>
              <a:buNone/>
            </a:pPr>
            <a:r>
              <a:rPr lang="en" sz="1800" u="sng"/>
              <a:t>S</a:t>
            </a:r>
            <a:r>
              <a:rPr lang="en" sz="1800"/>
              <a:t>ectionalism</a:t>
            </a:r>
          </a:p>
          <a:p>
            <a:pPr lvl="0" rtl="0">
              <a:spcBef>
                <a:spcPts val="0"/>
              </a:spcBef>
              <a:buNone/>
            </a:pPr>
            <a:endParaRPr sz="1400"/>
          </a:p>
          <a:p>
            <a:pPr lvl="0" rtl="0">
              <a:spcBef>
                <a:spcPts val="0"/>
              </a:spcBef>
              <a:buNone/>
            </a:pPr>
            <a:endParaRPr sz="1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430800" y="2519600"/>
            <a:ext cx="8282400" cy="2022000"/>
          </a:xfrm>
          <a:prstGeom prst="rect">
            <a:avLst/>
          </a:prstGeom>
        </p:spPr>
        <p:txBody>
          <a:bodyPr wrap="square" lIns="91425" tIns="91425" rIns="91425" bIns="91425" anchor="ctr" anchorCtr="0">
            <a:noAutofit/>
          </a:bodyPr>
          <a:lstStyle/>
          <a:p>
            <a:pPr lvl="0">
              <a:spcBef>
                <a:spcPts val="0"/>
              </a:spcBef>
              <a:buNone/>
            </a:pPr>
            <a:r>
              <a:rPr lang="en"/>
              <a:t>Reform Movements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Second Great Awakening</a:t>
            </a:r>
          </a:p>
        </p:txBody>
      </p:sp>
      <p:sp>
        <p:nvSpPr>
          <p:cNvPr id="397" name="Shape 397"/>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419100" rtl="0">
              <a:lnSpc>
                <a:spcPct val="100000"/>
              </a:lnSpc>
              <a:spcBef>
                <a:spcPts val="600"/>
              </a:spcBef>
              <a:spcAft>
                <a:spcPts val="0"/>
              </a:spcAft>
              <a:buClr>
                <a:srgbClr val="000000"/>
              </a:buClr>
              <a:buSzPct val="100000"/>
            </a:pPr>
            <a:r>
              <a:rPr lang="en" sz="3000">
                <a:solidFill>
                  <a:srgbClr val="000000"/>
                </a:solidFill>
              </a:rPr>
              <a:t>75% of Americans attended church regularly</a:t>
            </a:r>
          </a:p>
          <a:p>
            <a:pPr marL="457200" lvl="0" indent="-419100" rtl="0">
              <a:lnSpc>
                <a:spcPct val="100000"/>
              </a:lnSpc>
              <a:spcBef>
                <a:spcPts val="600"/>
              </a:spcBef>
              <a:spcAft>
                <a:spcPts val="0"/>
              </a:spcAft>
              <a:buClr>
                <a:srgbClr val="000000"/>
              </a:buClr>
              <a:buSzPct val="100000"/>
            </a:pPr>
            <a:r>
              <a:rPr lang="en" sz="3000">
                <a:solidFill>
                  <a:srgbClr val="000000"/>
                </a:solidFill>
              </a:rPr>
              <a:t>Liberal thinking challenged traditional views </a:t>
            </a:r>
          </a:p>
          <a:p>
            <a:pPr marL="914400" lvl="1" indent="-381000" rtl="0">
              <a:lnSpc>
                <a:spcPct val="100000"/>
              </a:lnSpc>
              <a:spcBef>
                <a:spcPts val="480"/>
              </a:spcBef>
              <a:spcAft>
                <a:spcPts val="0"/>
              </a:spcAft>
              <a:buClr>
                <a:srgbClr val="000000"/>
              </a:buClr>
              <a:buSzPct val="100000"/>
            </a:pPr>
            <a:r>
              <a:rPr lang="en" sz="2400">
                <a:solidFill>
                  <a:srgbClr val="000000"/>
                </a:solidFill>
              </a:rPr>
              <a:t>Deism</a:t>
            </a:r>
          </a:p>
          <a:p>
            <a:pPr marL="914400" lvl="1" indent="-381000" rtl="0">
              <a:lnSpc>
                <a:spcPct val="100000"/>
              </a:lnSpc>
              <a:spcBef>
                <a:spcPts val="480"/>
              </a:spcBef>
              <a:spcAft>
                <a:spcPts val="0"/>
              </a:spcAft>
              <a:buClr>
                <a:srgbClr val="000000"/>
              </a:buClr>
              <a:buSzPct val="100000"/>
            </a:pPr>
            <a:r>
              <a:rPr lang="en" sz="2400">
                <a:solidFill>
                  <a:srgbClr val="000000"/>
                </a:solidFill>
              </a:rPr>
              <a:t>Unitarianism</a:t>
            </a:r>
          </a:p>
          <a:p>
            <a:pPr marL="457200" lvl="0" indent="-419100" rtl="0">
              <a:lnSpc>
                <a:spcPct val="100000"/>
              </a:lnSpc>
              <a:spcBef>
                <a:spcPts val="600"/>
              </a:spcBef>
              <a:spcAft>
                <a:spcPts val="0"/>
              </a:spcAft>
              <a:buClr>
                <a:srgbClr val="000000"/>
              </a:buClr>
              <a:buSzPct val="100000"/>
            </a:pPr>
            <a:r>
              <a:rPr lang="en" sz="3000">
                <a:solidFill>
                  <a:srgbClr val="000000"/>
                </a:solidFill>
              </a:rPr>
              <a:t>Revivalism - “camp meetings”</a:t>
            </a:r>
          </a:p>
          <a:p>
            <a:pPr marL="914400" lvl="1" indent="-381000" rtl="0">
              <a:lnSpc>
                <a:spcPct val="100000"/>
              </a:lnSpc>
              <a:spcBef>
                <a:spcPts val="480"/>
              </a:spcBef>
              <a:spcAft>
                <a:spcPts val="0"/>
              </a:spcAft>
              <a:buClr>
                <a:srgbClr val="000000"/>
              </a:buClr>
              <a:buSzPct val="100000"/>
            </a:pPr>
            <a:r>
              <a:rPr lang="en" sz="2400">
                <a:solidFill>
                  <a:srgbClr val="000000"/>
                </a:solidFill>
              </a:rPr>
              <a:t>Peter Cartwright</a:t>
            </a:r>
          </a:p>
          <a:p>
            <a:pPr marL="914400" lvl="1" indent="-381000" rtl="0">
              <a:lnSpc>
                <a:spcPct val="100000"/>
              </a:lnSpc>
              <a:spcBef>
                <a:spcPts val="480"/>
              </a:spcBef>
              <a:spcAft>
                <a:spcPts val="0"/>
              </a:spcAft>
              <a:buClr>
                <a:srgbClr val="000000"/>
              </a:buClr>
              <a:buSzPct val="100000"/>
            </a:pPr>
            <a:r>
              <a:rPr lang="en" sz="2400">
                <a:solidFill>
                  <a:srgbClr val="000000"/>
                </a:solidFill>
              </a:rPr>
              <a:t>Charles Grandison Finney</a:t>
            </a:r>
          </a:p>
          <a:p>
            <a:pPr marL="457200" lvl="0" indent="-419100" rtl="0">
              <a:lnSpc>
                <a:spcPct val="100000"/>
              </a:lnSpc>
              <a:spcBef>
                <a:spcPts val="600"/>
              </a:spcBef>
              <a:spcAft>
                <a:spcPts val="0"/>
              </a:spcAft>
              <a:buClr>
                <a:srgbClr val="000000"/>
              </a:buClr>
              <a:buSzPct val="100000"/>
            </a:pPr>
            <a:r>
              <a:rPr lang="en" sz="3000">
                <a:solidFill>
                  <a:srgbClr val="000000"/>
                </a:solidFill>
              </a:rPr>
              <a:t>“Burned Over District”</a:t>
            </a:r>
          </a:p>
          <a:p>
            <a:pPr marL="457200" lvl="0" indent="-419100" rtl="0">
              <a:lnSpc>
                <a:spcPct val="100000"/>
              </a:lnSpc>
              <a:spcBef>
                <a:spcPts val="600"/>
              </a:spcBef>
              <a:spcAft>
                <a:spcPts val="0"/>
              </a:spcAft>
              <a:buClr>
                <a:srgbClr val="000000"/>
              </a:buClr>
              <a:buSzPct val="100000"/>
            </a:pPr>
            <a:r>
              <a:rPr lang="en" sz="3000">
                <a:solidFill>
                  <a:srgbClr val="000000"/>
                </a:solidFill>
              </a:rPr>
              <a:t>Mormons</a:t>
            </a:r>
          </a:p>
          <a:p>
            <a:pPr marL="457200" lvl="0" indent="-419100">
              <a:lnSpc>
                <a:spcPct val="100000"/>
              </a:lnSpc>
              <a:spcBef>
                <a:spcPts val="600"/>
              </a:spcBef>
              <a:spcAft>
                <a:spcPts val="0"/>
              </a:spcAft>
              <a:buClr>
                <a:srgbClr val="000000"/>
              </a:buClr>
              <a:buSzPct val="100000"/>
            </a:pPr>
            <a:r>
              <a:rPr lang="en" sz="3000">
                <a:solidFill>
                  <a:srgbClr val="000000"/>
                </a:solidFill>
              </a:rPr>
              <a:t>Impact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Camp Meeting</a:t>
            </a:r>
          </a:p>
        </p:txBody>
      </p:sp>
      <p:sp>
        <p:nvSpPr>
          <p:cNvPr id="403" name="Shape 403"/>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rtl="0">
              <a:spcBef>
                <a:spcPts val="0"/>
              </a:spcBef>
              <a:buNone/>
            </a:pPr>
            <a:endParaRPr/>
          </a:p>
        </p:txBody>
      </p:sp>
      <p:pic>
        <p:nvPicPr>
          <p:cNvPr id="404" name="Shape 404"/>
          <p:cNvPicPr preferRelativeResize="0"/>
          <p:nvPr/>
        </p:nvPicPr>
        <p:blipFill>
          <a:blip r:embed="rId3">
            <a:alphaModFix/>
          </a:blip>
          <a:stretch>
            <a:fillRect/>
          </a:stretch>
        </p:blipFill>
        <p:spPr>
          <a:xfrm>
            <a:off x="1748200" y="2032900"/>
            <a:ext cx="5839700" cy="42393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Utopian Communities</a:t>
            </a:r>
          </a:p>
        </p:txBody>
      </p:sp>
      <p:sp>
        <p:nvSpPr>
          <p:cNvPr id="410" name="Shape 410"/>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New Harmony</a:t>
            </a:r>
          </a:p>
          <a:p>
            <a:pPr marL="457200" lvl="0" indent="-228600" rtl="0">
              <a:spcBef>
                <a:spcPts val="0"/>
              </a:spcBef>
            </a:pPr>
            <a:r>
              <a:rPr lang="en"/>
              <a:t>Brook Farm </a:t>
            </a:r>
          </a:p>
          <a:p>
            <a:pPr marL="457200" lvl="0" indent="-228600" rtl="0">
              <a:spcBef>
                <a:spcPts val="0"/>
              </a:spcBef>
            </a:pPr>
            <a:r>
              <a:rPr lang="en"/>
              <a:t>Oneida Community</a:t>
            </a:r>
          </a:p>
          <a:p>
            <a:pPr marL="457200" lvl="0" indent="-228600" rtl="0">
              <a:spcBef>
                <a:spcPts val="0"/>
              </a:spcBef>
            </a:pPr>
            <a:r>
              <a:rPr lang="en"/>
              <a:t>Shakers</a:t>
            </a:r>
          </a:p>
          <a:p>
            <a:pPr marL="457200" lvl="0" indent="-228600" rtl="0">
              <a:spcBef>
                <a:spcPts val="0"/>
              </a:spcBef>
            </a:pPr>
            <a:r>
              <a:rPr lang="en"/>
              <a:t>Amana Community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Temperance</a:t>
            </a:r>
          </a:p>
        </p:txBody>
      </p:sp>
      <p:sp>
        <p:nvSpPr>
          <p:cNvPr id="416" name="Shape 416"/>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419100" rtl="0">
              <a:lnSpc>
                <a:spcPct val="100000"/>
              </a:lnSpc>
              <a:spcBef>
                <a:spcPts val="600"/>
              </a:spcBef>
              <a:spcAft>
                <a:spcPts val="0"/>
              </a:spcAft>
              <a:buClr>
                <a:srgbClr val="000000"/>
              </a:buClr>
              <a:buSzPct val="100000"/>
            </a:pPr>
            <a:r>
              <a:rPr lang="en" sz="3000">
                <a:solidFill>
                  <a:srgbClr val="000000"/>
                </a:solidFill>
              </a:rPr>
              <a:t>American Temperance Society</a:t>
            </a:r>
          </a:p>
          <a:p>
            <a:pPr marL="457200" lvl="0" indent="-419100" rtl="0">
              <a:lnSpc>
                <a:spcPct val="100000"/>
              </a:lnSpc>
              <a:spcBef>
                <a:spcPts val="600"/>
              </a:spcBef>
              <a:spcAft>
                <a:spcPts val="0"/>
              </a:spcAft>
              <a:buClr>
                <a:srgbClr val="000000"/>
              </a:buClr>
              <a:buSzPct val="100000"/>
            </a:pPr>
            <a:r>
              <a:rPr lang="en" sz="3000">
                <a:solidFill>
                  <a:srgbClr val="000000"/>
                </a:solidFill>
              </a:rPr>
              <a:t>Maine Law of 1851</a:t>
            </a:r>
          </a:p>
          <a:p>
            <a:pPr marL="457200" lvl="0" indent="-419100" rtl="0">
              <a:lnSpc>
                <a:spcPct val="100000"/>
              </a:lnSpc>
              <a:spcBef>
                <a:spcPts val="600"/>
              </a:spcBef>
              <a:spcAft>
                <a:spcPts val="0"/>
              </a:spcAft>
              <a:buClr>
                <a:srgbClr val="000000"/>
              </a:buClr>
              <a:buSzPct val="100000"/>
            </a:pPr>
            <a:r>
              <a:rPr lang="en" sz="3000">
                <a:solidFill>
                  <a:srgbClr val="000000"/>
                </a:solidFill>
              </a:rPr>
              <a:t>Neal S. Dow</a:t>
            </a:r>
          </a:p>
          <a:p>
            <a:pPr marL="457200" lvl="0" indent="-419100">
              <a:lnSpc>
                <a:spcPct val="100000"/>
              </a:lnSpc>
              <a:spcBef>
                <a:spcPts val="600"/>
              </a:spcBef>
              <a:spcAft>
                <a:spcPts val="0"/>
              </a:spcAft>
              <a:buClr>
                <a:srgbClr val="000000"/>
              </a:buClr>
              <a:buSzPct val="100000"/>
            </a:pPr>
            <a:r>
              <a:rPr lang="en" sz="3000">
                <a:solidFill>
                  <a:srgbClr val="000000"/>
                </a:solidFill>
              </a:rPr>
              <a:t>Results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Women’s Rights</a:t>
            </a:r>
          </a:p>
        </p:txBody>
      </p:sp>
      <p:sp>
        <p:nvSpPr>
          <p:cNvPr id="422" name="Shape 422"/>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a:t>Impact of Industrial Revolution</a:t>
            </a:r>
          </a:p>
          <a:p>
            <a:pPr marL="457200" lvl="0" indent="-381000" rtl="0">
              <a:spcBef>
                <a:spcPts val="0"/>
              </a:spcBef>
              <a:buSzPct val="100000"/>
            </a:pPr>
            <a:r>
              <a:rPr lang="en" sz="2400"/>
              <a:t>Republican Motherhood</a:t>
            </a:r>
          </a:p>
          <a:p>
            <a:pPr marL="457200" lvl="0" indent="-381000" rtl="0">
              <a:spcBef>
                <a:spcPts val="0"/>
              </a:spcBef>
              <a:buSzPct val="100000"/>
            </a:pPr>
            <a:r>
              <a:rPr lang="en" sz="2400"/>
              <a:t>Cult of Domesticity</a:t>
            </a:r>
          </a:p>
          <a:p>
            <a:pPr marL="457200" lvl="0" indent="-381000" rtl="0">
              <a:spcBef>
                <a:spcPts val="0"/>
              </a:spcBef>
              <a:buSzPct val="100000"/>
            </a:pPr>
            <a:r>
              <a:rPr lang="en" sz="2400"/>
              <a:t>Elizabeth Cady Stanton</a:t>
            </a:r>
          </a:p>
          <a:p>
            <a:pPr marL="457200" lvl="0" indent="-381000" rtl="0">
              <a:spcBef>
                <a:spcPts val="0"/>
              </a:spcBef>
              <a:buSzPct val="100000"/>
            </a:pPr>
            <a:r>
              <a:rPr lang="en" sz="2400"/>
              <a:t>Lucretia Mott</a:t>
            </a:r>
          </a:p>
          <a:p>
            <a:pPr marL="457200" lvl="0" indent="-381000" rtl="0">
              <a:spcBef>
                <a:spcPts val="0"/>
              </a:spcBef>
              <a:buSzPct val="100000"/>
            </a:pPr>
            <a:r>
              <a:rPr lang="en" sz="2400"/>
              <a:t>Susan B. Anthony</a:t>
            </a:r>
          </a:p>
          <a:p>
            <a:pPr marL="457200" lvl="0" indent="-381000" rtl="0">
              <a:spcBef>
                <a:spcPts val="0"/>
              </a:spcBef>
              <a:buSzPct val="100000"/>
            </a:pPr>
            <a:r>
              <a:rPr lang="en" sz="2400"/>
              <a:t>Angelina and Sarah Grimke</a:t>
            </a:r>
          </a:p>
          <a:p>
            <a:pPr marL="457200" lvl="0" indent="-381000" rtl="0">
              <a:spcBef>
                <a:spcPts val="0"/>
              </a:spcBef>
              <a:buSzPct val="100000"/>
            </a:pPr>
            <a:r>
              <a:rPr lang="en" sz="2400"/>
              <a:t>Lucy Stone</a:t>
            </a:r>
          </a:p>
          <a:p>
            <a:pPr marL="457200" lvl="0" indent="-381000" rtl="0">
              <a:spcBef>
                <a:spcPts val="0"/>
              </a:spcBef>
              <a:buSzPct val="100000"/>
            </a:pPr>
            <a:r>
              <a:rPr lang="en" sz="2400"/>
              <a:t>Seneca Falls Convention</a:t>
            </a:r>
          </a:p>
          <a:p>
            <a:pPr marL="457200" lvl="0" indent="-381000" rtl="0">
              <a:spcBef>
                <a:spcPts val="0"/>
              </a:spcBef>
              <a:buSzPct val="100000"/>
            </a:pPr>
            <a:r>
              <a:rPr lang="en" sz="2400"/>
              <a:t>Gains for Women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Education</a:t>
            </a:r>
          </a:p>
        </p:txBody>
      </p:sp>
      <p:sp>
        <p:nvSpPr>
          <p:cNvPr id="428" name="Shape 428"/>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Horace Mann</a:t>
            </a:r>
          </a:p>
          <a:p>
            <a:pPr marL="457200" lvl="0" indent="-228600" rtl="0">
              <a:spcBef>
                <a:spcPts val="0"/>
              </a:spcBef>
            </a:pPr>
            <a:r>
              <a:rPr lang="en"/>
              <a:t>Noah Webster</a:t>
            </a:r>
          </a:p>
          <a:p>
            <a:pPr marL="457200" lvl="0" indent="-228600" rtl="0">
              <a:spcBef>
                <a:spcPts val="0"/>
              </a:spcBef>
            </a:pPr>
            <a:r>
              <a:rPr lang="en"/>
              <a:t>William H McGuffey</a:t>
            </a:r>
          </a:p>
          <a:p>
            <a:pPr marL="457200" lvl="0" indent="-228600" rtl="0">
              <a:spcBef>
                <a:spcPts val="0"/>
              </a:spcBef>
            </a:pPr>
            <a:r>
              <a:rPr lang="en"/>
              <a:t>Higher Education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Other Reforms</a:t>
            </a:r>
          </a:p>
        </p:txBody>
      </p:sp>
      <p:sp>
        <p:nvSpPr>
          <p:cNvPr id="434" name="Shape 434"/>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Dorothea Dix</a:t>
            </a:r>
          </a:p>
          <a:p>
            <a:pPr marL="457200" lvl="0" indent="-228600" rtl="0">
              <a:spcBef>
                <a:spcPts val="0"/>
              </a:spcBef>
            </a:pPr>
            <a:r>
              <a:rPr lang="en"/>
              <a:t>Prison Reforms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12th Amendment (1804)</a:t>
            </a:r>
          </a:p>
        </p:txBody>
      </p:sp>
      <p:sp>
        <p:nvSpPr>
          <p:cNvPr id="99" name="Shape 99"/>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419100" rtl="0">
              <a:spcBef>
                <a:spcPts val="0"/>
              </a:spcBef>
              <a:buSzPct val="100000"/>
            </a:pPr>
            <a:r>
              <a:rPr lang="en" sz="3000"/>
              <a:t>In response to Election of 1800</a:t>
            </a:r>
          </a:p>
          <a:p>
            <a:pPr marL="457200" lvl="0" indent="-419100" rtl="0">
              <a:spcBef>
                <a:spcPts val="0"/>
              </a:spcBef>
              <a:buSzPct val="100000"/>
            </a:pPr>
            <a:r>
              <a:rPr lang="en" sz="3000"/>
              <a:t>Electors must vote for one presidential candidate AND one vice president</a:t>
            </a:r>
          </a:p>
          <a:p>
            <a:pPr marL="457200" lvl="0" indent="-419100">
              <a:spcBef>
                <a:spcPts val="0"/>
              </a:spcBef>
              <a:buSzPct val="100000"/>
            </a:pPr>
            <a:r>
              <a:rPr lang="en" sz="3000"/>
              <a:t>Ensures that president and vice president will be from the SAME political party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Changing American Family</a:t>
            </a:r>
          </a:p>
        </p:txBody>
      </p:sp>
      <p:sp>
        <p:nvSpPr>
          <p:cNvPr id="440" name="Shape 440"/>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Women increasingly challenged inferior status</a:t>
            </a:r>
          </a:p>
          <a:p>
            <a:pPr marL="457200" lvl="0" indent="-228600" rtl="0">
              <a:spcBef>
                <a:spcPts val="0"/>
              </a:spcBef>
            </a:pPr>
            <a:r>
              <a:rPr lang="en"/>
              <a:t>Cult of Domesticity</a:t>
            </a:r>
          </a:p>
          <a:p>
            <a:pPr marL="457200" lvl="0" indent="-228600" rtl="0">
              <a:spcBef>
                <a:spcPts val="0"/>
              </a:spcBef>
            </a:pPr>
            <a:r>
              <a:rPr lang="en"/>
              <a:t>Catherine Beecher</a:t>
            </a:r>
          </a:p>
          <a:p>
            <a:pPr marL="457200" lvl="0" indent="-228600" rtl="0">
              <a:spcBef>
                <a:spcPts val="0"/>
              </a:spcBef>
            </a:pPr>
            <a:r>
              <a:rPr lang="en"/>
              <a:t>Changes in Family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430800" y="2519600"/>
            <a:ext cx="8282400" cy="2022000"/>
          </a:xfrm>
          <a:prstGeom prst="rect">
            <a:avLst/>
          </a:prstGeom>
        </p:spPr>
        <p:txBody>
          <a:bodyPr wrap="square" lIns="91425" tIns="91425" rIns="91425" bIns="91425" anchor="ctr" anchorCtr="0">
            <a:noAutofit/>
          </a:bodyPr>
          <a:lstStyle/>
          <a:p>
            <a:pPr lvl="0">
              <a:spcBef>
                <a:spcPts val="0"/>
              </a:spcBef>
              <a:buNone/>
            </a:pPr>
            <a:r>
              <a:rPr lang="en"/>
              <a:t>Market Revolution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Demographic Changes</a:t>
            </a:r>
          </a:p>
        </p:txBody>
      </p:sp>
      <p:sp>
        <p:nvSpPr>
          <p:cNvPr id="451" name="Shape 451"/>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By 1860, 33 states</a:t>
            </a:r>
          </a:p>
          <a:p>
            <a:pPr marL="457200" lvl="0" indent="-228600" rtl="0">
              <a:spcBef>
                <a:spcPts val="0"/>
              </a:spcBef>
            </a:pPr>
            <a:r>
              <a:rPr lang="en"/>
              <a:t>Population doubled every 25 years</a:t>
            </a:r>
          </a:p>
          <a:p>
            <a:pPr marL="457200" lvl="0" indent="-228600" rtl="0">
              <a:spcBef>
                <a:spcPts val="0"/>
              </a:spcBef>
            </a:pPr>
            <a:r>
              <a:rPr lang="en"/>
              <a:t>13% were foreign born</a:t>
            </a:r>
          </a:p>
          <a:p>
            <a:pPr marL="457200" lvl="0" indent="-228600">
              <a:spcBef>
                <a:spcPts val="0"/>
              </a:spcBef>
            </a:pPr>
            <a:r>
              <a:rPr lang="en"/>
              <a:t>43 cities with 20,000+ inhabitants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What was the Market Revolution?</a:t>
            </a:r>
          </a:p>
        </p:txBody>
      </p:sp>
      <p:sp>
        <p:nvSpPr>
          <p:cNvPr id="457" name="Shape 457"/>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1800-1840s</a:t>
            </a:r>
          </a:p>
          <a:p>
            <a:pPr marL="457200" lvl="0" indent="-228600" rtl="0">
              <a:spcBef>
                <a:spcPts val="0"/>
              </a:spcBef>
            </a:pPr>
            <a:r>
              <a:rPr lang="en"/>
              <a:t>Gradual transformation:</a:t>
            </a:r>
          </a:p>
          <a:p>
            <a:pPr marL="914400" lvl="1" indent="-228600" rtl="0">
              <a:spcBef>
                <a:spcPts val="0"/>
              </a:spcBef>
            </a:pPr>
            <a:r>
              <a:rPr lang="en"/>
              <a:t>People living in rural areas and working as farmers to living in cities,working in factories and buying goods.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Market Revolution Areas of Change</a:t>
            </a:r>
          </a:p>
        </p:txBody>
      </p:sp>
      <p:sp>
        <p:nvSpPr>
          <p:cNvPr id="463" name="Shape 463"/>
          <p:cNvSpPr txBox="1">
            <a:spLocks noGrp="1"/>
          </p:cNvSpPr>
          <p:nvPr>
            <p:ph type="body" idx="1"/>
          </p:nvPr>
        </p:nvSpPr>
        <p:spPr>
          <a:xfrm>
            <a:off x="311700" y="1761275"/>
            <a:ext cx="8636700" cy="4330200"/>
          </a:xfrm>
          <a:prstGeom prst="rect">
            <a:avLst/>
          </a:prstGeom>
        </p:spPr>
        <p:txBody>
          <a:bodyPr wrap="square" lIns="91425" tIns="91425" rIns="91425" bIns="91425" anchor="t" anchorCtr="0">
            <a:noAutofit/>
          </a:bodyPr>
          <a:lstStyle/>
          <a:p>
            <a:pPr marL="457200" lvl="0" indent="-419100" rtl="0">
              <a:spcBef>
                <a:spcPts val="0"/>
              </a:spcBef>
              <a:buSzPct val="100000"/>
            </a:pPr>
            <a:r>
              <a:rPr lang="en" sz="3000"/>
              <a:t>Industrial Revolution</a:t>
            </a:r>
          </a:p>
          <a:p>
            <a:pPr marL="457200" lvl="0" indent="-419100" rtl="0">
              <a:spcBef>
                <a:spcPts val="0"/>
              </a:spcBef>
              <a:buSzPct val="100000"/>
            </a:pPr>
            <a:r>
              <a:rPr lang="en" sz="3000"/>
              <a:t>Transportation Revolution</a:t>
            </a:r>
          </a:p>
          <a:p>
            <a:pPr marL="457200" lvl="0" indent="-419100" rtl="0">
              <a:spcBef>
                <a:spcPts val="0"/>
              </a:spcBef>
              <a:buSzPct val="100000"/>
            </a:pPr>
            <a:r>
              <a:rPr lang="en" sz="3000"/>
              <a:t>Change - Subsistence to Cash Crop Farming</a:t>
            </a:r>
          </a:p>
          <a:p>
            <a:pPr marL="457200" lvl="0" indent="-419100" rtl="0">
              <a:spcBef>
                <a:spcPts val="0"/>
              </a:spcBef>
              <a:buSzPct val="100000"/>
            </a:pPr>
            <a:r>
              <a:rPr lang="en" sz="3000"/>
              <a:t>Creation of national market economy</a:t>
            </a:r>
          </a:p>
          <a:p>
            <a:pPr marL="457200" lvl="0" indent="-419100" rtl="0">
              <a:spcBef>
                <a:spcPts val="0"/>
              </a:spcBef>
              <a:buSzPct val="100000"/>
            </a:pPr>
            <a:r>
              <a:rPr lang="en" sz="3000"/>
              <a:t>Regional Specialization</a:t>
            </a:r>
          </a:p>
          <a:p>
            <a:pPr marL="457200" lvl="0" indent="-419100" rtl="0">
              <a:spcBef>
                <a:spcPts val="0"/>
              </a:spcBef>
              <a:buSzPct val="100000"/>
            </a:pPr>
            <a:r>
              <a:rPr lang="en" sz="3000"/>
              <a:t>Immigration</a:t>
            </a:r>
          </a:p>
          <a:p>
            <a:pPr marL="457200" lvl="0" indent="-419100" rtl="0">
              <a:spcBef>
                <a:spcPts val="0"/>
              </a:spcBef>
              <a:buSzPct val="100000"/>
            </a:pPr>
            <a:r>
              <a:rPr lang="en" sz="3000"/>
              <a:t>Westward Movement</a:t>
            </a:r>
          </a:p>
          <a:p>
            <a:pPr marL="457200" lvl="0" indent="-419100" rtl="0">
              <a:spcBef>
                <a:spcPts val="0"/>
              </a:spcBef>
              <a:buSzPct val="100000"/>
            </a:pPr>
            <a:r>
              <a:rPr lang="en" sz="3000"/>
              <a:t>Growth of Cities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Memory Aids</a:t>
            </a:r>
          </a:p>
        </p:txBody>
      </p:sp>
      <p:sp>
        <p:nvSpPr>
          <p:cNvPr id="469" name="Shape 469"/>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rtl="0">
              <a:spcBef>
                <a:spcPts val="0"/>
              </a:spcBef>
              <a:buNone/>
            </a:pPr>
            <a:r>
              <a:rPr lang="en"/>
              <a:t>1st Industrial Revolution (1814-1860) - </a:t>
            </a:r>
            <a:r>
              <a:rPr lang="en" u="sng"/>
              <a:t>TRIC</a:t>
            </a:r>
            <a:r>
              <a:rPr lang="en"/>
              <a:t> - Textiles, Railroads, Iron, Coal</a:t>
            </a:r>
          </a:p>
          <a:p>
            <a:pPr lvl="0" rtl="0">
              <a:spcBef>
                <a:spcPts val="0"/>
              </a:spcBef>
              <a:buNone/>
            </a:pPr>
            <a:endParaRPr/>
          </a:p>
          <a:p>
            <a:pPr lvl="0" rtl="0">
              <a:spcBef>
                <a:spcPts val="0"/>
              </a:spcBef>
              <a:buNone/>
            </a:pPr>
            <a:r>
              <a:rPr lang="en"/>
              <a:t>2nd Industrial Revolution (Post Civil War) - </a:t>
            </a:r>
            <a:r>
              <a:rPr lang="en" u="sng"/>
              <a:t>ROSE</a:t>
            </a:r>
            <a:r>
              <a:rPr lang="en"/>
              <a:t> - Railroads, Oil, Steel, Electricity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p:nvPr/>
        </p:nvSpPr>
        <p:spPr>
          <a:xfrm>
            <a:off x="685800" y="6248400"/>
            <a:ext cx="1905000" cy="45720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4000" b="0" i="0" u="none" strike="noStrike" cap="none">
              <a:solidFill>
                <a:schemeClr val="dk2"/>
              </a:solidFill>
              <a:latin typeface="Arial"/>
              <a:ea typeface="Arial"/>
              <a:cs typeface="Arial"/>
              <a:sym typeface="Arial"/>
            </a:endParaRPr>
          </a:p>
        </p:txBody>
      </p:sp>
      <p:sp>
        <p:nvSpPr>
          <p:cNvPr id="476" name="Shape 476"/>
          <p:cNvSpPr txBox="1"/>
          <p:nvPr/>
        </p:nvSpPr>
        <p:spPr>
          <a:xfrm>
            <a:off x="3124200" y="6248400"/>
            <a:ext cx="2895600" cy="45720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4000" b="0" i="0" u="none" strike="noStrike" cap="none">
              <a:solidFill>
                <a:schemeClr val="dk2"/>
              </a:solidFill>
              <a:latin typeface="Arial"/>
              <a:ea typeface="Arial"/>
              <a:cs typeface="Arial"/>
              <a:sym typeface="Arial"/>
            </a:endParaRPr>
          </a:p>
        </p:txBody>
      </p:sp>
      <p:sp>
        <p:nvSpPr>
          <p:cNvPr id="477" name="Shape 477"/>
          <p:cNvSpPr txBox="1">
            <a:spLocks noGrp="1"/>
          </p:cNvSpPr>
          <p:nvPr>
            <p:ph type="body" idx="1"/>
          </p:nvPr>
        </p:nvSpPr>
        <p:spPr>
          <a:xfrm>
            <a:off x="457200" y="1600200"/>
            <a:ext cx="8229600" cy="4526100"/>
          </a:xfrm>
          <a:prstGeom prst="rect">
            <a:avLst/>
          </a:prstGeom>
          <a:noFill/>
          <a:ln>
            <a:noFill/>
          </a:ln>
        </p:spPr>
        <p:txBody>
          <a:bodyPr wrap="square" lIns="90475" tIns="44450" rIns="90475" bIns="44450" anchor="t" anchorCtr="0">
            <a:noAutofit/>
          </a:bodyPr>
          <a:lstStyle/>
          <a:p>
            <a:pPr marL="457200" marR="0" lvl="0" indent="-431800" algn="l" rtl="0">
              <a:lnSpc>
                <a:spcPct val="90000"/>
              </a:lnSpc>
              <a:spcBef>
                <a:spcPts val="0"/>
              </a:spcBef>
              <a:spcAft>
                <a:spcPts val="0"/>
              </a:spcAft>
              <a:buSzPct val="100000"/>
              <a:buFont typeface="Georgia"/>
            </a:pPr>
            <a:r>
              <a:rPr lang="en" sz="3200" b="0" i="0" u="none" strike="noStrike" cap="none"/>
              <a:t>In 1815, 65% of all U.S. clothing was made by women at home in the “putting out” system </a:t>
            </a:r>
          </a:p>
          <a:p>
            <a:pPr marL="457200" marR="0" lvl="0" indent="-431800" algn="l" rtl="0">
              <a:lnSpc>
                <a:spcPct val="90000"/>
              </a:lnSpc>
              <a:spcBef>
                <a:spcPts val="480"/>
              </a:spcBef>
              <a:spcAft>
                <a:spcPts val="0"/>
              </a:spcAft>
              <a:buSzPct val="100000"/>
              <a:buFont typeface="Georgia"/>
            </a:pPr>
            <a:r>
              <a:rPr lang="en" sz="3200" b="0" i="0" u="none" strike="noStrike" cap="none"/>
              <a:t>By 1840, textile manufacturing grew, especially in New England, due to a series of new inventions</a:t>
            </a:r>
          </a:p>
          <a:p>
            <a:pPr marL="457200" marR="0" lvl="0" indent="0" algn="l" rtl="0">
              <a:lnSpc>
                <a:spcPct val="90000"/>
              </a:lnSpc>
              <a:spcBef>
                <a:spcPts val="420"/>
              </a:spcBef>
              <a:spcAft>
                <a:spcPts val="0"/>
              </a:spcAft>
              <a:buNone/>
            </a:pPr>
            <a:endParaRPr/>
          </a:p>
        </p:txBody>
      </p:sp>
      <p:sp>
        <p:nvSpPr>
          <p:cNvPr id="478" name="Shape 478"/>
          <p:cNvSpPr txBox="1">
            <a:spLocks noGrp="1"/>
          </p:cNvSpPr>
          <p:nvPr>
            <p:ph type="title"/>
          </p:nvPr>
        </p:nvSpPr>
        <p:spPr>
          <a:xfrm>
            <a:off x="457200" y="274637"/>
            <a:ext cx="8229600" cy="1143000"/>
          </a:xfrm>
          <a:prstGeom prst="rect">
            <a:avLst/>
          </a:prstGeom>
        </p:spPr>
        <p:txBody>
          <a:bodyPr wrap="square" lIns="91425" tIns="91425" rIns="91425" bIns="91425" anchor="ctr" anchorCtr="0">
            <a:noAutofit/>
          </a:bodyPr>
          <a:lstStyle/>
          <a:p>
            <a:pPr lvl="0" algn="l" rtl="0">
              <a:spcBef>
                <a:spcPts val="0"/>
              </a:spcBef>
              <a:buNone/>
            </a:pPr>
            <a:r>
              <a:rPr lang="en" sz="4800"/>
              <a:t>Early Industrialization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Industrial Revolution</a:t>
            </a:r>
          </a:p>
        </p:txBody>
      </p:sp>
      <p:sp>
        <p:nvSpPr>
          <p:cNvPr id="484" name="Shape 484"/>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Inventions and Innovations</a:t>
            </a:r>
          </a:p>
          <a:p>
            <a:pPr marL="914400" lvl="1" indent="-228600" rtl="0">
              <a:spcBef>
                <a:spcPts val="0"/>
              </a:spcBef>
            </a:pPr>
            <a:r>
              <a:rPr lang="en"/>
              <a:t>Samuel Slater - Spinning Jenny</a:t>
            </a:r>
          </a:p>
          <a:p>
            <a:pPr marL="914400" lvl="1" indent="-228600" rtl="0">
              <a:spcBef>
                <a:spcPts val="0"/>
              </a:spcBef>
            </a:pPr>
            <a:r>
              <a:rPr lang="en"/>
              <a:t>Eli Whitney - Cotton Gin (1793), Interchangeable Parts</a:t>
            </a:r>
          </a:p>
          <a:p>
            <a:pPr marL="914400" lvl="1" indent="-228600" rtl="0">
              <a:spcBef>
                <a:spcPts val="0"/>
              </a:spcBef>
            </a:pPr>
            <a:r>
              <a:rPr lang="en"/>
              <a:t>Elias Howe - Sewing Machine (improved by Isaac Singer)</a:t>
            </a:r>
          </a:p>
          <a:p>
            <a:pPr marL="914400" lvl="1" indent="-228600" rtl="0">
              <a:spcBef>
                <a:spcPts val="0"/>
              </a:spcBef>
            </a:pPr>
            <a:r>
              <a:rPr lang="en"/>
              <a:t>Samuel Morse - Telegraph</a:t>
            </a:r>
          </a:p>
          <a:p>
            <a:pPr marL="914400" lvl="1" indent="-228600" rtl="0">
              <a:spcBef>
                <a:spcPts val="0"/>
              </a:spcBef>
            </a:pPr>
            <a:r>
              <a:rPr lang="en"/>
              <a:t>Charles Goodyear - Vulcanized Rubber</a:t>
            </a:r>
          </a:p>
          <a:p>
            <a:pPr lvl="0" rtl="0">
              <a:spcBef>
                <a:spcPts val="0"/>
              </a:spcBef>
              <a:buNone/>
            </a:pPr>
            <a:endParaRPr/>
          </a:p>
          <a:p>
            <a:pPr lvl="0" rtl="0">
              <a:spcBef>
                <a:spcPts val="0"/>
              </a:spcBef>
              <a:buNone/>
            </a:pPr>
            <a:r>
              <a:rPr lang="en"/>
              <a:t>28,000 patents in the 1850s compared to 306 in the 1790s!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p:nvPr/>
        </p:nvSpPr>
        <p:spPr>
          <a:xfrm>
            <a:off x="76200" y="152400"/>
            <a:ext cx="9067800" cy="1311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Samuel Slater</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(“Father of the Factory System”)</a:t>
            </a:r>
          </a:p>
        </p:txBody>
      </p:sp>
      <p:pic>
        <p:nvPicPr>
          <p:cNvPr id="491" name="Shape 491" descr="Samuel Slater"/>
          <p:cNvPicPr preferRelativeResize="0"/>
          <p:nvPr/>
        </p:nvPicPr>
        <p:blipFill rotWithShape="1">
          <a:blip r:embed="rId3">
            <a:alphaModFix/>
          </a:blip>
          <a:srcRect b="1748"/>
          <a:stretch/>
        </p:blipFill>
        <p:spPr>
          <a:xfrm>
            <a:off x="437875" y="1721425"/>
            <a:ext cx="4876800" cy="4724400"/>
          </a:xfrm>
          <a:prstGeom prst="rect">
            <a:avLst/>
          </a:prstGeom>
          <a:noFill/>
          <a:ln w="9525" cap="flat" cmpd="sng">
            <a:solidFill>
              <a:srgbClr val="996633"/>
            </a:solidFill>
            <a:prstDash val="solid"/>
            <a:miter lim="8000"/>
            <a:headEnd type="none" w="med" len="med"/>
            <a:tailEnd type="none" w="med" len="med"/>
          </a:ln>
        </p:spPr>
      </p:pic>
      <p:pic>
        <p:nvPicPr>
          <p:cNvPr id="492" name="Shape 492"/>
          <p:cNvPicPr preferRelativeResize="0"/>
          <p:nvPr/>
        </p:nvPicPr>
        <p:blipFill>
          <a:blip r:embed="rId4">
            <a:alphaModFix/>
          </a:blip>
          <a:stretch>
            <a:fillRect/>
          </a:stretch>
        </p:blipFill>
        <p:spPr>
          <a:xfrm>
            <a:off x="5644800" y="1721425"/>
            <a:ext cx="2676525" cy="1704975"/>
          </a:xfrm>
          <a:prstGeom prst="rect">
            <a:avLst/>
          </a:prstGeom>
          <a:noFill/>
          <a:ln>
            <a:noFill/>
          </a:ln>
        </p:spPr>
      </p:pic>
      <p:sp>
        <p:nvSpPr>
          <p:cNvPr id="493" name="Shape 493"/>
          <p:cNvSpPr txBox="1"/>
          <p:nvPr/>
        </p:nvSpPr>
        <p:spPr>
          <a:xfrm>
            <a:off x="5894200" y="3684125"/>
            <a:ext cx="2498700" cy="1155600"/>
          </a:xfrm>
          <a:prstGeom prst="rect">
            <a:avLst/>
          </a:prstGeom>
          <a:noFill/>
          <a:ln>
            <a:noFill/>
          </a:ln>
        </p:spPr>
        <p:txBody>
          <a:bodyPr wrap="square" lIns="91425" tIns="91425" rIns="91425" bIns="91425" anchor="t" anchorCtr="0">
            <a:noAutofit/>
          </a:bodyPr>
          <a:lstStyle/>
          <a:p>
            <a:pPr lvl="0" rtl="0">
              <a:spcBef>
                <a:spcPts val="0"/>
              </a:spcBef>
              <a:buNone/>
            </a:pPr>
            <a:r>
              <a:rPr lang="en" sz="2400">
                <a:solidFill>
                  <a:srgbClr val="CCCCCC"/>
                </a:solidFill>
              </a:rPr>
              <a:t>Spinning Jenny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p:nvPr/>
        </p:nvSpPr>
        <p:spPr>
          <a:xfrm>
            <a:off x="381000" y="196850"/>
            <a:ext cx="83820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Eli Whitney’s Cotton Gin, 179</a:t>
            </a:r>
            <a:r>
              <a:rPr lang="en" sz="4000" b="1">
                <a:solidFill>
                  <a:srgbClr val="FFFFFF"/>
                </a:solidFill>
                <a:latin typeface="Comic Sans MS"/>
                <a:ea typeface="Comic Sans MS"/>
                <a:cs typeface="Comic Sans MS"/>
                <a:sym typeface="Comic Sans MS"/>
              </a:rPr>
              <a:t>3</a:t>
            </a:r>
          </a:p>
        </p:txBody>
      </p:sp>
      <p:pic>
        <p:nvPicPr>
          <p:cNvPr id="500" name="Shape 500" descr="Eli Whitney"/>
          <p:cNvPicPr preferRelativeResize="0"/>
          <p:nvPr/>
        </p:nvPicPr>
        <p:blipFill rotWithShape="1">
          <a:blip r:embed="rId3">
            <a:alphaModFix/>
          </a:blip>
          <a:srcRect/>
          <a:stretch/>
        </p:blipFill>
        <p:spPr>
          <a:xfrm>
            <a:off x="1123950" y="1905000"/>
            <a:ext cx="2381100" cy="2695500"/>
          </a:xfrm>
          <a:prstGeom prst="rect">
            <a:avLst/>
          </a:prstGeom>
          <a:noFill/>
          <a:ln w="9525" cap="flat" cmpd="sng">
            <a:solidFill>
              <a:srgbClr val="996633"/>
            </a:solidFill>
            <a:prstDash val="solid"/>
            <a:miter lim="8000"/>
            <a:headEnd type="none" w="med" len="med"/>
            <a:tailEnd type="none" w="med" len="med"/>
          </a:ln>
        </p:spPr>
      </p:pic>
      <p:pic>
        <p:nvPicPr>
          <p:cNvPr id="501" name="Shape 501" descr="cotton gin"/>
          <p:cNvPicPr preferRelativeResize="0"/>
          <p:nvPr/>
        </p:nvPicPr>
        <p:blipFill rotWithShape="1">
          <a:blip r:embed="rId4">
            <a:alphaModFix/>
          </a:blip>
          <a:srcRect/>
          <a:stretch/>
        </p:blipFill>
        <p:spPr>
          <a:xfrm>
            <a:off x="4419600" y="1066800"/>
            <a:ext cx="3719400" cy="5467500"/>
          </a:xfrm>
          <a:prstGeom prst="rect">
            <a:avLst/>
          </a:prstGeom>
          <a:noFill/>
          <a:ln w="9525" cap="flat" cmpd="sng">
            <a:solidFill>
              <a:srgbClr val="996633"/>
            </a:solidFill>
            <a:prstDash val="solid"/>
            <a:miter lim="8000"/>
            <a:headEnd type="none" w="med" len="med"/>
            <a:tailEnd type="none" w="med" len="med"/>
          </a:ln>
        </p:spPr>
      </p:pic>
      <p:sp>
        <p:nvSpPr>
          <p:cNvPr id="502" name="Shape 502"/>
          <p:cNvSpPr txBox="1"/>
          <p:nvPr/>
        </p:nvSpPr>
        <p:spPr>
          <a:xfrm>
            <a:off x="533400" y="4953000"/>
            <a:ext cx="3352800" cy="885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C00000"/>
              </a:buClr>
              <a:buFont typeface="Comic Sans MS"/>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lgn="l" rtl="0">
              <a:spcBef>
                <a:spcPts val="0"/>
              </a:spcBef>
              <a:buNone/>
            </a:pPr>
            <a:r>
              <a:rPr lang="en" sz="4800"/>
              <a:t>Reversal of Federalist Policies</a:t>
            </a:r>
          </a:p>
        </p:txBody>
      </p:sp>
      <p:sp>
        <p:nvSpPr>
          <p:cNvPr id="105" name="Shape 105"/>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381000" rtl="0">
              <a:spcBef>
                <a:spcPts val="0"/>
              </a:spcBef>
              <a:buSzPct val="100000"/>
            </a:pPr>
            <a:r>
              <a:rPr lang="en" sz="2400"/>
              <a:t>Pardoned editors convicted under Sedition Act</a:t>
            </a:r>
          </a:p>
          <a:p>
            <a:pPr marL="457200" lvl="0" indent="-381000" rtl="0">
              <a:spcBef>
                <a:spcPts val="0"/>
              </a:spcBef>
              <a:buSzPct val="100000"/>
            </a:pPr>
            <a:r>
              <a:rPr lang="en" sz="2400"/>
              <a:t>New naturalization law (1802) - return to 5 year requirement for citizenship</a:t>
            </a:r>
          </a:p>
          <a:p>
            <a:pPr marL="457200" lvl="0" indent="-381000" rtl="0">
              <a:spcBef>
                <a:spcPts val="0"/>
              </a:spcBef>
              <a:buSzPct val="100000"/>
            </a:pPr>
            <a:r>
              <a:rPr lang="en" sz="2400"/>
              <a:t>Repealed Hamilton’s excise taxes</a:t>
            </a:r>
          </a:p>
          <a:p>
            <a:pPr marL="457200" lvl="0" indent="-381000" rtl="0">
              <a:spcBef>
                <a:spcPts val="0"/>
              </a:spcBef>
              <a:buSzPct val="100000"/>
            </a:pPr>
            <a:r>
              <a:rPr lang="en" sz="2400"/>
              <a:t>Reduced the national debt</a:t>
            </a:r>
          </a:p>
          <a:p>
            <a:pPr marL="457200" lvl="0" indent="-381000" rtl="0">
              <a:spcBef>
                <a:spcPts val="0"/>
              </a:spcBef>
              <a:buSzPct val="100000"/>
            </a:pPr>
            <a:r>
              <a:rPr lang="en" sz="2400"/>
              <a:t>Reduced the standing army</a:t>
            </a:r>
          </a:p>
          <a:p>
            <a:pPr marL="457200" lvl="0" indent="-381000" rtl="0">
              <a:spcBef>
                <a:spcPts val="0"/>
              </a:spcBef>
              <a:buSzPct val="100000"/>
            </a:pPr>
            <a:r>
              <a:rPr lang="en" sz="2400"/>
              <a:t>Ended graduated property tax</a:t>
            </a:r>
          </a:p>
          <a:p>
            <a:pPr marL="457200" lvl="0" indent="-381000" rtl="0">
              <a:spcBef>
                <a:spcPts val="0"/>
              </a:spcBef>
              <a:buSzPct val="100000"/>
            </a:pPr>
            <a:r>
              <a:rPr lang="en" sz="2400"/>
              <a:t>Emphasized state’s rights</a:t>
            </a:r>
          </a:p>
          <a:p>
            <a:pPr marL="457200" lvl="0" indent="-381000" rtl="0">
              <a:spcBef>
                <a:spcPts val="0"/>
              </a:spcBef>
              <a:buSzPct val="100000"/>
            </a:pPr>
            <a:r>
              <a:rPr lang="en" sz="2400"/>
              <a:t>Encouraged development of agrarian nation</a:t>
            </a:r>
          </a:p>
          <a:p>
            <a:pPr marL="457200" lvl="0" indent="-381000" rtl="0">
              <a:spcBef>
                <a:spcPts val="0"/>
              </a:spcBef>
              <a:buSzPct val="100000"/>
            </a:pPr>
            <a:r>
              <a:rPr lang="en" sz="2400"/>
              <a:t>Appointed Democratic-Republicans to office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B5394"/>
        </a:solidFill>
        <a:effectLst/>
      </p:bgPr>
    </p:bg>
    <p:spTree>
      <p:nvGrpSpPr>
        <p:cNvPr id="1" name="Shape 506"/>
        <p:cNvGrpSpPr/>
        <p:nvPr/>
      </p:nvGrpSpPr>
      <p:grpSpPr>
        <a:xfrm>
          <a:off x="0" y="0"/>
          <a:ext cx="0" cy="0"/>
          <a:chOff x="0" y="0"/>
          <a:chExt cx="0" cy="0"/>
        </a:xfrm>
      </p:grpSpPr>
      <p:sp>
        <p:nvSpPr>
          <p:cNvPr id="507" name="Shape 507"/>
          <p:cNvSpPr txBox="1"/>
          <p:nvPr/>
        </p:nvSpPr>
        <p:spPr>
          <a:xfrm>
            <a:off x="0" y="0"/>
            <a:ext cx="9144000" cy="641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3600" b="0" i="0" u="none" strike="noStrike" cap="none">
                <a:solidFill>
                  <a:srgbClr val="FFFFFF"/>
                </a:solidFill>
                <a:latin typeface="Comic Sans MS"/>
                <a:ea typeface="Comic Sans MS"/>
                <a:cs typeface="Comic Sans MS"/>
                <a:sym typeface="Comic Sans MS"/>
              </a:rPr>
              <a:t>Eli Whitney’s Other Critical Invention</a:t>
            </a:r>
          </a:p>
        </p:txBody>
      </p:sp>
      <p:sp>
        <p:nvSpPr>
          <p:cNvPr id="508" name="Shape 508"/>
          <p:cNvSpPr txBox="1"/>
          <p:nvPr/>
        </p:nvSpPr>
        <p:spPr>
          <a:xfrm>
            <a:off x="0" y="6156325"/>
            <a:ext cx="9144000" cy="641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3600" b="0" i="0" u="none" strike="noStrike" cap="none">
                <a:solidFill>
                  <a:srgbClr val="FFFFFF"/>
                </a:solidFill>
                <a:latin typeface="Comic Sans MS"/>
                <a:ea typeface="Comic Sans MS"/>
                <a:cs typeface="Comic Sans MS"/>
                <a:sym typeface="Comic Sans MS"/>
              </a:rPr>
              <a:t>Introduced Interchangeable Rifle Parts</a:t>
            </a:r>
          </a:p>
        </p:txBody>
      </p:sp>
      <p:pic>
        <p:nvPicPr>
          <p:cNvPr id="509" name="Shape 509" descr="musket"/>
          <p:cNvPicPr preferRelativeResize="0"/>
          <p:nvPr/>
        </p:nvPicPr>
        <p:blipFill rotWithShape="1">
          <a:blip r:embed="rId3">
            <a:alphaModFix/>
          </a:blip>
          <a:srcRect/>
          <a:stretch/>
        </p:blipFill>
        <p:spPr>
          <a:xfrm>
            <a:off x="1371600" y="685800"/>
            <a:ext cx="6172200" cy="54372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p:nvPr/>
        </p:nvSpPr>
        <p:spPr>
          <a:xfrm>
            <a:off x="381000" y="196850"/>
            <a:ext cx="83820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Samuel F. B. Morse</a:t>
            </a:r>
          </a:p>
        </p:txBody>
      </p:sp>
      <p:sp>
        <p:nvSpPr>
          <p:cNvPr id="516" name="Shape 516"/>
          <p:cNvSpPr txBox="1"/>
          <p:nvPr/>
        </p:nvSpPr>
        <p:spPr>
          <a:xfrm>
            <a:off x="3962400" y="5410200"/>
            <a:ext cx="4876800" cy="519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Comic Sans MS"/>
              <a:buNone/>
            </a:pPr>
            <a:r>
              <a:rPr lang="en" sz="2800" b="1" i="0" u="none" strike="noStrike" cap="none">
                <a:solidFill>
                  <a:srgbClr val="F3F3F3"/>
                </a:solidFill>
                <a:latin typeface="Comic Sans MS"/>
                <a:ea typeface="Comic Sans MS"/>
                <a:cs typeface="Comic Sans MS"/>
                <a:sym typeface="Comic Sans MS"/>
              </a:rPr>
              <a:t>1840 – Telegraph</a:t>
            </a:r>
          </a:p>
        </p:txBody>
      </p:sp>
      <p:pic>
        <p:nvPicPr>
          <p:cNvPr id="517" name="Shape 517" descr="Samuel Morse"/>
          <p:cNvPicPr preferRelativeResize="0"/>
          <p:nvPr/>
        </p:nvPicPr>
        <p:blipFill rotWithShape="1">
          <a:blip r:embed="rId3">
            <a:alphaModFix/>
          </a:blip>
          <a:srcRect/>
          <a:stretch/>
        </p:blipFill>
        <p:spPr>
          <a:xfrm>
            <a:off x="609600" y="1524000"/>
            <a:ext cx="2695500" cy="3962400"/>
          </a:xfrm>
          <a:prstGeom prst="rect">
            <a:avLst/>
          </a:prstGeom>
          <a:noFill/>
          <a:ln w="9525" cap="flat" cmpd="sng">
            <a:solidFill>
              <a:srgbClr val="996633"/>
            </a:solidFill>
            <a:prstDash val="solid"/>
            <a:miter lim="8000"/>
            <a:headEnd type="none" w="med" len="med"/>
            <a:tailEnd type="none" w="med" len="med"/>
          </a:ln>
        </p:spPr>
      </p:pic>
      <p:pic>
        <p:nvPicPr>
          <p:cNvPr id="518" name="Shape 518" descr="telegraph"/>
          <p:cNvPicPr preferRelativeResize="0"/>
          <p:nvPr/>
        </p:nvPicPr>
        <p:blipFill rotWithShape="1">
          <a:blip r:embed="rId4">
            <a:alphaModFix/>
          </a:blip>
          <a:srcRect l="3750" t="1668" r="5000" b="6664"/>
          <a:stretch/>
        </p:blipFill>
        <p:spPr>
          <a:xfrm>
            <a:off x="4038600" y="1828800"/>
            <a:ext cx="4572000" cy="34449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p:nvPr/>
        </p:nvSpPr>
        <p:spPr>
          <a:xfrm>
            <a:off x="200900" y="349250"/>
            <a:ext cx="83820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Elias Howe &amp; Isaac Singer</a:t>
            </a:r>
          </a:p>
        </p:txBody>
      </p:sp>
      <p:sp>
        <p:nvSpPr>
          <p:cNvPr id="525" name="Shape 525"/>
          <p:cNvSpPr txBox="1"/>
          <p:nvPr/>
        </p:nvSpPr>
        <p:spPr>
          <a:xfrm>
            <a:off x="2514600" y="5133975"/>
            <a:ext cx="4267200" cy="885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Comic Sans MS"/>
              <a:buNone/>
            </a:pPr>
            <a:r>
              <a:rPr lang="en" sz="2600" b="1" i="0" u="none" strike="noStrike" cap="none">
                <a:latin typeface="Comic Sans MS"/>
                <a:ea typeface="Comic Sans MS"/>
                <a:cs typeface="Comic Sans MS"/>
                <a:sym typeface="Comic Sans MS"/>
              </a:rPr>
              <a:t>1840s</a:t>
            </a:r>
            <a:br>
              <a:rPr lang="en" sz="2600" b="1" i="0" u="none" strike="noStrike" cap="none">
                <a:latin typeface="Comic Sans MS"/>
                <a:ea typeface="Comic Sans MS"/>
                <a:cs typeface="Comic Sans MS"/>
                <a:sym typeface="Comic Sans MS"/>
              </a:rPr>
            </a:br>
            <a:r>
              <a:rPr lang="en" sz="2600" b="1" i="0" u="none" strike="noStrike" cap="none">
                <a:latin typeface="Comic Sans MS"/>
                <a:ea typeface="Comic Sans MS"/>
                <a:cs typeface="Comic Sans MS"/>
                <a:sym typeface="Comic Sans MS"/>
              </a:rPr>
              <a:t>Sewing Machine</a:t>
            </a:r>
          </a:p>
        </p:txBody>
      </p:sp>
      <p:pic>
        <p:nvPicPr>
          <p:cNvPr id="526" name="Shape 526" descr="sewing machine"/>
          <p:cNvPicPr preferRelativeResize="0"/>
          <p:nvPr/>
        </p:nvPicPr>
        <p:blipFill rotWithShape="1">
          <a:blip r:embed="rId3">
            <a:alphaModFix/>
          </a:blip>
          <a:srcRect/>
          <a:stretch/>
        </p:blipFill>
        <p:spPr>
          <a:xfrm>
            <a:off x="3276600" y="2390775"/>
            <a:ext cx="2590800" cy="2590800"/>
          </a:xfrm>
          <a:prstGeom prst="rect">
            <a:avLst/>
          </a:prstGeom>
          <a:noFill/>
          <a:ln w="9525" cap="flat" cmpd="sng">
            <a:solidFill>
              <a:srgbClr val="996633"/>
            </a:solidFill>
            <a:prstDash val="solid"/>
            <a:miter lim="8000"/>
            <a:headEnd type="none" w="med" len="med"/>
            <a:tailEnd type="none" w="med" len="med"/>
          </a:ln>
        </p:spPr>
      </p:pic>
      <p:pic>
        <p:nvPicPr>
          <p:cNvPr id="527" name="Shape 527" descr="Elias Howe"/>
          <p:cNvPicPr preferRelativeResize="0"/>
          <p:nvPr/>
        </p:nvPicPr>
        <p:blipFill rotWithShape="1">
          <a:blip r:embed="rId4">
            <a:alphaModFix/>
          </a:blip>
          <a:srcRect/>
          <a:stretch/>
        </p:blipFill>
        <p:spPr>
          <a:xfrm>
            <a:off x="381000" y="1704975"/>
            <a:ext cx="2571600" cy="3810000"/>
          </a:xfrm>
          <a:prstGeom prst="rect">
            <a:avLst/>
          </a:prstGeom>
          <a:noFill/>
          <a:ln w="9525" cap="flat" cmpd="sng">
            <a:solidFill>
              <a:srgbClr val="996633"/>
            </a:solidFill>
            <a:prstDash val="solid"/>
            <a:miter lim="8000"/>
            <a:headEnd type="none" w="med" len="med"/>
            <a:tailEnd type="none" w="med" len="med"/>
          </a:ln>
        </p:spPr>
      </p:pic>
      <p:pic>
        <p:nvPicPr>
          <p:cNvPr id="528" name="Shape 528" descr="Isaac Singer"/>
          <p:cNvPicPr preferRelativeResize="0"/>
          <p:nvPr/>
        </p:nvPicPr>
        <p:blipFill rotWithShape="1">
          <a:blip r:embed="rId5">
            <a:alphaModFix/>
          </a:blip>
          <a:srcRect l="11769" t="2435" r="2884" b="2444"/>
          <a:stretch/>
        </p:blipFill>
        <p:spPr>
          <a:xfrm>
            <a:off x="6172200" y="1857375"/>
            <a:ext cx="2663700" cy="3581400"/>
          </a:xfrm>
          <a:prstGeom prst="rect">
            <a:avLst/>
          </a:prstGeom>
          <a:noFill/>
          <a:ln w="9525" cap="flat" cmpd="sng">
            <a:solidFill>
              <a:srgbClr val="996633"/>
            </a:solidFill>
            <a:prstDash val="solid"/>
            <a:miter lim="8000"/>
            <a:headEnd type="none" w="med" len="med"/>
            <a:tailEnd type="none" w="med" len="med"/>
          </a:ln>
        </p:spPr>
      </p:pic>
      <p:cxnSp>
        <p:nvCxnSpPr>
          <p:cNvPr id="529" name="Shape 529"/>
          <p:cNvCxnSpPr/>
          <p:nvPr/>
        </p:nvCxnSpPr>
        <p:spPr>
          <a:xfrm flipH="1">
            <a:off x="1981200" y="990600"/>
            <a:ext cx="990600" cy="561900"/>
          </a:xfrm>
          <a:prstGeom prst="straightConnector1">
            <a:avLst/>
          </a:prstGeom>
          <a:noFill/>
          <a:ln w="28575" cap="flat" cmpd="sng">
            <a:solidFill>
              <a:srgbClr val="663300"/>
            </a:solidFill>
            <a:prstDash val="solid"/>
            <a:miter lim="8000"/>
            <a:headEnd type="none" w="med" len="med"/>
            <a:tailEnd type="triangle" w="lg" len="lg"/>
          </a:ln>
        </p:spPr>
      </p:cxnSp>
      <p:cxnSp>
        <p:nvCxnSpPr>
          <p:cNvPr id="530" name="Shape 530"/>
          <p:cNvCxnSpPr/>
          <p:nvPr/>
        </p:nvCxnSpPr>
        <p:spPr>
          <a:xfrm>
            <a:off x="6172200" y="990600"/>
            <a:ext cx="1143000" cy="714300"/>
          </a:xfrm>
          <a:prstGeom prst="straightConnector1">
            <a:avLst/>
          </a:prstGeom>
          <a:noFill/>
          <a:ln w="28575" cap="flat" cmpd="sng">
            <a:solidFill>
              <a:srgbClr val="663300"/>
            </a:solidFill>
            <a:prstDash val="solid"/>
            <a:miter lim="8000"/>
            <a:headEnd type="none" w="med" len="med"/>
            <a:tailEnd type="triangle" w="lg" len="lg"/>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B5394"/>
        </a:solidFill>
        <a:effectLst/>
      </p:bgPr>
    </p:bg>
    <p:spTree>
      <p:nvGrpSpPr>
        <p:cNvPr id="1" name="Shape 534"/>
        <p:cNvGrpSpPr/>
        <p:nvPr/>
      </p:nvGrpSpPr>
      <p:grpSpPr>
        <a:xfrm>
          <a:off x="0" y="0"/>
          <a:ext cx="0" cy="0"/>
          <a:chOff x="0" y="0"/>
          <a:chExt cx="0" cy="0"/>
        </a:xfrm>
      </p:grpSpPr>
      <p:sp>
        <p:nvSpPr>
          <p:cNvPr id="535" name="Shape 535"/>
          <p:cNvSpPr txBox="1"/>
          <p:nvPr/>
        </p:nvSpPr>
        <p:spPr>
          <a:xfrm>
            <a:off x="0" y="166687"/>
            <a:ext cx="9144000" cy="671400"/>
          </a:xfrm>
          <a:prstGeom prst="rect">
            <a:avLst/>
          </a:prstGeom>
          <a:solidFill>
            <a:schemeClr val="lt1"/>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3800" b="0" i="0" u="none" strike="noStrike" cap="none">
                <a:solidFill>
                  <a:srgbClr val="663300"/>
                </a:solidFill>
                <a:latin typeface="Comic Sans MS"/>
                <a:ea typeface="Comic Sans MS"/>
                <a:cs typeface="Comic Sans MS"/>
                <a:sym typeface="Comic Sans MS"/>
              </a:rPr>
              <a:t>Cyrus Field’s Transatlantic Cable, 1858</a:t>
            </a:r>
          </a:p>
        </p:txBody>
      </p:sp>
      <p:pic>
        <p:nvPicPr>
          <p:cNvPr id="536" name="Shape 536" descr="Photo of ATLANTIC CABLE CARTOON.  'The Laying of the Cable--John and Jonathan Joining Hands.' American cartoon, 1858, on the joining of the Atlantic telegraph cable."/>
          <p:cNvPicPr preferRelativeResize="0"/>
          <p:nvPr/>
        </p:nvPicPr>
        <p:blipFill rotWithShape="1">
          <a:blip r:embed="rId3">
            <a:alphaModFix/>
          </a:blip>
          <a:srcRect/>
          <a:stretch/>
        </p:blipFill>
        <p:spPr>
          <a:xfrm>
            <a:off x="0" y="838075"/>
            <a:ext cx="9144000" cy="60198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Lowell System</a:t>
            </a:r>
          </a:p>
        </p:txBody>
      </p:sp>
      <p:sp>
        <p:nvSpPr>
          <p:cNvPr id="542" name="Shape 542"/>
          <p:cNvSpPr txBox="1">
            <a:spLocks noGrp="1"/>
          </p:cNvSpPr>
          <p:nvPr>
            <p:ph type="body" idx="1"/>
          </p:nvPr>
        </p:nvSpPr>
        <p:spPr>
          <a:xfrm>
            <a:off x="311700" y="1832850"/>
            <a:ext cx="8520600" cy="4258800"/>
          </a:xfrm>
          <a:prstGeom prst="rect">
            <a:avLst/>
          </a:prstGeom>
        </p:spPr>
        <p:txBody>
          <a:bodyPr wrap="square" lIns="91425" tIns="91425" rIns="91425" bIns="91425" anchor="t" anchorCtr="0">
            <a:noAutofit/>
          </a:bodyPr>
          <a:lstStyle/>
          <a:p>
            <a:pPr marL="457200" lvl="0" indent="-419100" rtl="0">
              <a:spcBef>
                <a:spcPts val="0"/>
              </a:spcBef>
              <a:buSzPct val="100000"/>
            </a:pPr>
            <a:r>
              <a:rPr lang="en" sz="3000"/>
              <a:t>Embargo Act (1807) decreased imports</a:t>
            </a:r>
          </a:p>
          <a:p>
            <a:pPr marL="457200" lvl="0" indent="-419100" rtl="0">
              <a:spcBef>
                <a:spcPts val="0"/>
              </a:spcBef>
              <a:buSzPct val="100000"/>
            </a:pPr>
            <a:r>
              <a:rPr lang="en" sz="3000"/>
              <a:t>1814 - Francis Cabot Lowell - 1st dual purpose textile plant in Waltham, MA</a:t>
            </a:r>
          </a:p>
          <a:p>
            <a:pPr marL="457200" lvl="0" indent="-419100" rtl="0">
              <a:spcBef>
                <a:spcPts val="0"/>
              </a:spcBef>
              <a:buSzPct val="100000"/>
            </a:pPr>
            <a:r>
              <a:rPr lang="en" sz="3000"/>
              <a:t>Significance - work moved from the home to the factory</a:t>
            </a:r>
          </a:p>
          <a:p>
            <a:pPr marL="457200" lvl="0" indent="-419100" rtl="0">
              <a:spcBef>
                <a:spcPts val="0"/>
              </a:spcBef>
              <a:buSzPct val="100000"/>
            </a:pPr>
            <a:r>
              <a:rPr lang="en" sz="3000"/>
              <a:t>1823 new plant built in Lowell, MA</a:t>
            </a:r>
          </a:p>
          <a:p>
            <a:pPr marL="457200" lvl="0" indent="-419100" rtl="0">
              <a:spcBef>
                <a:spcPts val="0"/>
              </a:spcBef>
              <a:buSzPct val="100000"/>
            </a:pPr>
            <a:r>
              <a:rPr lang="en" sz="3000"/>
              <a:t>Lowell Girls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p:nvPr/>
        </p:nvSpPr>
        <p:spPr>
          <a:xfrm>
            <a:off x="381000" y="273050"/>
            <a:ext cx="8382000" cy="1311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The Lowell/Waltham System:</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First Dual-Purpose Textile Plant</a:t>
            </a:r>
          </a:p>
        </p:txBody>
      </p:sp>
      <p:pic>
        <p:nvPicPr>
          <p:cNvPr id="549" name="Shape 549" descr="View of Lowell-Mather_1825"/>
          <p:cNvPicPr preferRelativeResize="0"/>
          <p:nvPr/>
        </p:nvPicPr>
        <p:blipFill rotWithShape="1">
          <a:blip r:embed="rId3">
            <a:alphaModFix/>
          </a:blip>
          <a:srcRect l="14930" t="16250" r="16800" b="15124"/>
          <a:stretch/>
        </p:blipFill>
        <p:spPr>
          <a:xfrm>
            <a:off x="1600200" y="1943100"/>
            <a:ext cx="6096000" cy="3619500"/>
          </a:xfrm>
          <a:prstGeom prst="rect">
            <a:avLst/>
          </a:prstGeom>
          <a:noFill/>
          <a:ln w="9525" cap="flat" cmpd="sng">
            <a:solidFill>
              <a:srgbClr val="996633"/>
            </a:solidFill>
            <a:prstDash val="solid"/>
            <a:miter lim="8000"/>
            <a:headEnd type="none" w="med" len="med"/>
            <a:tailEnd type="none" w="med" len="med"/>
          </a:ln>
        </p:spPr>
      </p:pic>
      <p:sp>
        <p:nvSpPr>
          <p:cNvPr id="550" name="Shape 550"/>
          <p:cNvSpPr txBox="1"/>
          <p:nvPr/>
        </p:nvSpPr>
        <p:spPr>
          <a:xfrm>
            <a:off x="457200" y="5867400"/>
            <a:ext cx="8382000" cy="579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Comic Sans MS"/>
              <a:buNone/>
            </a:pPr>
            <a:r>
              <a:rPr lang="en" sz="3200" b="1" i="0" u="none" strike="noStrike" cap="none">
                <a:latin typeface="Comic Sans MS"/>
                <a:ea typeface="Comic Sans MS"/>
                <a:cs typeface="Comic Sans MS"/>
                <a:sym typeface="Comic Sans MS"/>
              </a:rPr>
              <a:t>Francis Cabot Lowell’s town - 1814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757957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p:nvPr/>
        </p:nvSpPr>
        <p:spPr>
          <a:xfrm>
            <a:off x="381000" y="304800"/>
            <a:ext cx="8382000" cy="7938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600" b="1" i="0" u="none" strike="noStrike" cap="none">
                <a:solidFill>
                  <a:srgbClr val="FFFFFF"/>
                </a:solidFill>
                <a:latin typeface="Comic Sans MS"/>
                <a:ea typeface="Comic Sans MS"/>
                <a:cs typeface="Comic Sans MS"/>
                <a:sym typeface="Comic Sans MS"/>
              </a:rPr>
              <a:t>Lowell Mill</a:t>
            </a:r>
          </a:p>
        </p:txBody>
      </p:sp>
      <p:pic>
        <p:nvPicPr>
          <p:cNvPr id="563" name="Shape 563" descr="Lowell-3"/>
          <p:cNvPicPr preferRelativeResize="0"/>
          <p:nvPr/>
        </p:nvPicPr>
        <p:blipFill rotWithShape="1">
          <a:blip r:embed="rId3">
            <a:alphaModFix/>
          </a:blip>
          <a:srcRect t="1487" r="1312"/>
          <a:stretch/>
        </p:blipFill>
        <p:spPr>
          <a:xfrm>
            <a:off x="4191000" y="1981200"/>
            <a:ext cx="4724400" cy="4173600"/>
          </a:xfrm>
          <a:prstGeom prst="rect">
            <a:avLst/>
          </a:prstGeom>
          <a:noFill/>
          <a:ln w="9525" cap="flat" cmpd="sng">
            <a:solidFill>
              <a:srgbClr val="996633"/>
            </a:solidFill>
            <a:prstDash val="solid"/>
            <a:miter lim="8000"/>
            <a:headEnd type="none" w="med" len="med"/>
            <a:tailEnd type="none" w="med" len="med"/>
          </a:ln>
        </p:spPr>
      </p:pic>
      <p:pic>
        <p:nvPicPr>
          <p:cNvPr id="564" name="Shape 564" descr="cotton mills at Lowell - 1852"/>
          <p:cNvPicPr preferRelativeResize="0"/>
          <p:nvPr/>
        </p:nvPicPr>
        <p:blipFill rotWithShape="1">
          <a:blip r:embed="rId4">
            <a:alphaModFix/>
          </a:blip>
          <a:srcRect l="14443" t="1996" r="11902" b="2006"/>
          <a:stretch/>
        </p:blipFill>
        <p:spPr>
          <a:xfrm>
            <a:off x="304800" y="1543050"/>
            <a:ext cx="3581400" cy="33339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B5394"/>
        </a:solidFill>
        <a:effectLst/>
      </p:bgPr>
    </p:bg>
    <p:spTree>
      <p:nvGrpSpPr>
        <p:cNvPr id="1" name="Shape 568"/>
        <p:cNvGrpSpPr/>
        <p:nvPr/>
      </p:nvGrpSpPr>
      <p:grpSpPr>
        <a:xfrm>
          <a:off x="0" y="0"/>
          <a:ext cx="0" cy="0"/>
          <a:chOff x="0" y="0"/>
          <a:chExt cx="0" cy="0"/>
        </a:xfrm>
      </p:grpSpPr>
      <p:sp>
        <p:nvSpPr>
          <p:cNvPr id="569" name="Shape 569"/>
          <p:cNvSpPr txBox="1"/>
          <p:nvPr/>
        </p:nvSpPr>
        <p:spPr>
          <a:xfrm>
            <a:off x="0" y="228600"/>
            <a:ext cx="9144000" cy="1311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0" i="0" u="none" strike="noStrike" cap="none">
                <a:solidFill>
                  <a:srgbClr val="663300"/>
                </a:solidFill>
                <a:latin typeface="Comic Sans MS"/>
                <a:ea typeface="Comic Sans MS"/>
                <a:cs typeface="Comic Sans MS"/>
                <a:sym typeface="Comic Sans MS"/>
              </a:rPr>
              <a:t>The Lowell System:</a:t>
            </a:r>
            <a:br>
              <a:rPr lang="en" sz="4000" b="0" i="0" u="none" strike="noStrike" cap="none">
                <a:solidFill>
                  <a:srgbClr val="663300"/>
                </a:solidFill>
                <a:latin typeface="Comic Sans MS"/>
                <a:ea typeface="Comic Sans MS"/>
                <a:cs typeface="Comic Sans MS"/>
                <a:sym typeface="Comic Sans MS"/>
              </a:rPr>
            </a:br>
            <a:r>
              <a:rPr lang="en" sz="4000" b="0" i="0" u="none" strike="noStrike" cap="none">
                <a:solidFill>
                  <a:srgbClr val="663300"/>
                </a:solidFill>
                <a:latin typeface="Comic Sans MS"/>
                <a:ea typeface="Comic Sans MS"/>
                <a:cs typeface="Comic Sans MS"/>
                <a:sym typeface="Comic Sans MS"/>
              </a:rPr>
              <a:t>The 1</a:t>
            </a:r>
            <a:r>
              <a:rPr lang="en" sz="4000" b="0" i="0" u="none" strike="noStrike" cap="none" baseline="30000">
                <a:solidFill>
                  <a:srgbClr val="663300"/>
                </a:solidFill>
                <a:latin typeface="Comic Sans MS"/>
                <a:ea typeface="Comic Sans MS"/>
                <a:cs typeface="Comic Sans MS"/>
                <a:sym typeface="Comic Sans MS"/>
              </a:rPr>
              <a:t>st</a:t>
            </a:r>
            <a:r>
              <a:rPr lang="en" sz="4000" b="0" i="0" u="none" strike="noStrike" cap="none">
                <a:solidFill>
                  <a:srgbClr val="663300"/>
                </a:solidFill>
                <a:latin typeface="Comic Sans MS"/>
                <a:ea typeface="Comic Sans MS"/>
                <a:cs typeface="Comic Sans MS"/>
                <a:sym typeface="Comic Sans MS"/>
              </a:rPr>
              <a:t> Dual-Purpose Textile Plant</a:t>
            </a:r>
          </a:p>
        </p:txBody>
      </p:sp>
      <p:pic>
        <p:nvPicPr>
          <p:cNvPr id="570" name="Shape 570" descr="View of Lowell-Mather_1825"/>
          <p:cNvPicPr preferRelativeResize="0"/>
          <p:nvPr/>
        </p:nvPicPr>
        <p:blipFill rotWithShape="1">
          <a:blip r:embed="rId3">
            <a:alphaModFix/>
          </a:blip>
          <a:srcRect/>
          <a:stretch/>
        </p:blipFill>
        <p:spPr>
          <a:xfrm>
            <a:off x="0" y="1676400"/>
            <a:ext cx="9144000" cy="4600500"/>
          </a:xfrm>
          <a:prstGeom prst="rect">
            <a:avLst/>
          </a:prstGeom>
          <a:noFill/>
          <a:ln w="38100" cap="flat" cmpd="sng">
            <a:solidFill>
              <a:schemeClr val="dk1"/>
            </a:solidFill>
            <a:prstDash val="solid"/>
            <a:miter lim="8000"/>
            <a:headEnd type="none" w="med" len="med"/>
            <a:tailEnd type="none" w="med" len="med"/>
          </a:ln>
        </p:spPr>
      </p:pic>
      <p:sp>
        <p:nvSpPr>
          <p:cNvPr id="571" name="Shape 571"/>
          <p:cNvSpPr txBox="1"/>
          <p:nvPr/>
        </p:nvSpPr>
        <p:spPr>
          <a:xfrm>
            <a:off x="457200" y="6278562"/>
            <a:ext cx="8382000" cy="641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3600" b="0" i="0" u="none" strike="noStrike" cap="none">
                <a:solidFill>
                  <a:srgbClr val="663300"/>
                </a:solidFill>
                <a:latin typeface="Comic Sans MS"/>
                <a:ea typeface="Comic Sans MS"/>
                <a:cs typeface="Comic Sans MS"/>
                <a:sym typeface="Comic Sans MS"/>
              </a:rPr>
              <a:t>Francis Cabot Lowell’s town - 1814</a:t>
            </a:r>
          </a:p>
        </p:txBody>
      </p:sp>
      <p:pic>
        <p:nvPicPr>
          <p:cNvPr id="572" name="Shape 572" descr="Lowell-3"/>
          <p:cNvPicPr preferRelativeResize="0"/>
          <p:nvPr/>
        </p:nvPicPr>
        <p:blipFill rotWithShape="1">
          <a:blip r:embed="rId4">
            <a:alphaModFix/>
          </a:blip>
          <a:srcRect/>
          <a:stretch/>
        </p:blipFill>
        <p:spPr>
          <a:xfrm>
            <a:off x="838200" y="60325"/>
            <a:ext cx="7696200" cy="6797700"/>
          </a:xfrm>
          <a:prstGeom prst="rect">
            <a:avLst/>
          </a:prstGeom>
          <a:noFill/>
          <a:ln w="38100" cap="flat" cmpd="sng">
            <a:solidFill>
              <a:schemeClr val="dk1"/>
            </a:solidFill>
            <a:prstDash val="solid"/>
            <a:miter lim="8000"/>
            <a:headEnd type="none" w="med" len="med"/>
            <a:tailEnd type="none" w="med" len="med"/>
          </a:ln>
        </p:spPr>
      </p:pic>
      <p:pic>
        <p:nvPicPr>
          <p:cNvPr id="573" name="Shape 573" descr="Lowell Boardinghouse"/>
          <p:cNvPicPr preferRelativeResize="0"/>
          <p:nvPr/>
        </p:nvPicPr>
        <p:blipFill rotWithShape="1">
          <a:blip r:embed="rId5">
            <a:alphaModFix/>
          </a:blip>
          <a:srcRect/>
          <a:stretch/>
        </p:blipFill>
        <p:spPr>
          <a:xfrm>
            <a:off x="0" y="0"/>
            <a:ext cx="9144000" cy="6858000"/>
          </a:xfrm>
          <a:prstGeom prst="rect">
            <a:avLst/>
          </a:prstGeom>
          <a:noFill/>
          <a:ln w="38100" cap="flat" cmpd="sng">
            <a:solidFill>
              <a:schemeClr val="dk1"/>
            </a:solidFill>
            <a:prstDash val="solid"/>
            <a:miter lim="8000"/>
            <a:headEnd type="none" w="med" len="med"/>
            <a:tailEnd type="none" w="med" len="med"/>
          </a:ln>
        </p:spPr>
      </p:pic>
      <p:sp>
        <p:nvSpPr>
          <p:cNvPr id="574" name="Shape 574"/>
          <p:cNvSpPr txBox="1"/>
          <p:nvPr/>
        </p:nvSpPr>
        <p:spPr>
          <a:xfrm>
            <a:off x="1524000" y="82550"/>
            <a:ext cx="6400800" cy="679500"/>
          </a:xfrm>
          <a:prstGeom prst="rect">
            <a:avLst/>
          </a:prstGeom>
          <a:solidFill>
            <a:srgbClr val="FFFF99"/>
          </a:solidFill>
          <a:ln w="38100" cap="flat" cmpd="sng">
            <a:solidFill>
              <a:schemeClr val="dk1"/>
            </a:solidFill>
            <a:prstDash val="solid"/>
            <a:miter lim="8000"/>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New Roman"/>
              <a:buNone/>
            </a:pPr>
            <a:r>
              <a:rPr lang="en" sz="3600" b="0" i="0" u="none" strike="noStrike" cap="none">
                <a:solidFill>
                  <a:schemeClr val="dk1"/>
                </a:solidFill>
                <a:latin typeface="Times New Roman"/>
                <a:ea typeface="Times New Roman"/>
                <a:cs typeface="Times New Roman"/>
                <a:sym typeface="Times New Roman"/>
              </a:rPr>
              <a:t>Lowell Boarding Houses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p:nvPr/>
        </p:nvSpPr>
        <p:spPr>
          <a:xfrm>
            <a:off x="381000" y="304800"/>
            <a:ext cx="83820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Early Textile Loom</a:t>
            </a:r>
          </a:p>
        </p:txBody>
      </p:sp>
      <p:pic>
        <p:nvPicPr>
          <p:cNvPr id="581" name="Shape 581" descr="Loom"/>
          <p:cNvPicPr preferRelativeResize="0"/>
          <p:nvPr/>
        </p:nvPicPr>
        <p:blipFill rotWithShape="1">
          <a:blip r:embed="rId3">
            <a:alphaModFix/>
          </a:blip>
          <a:srcRect/>
          <a:stretch/>
        </p:blipFill>
        <p:spPr>
          <a:xfrm>
            <a:off x="2133600" y="1524000"/>
            <a:ext cx="4876800" cy="42498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Kept Many Federalist Ideas</a:t>
            </a:r>
          </a:p>
        </p:txBody>
      </p:sp>
      <p:sp>
        <p:nvSpPr>
          <p:cNvPr id="111" name="Shape 111"/>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Retained most Federalist employees</a:t>
            </a:r>
          </a:p>
          <a:p>
            <a:pPr marL="457200" lvl="0" indent="-228600" rtl="0">
              <a:spcBef>
                <a:spcPts val="0"/>
              </a:spcBef>
            </a:pPr>
            <a:r>
              <a:rPr lang="en"/>
              <a:t>Kept most of Hamilton’s financial plan</a:t>
            </a:r>
          </a:p>
          <a:p>
            <a:pPr marL="914400" lvl="1" indent="-228600" rtl="0">
              <a:spcBef>
                <a:spcPts val="0"/>
              </a:spcBef>
            </a:pPr>
            <a:r>
              <a:rPr lang="en"/>
              <a:t>Funding at par</a:t>
            </a:r>
          </a:p>
          <a:p>
            <a:pPr marL="914400" lvl="1" indent="-228600" rtl="0">
              <a:spcBef>
                <a:spcPts val="0"/>
              </a:spcBef>
            </a:pPr>
            <a:r>
              <a:rPr lang="en"/>
              <a:t>Assumption of state debts</a:t>
            </a:r>
          </a:p>
          <a:p>
            <a:pPr marL="914400" lvl="1" indent="-228600" rtl="0">
              <a:spcBef>
                <a:spcPts val="0"/>
              </a:spcBef>
            </a:pPr>
            <a:r>
              <a:rPr lang="en"/>
              <a:t>Bank of the US</a:t>
            </a:r>
          </a:p>
          <a:p>
            <a:pPr marL="914400" lvl="1" indent="-228600">
              <a:spcBef>
                <a:spcPts val="0"/>
              </a:spcBef>
            </a:pPr>
            <a:r>
              <a:rPr lang="en"/>
              <a:t>Protective tariff (raised later)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idx="4294967295"/>
          </p:nvPr>
        </p:nvSpPr>
        <p:spPr>
          <a:xfrm>
            <a:off x="0" y="-1447800"/>
            <a:ext cx="77724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F3F3F"/>
              </a:buClr>
              <a:buSzPct val="25000"/>
              <a:buFont typeface="Times New Roman"/>
              <a:buNone/>
            </a:pPr>
            <a:r>
              <a:rPr lang="en" sz="4800" b="0" i="0" u="none" strike="noStrike" cap="none">
                <a:solidFill>
                  <a:srgbClr val="3F3F3F"/>
                </a:solidFill>
                <a:latin typeface="Times New Roman"/>
                <a:ea typeface="Times New Roman"/>
                <a:cs typeface="Times New Roman"/>
                <a:sym typeface="Times New Roman"/>
              </a:rPr>
              <a:t>Ch. 9, Image 17</a:t>
            </a:r>
          </a:p>
        </p:txBody>
      </p:sp>
      <p:pic>
        <p:nvPicPr>
          <p:cNvPr id="588" name="Shape 588" descr="6573_fig09_17 copy"/>
          <p:cNvPicPr preferRelativeResize="0"/>
          <p:nvPr/>
        </p:nvPicPr>
        <p:blipFill rotWithShape="1">
          <a:blip r:embed="rId3">
            <a:alphaModFix/>
          </a:blip>
          <a:srcRect/>
          <a:stretch/>
        </p:blipFill>
        <p:spPr>
          <a:xfrm>
            <a:off x="749300" y="228600"/>
            <a:ext cx="7643700" cy="63993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p:nvPr/>
        </p:nvSpPr>
        <p:spPr>
          <a:xfrm>
            <a:off x="304800" y="2498725"/>
            <a:ext cx="3048000" cy="1311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Lowell Mills Time Table</a:t>
            </a:r>
          </a:p>
        </p:txBody>
      </p:sp>
      <p:pic>
        <p:nvPicPr>
          <p:cNvPr id="595" name="Shape 595" descr="Lowell Table"/>
          <p:cNvPicPr preferRelativeResize="0"/>
          <p:nvPr/>
        </p:nvPicPr>
        <p:blipFill rotWithShape="1">
          <a:blip r:embed="rId3">
            <a:alphaModFix/>
          </a:blip>
          <a:srcRect l="1619" t="1283" r="1406"/>
          <a:stretch/>
        </p:blipFill>
        <p:spPr>
          <a:xfrm>
            <a:off x="3683000" y="304800"/>
            <a:ext cx="4927500" cy="63246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p:nvPr/>
        </p:nvSpPr>
        <p:spPr>
          <a:xfrm>
            <a:off x="76200" y="212725"/>
            <a:ext cx="90678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Irish Immigrant Girls at Lowell</a:t>
            </a:r>
          </a:p>
        </p:txBody>
      </p:sp>
      <p:pic>
        <p:nvPicPr>
          <p:cNvPr id="602" name="Shape 602" descr="immigrants at Lowell"/>
          <p:cNvPicPr preferRelativeResize="0"/>
          <p:nvPr/>
        </p:nvPicPr>
        <p:blipFill rotWithShape="1">
          <a:blip r:embed="rId3">
            <a:alphaModFix/>
          </a:blip>
          <a:srcRect/>
          <a:stretch/>
        </p:blipFill>
        <p:spPr>
          <a:xfrm>
            <a:off x="990600" y="1143000"/>
            <a:ext cx="7162800" cy="5334000"/>
          </a:xfrm>
          <a:prstGeom prst="rect">
            <a:avLst/>
          </a:prstGeom>
          <a:noFill/>
          <a:ln w="9525" cap="flat" cmpd="sng">
            <a:solidFill>
              <a:srgbClr val="663300"/>
            </a:solidFill>
            <a:prstDash val="solid"/>
            <a:miter lim="8000"/>
            <a:headEnd type="none" w="med" len="med"/>
            <a:tailEnd type="none" w="med" len="me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p:nvPr/>
        </p:nvSpPr>
        <p:spPr>
          <a:xfrm>
            <a:off x="5029200" y="1962150"/>
            <a:ext cx="3733800" cy="3140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New England</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Textile</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Centers:</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1830s</a:t>
            </a:r>
          </a:p>
        </p:txBody>
      </p:sp>
      <p:pic>
        <p:nvPicPr>
          <p:cNvPr id="609" name="Shape 609" descr="map-cotton-textile industries-1830s"/>
          <p:cNvPicPr preferRelativeResize="0"/>
          <p:nvPr/>
        </p:nvPicPr>
        <p:blipFill rotWithShape="1">
          <a:blip r:embed="rId3">
            <a:alphaModFix/>
          </a:blip>
          <a:srcRect/>
          <a:stretch/>
        </p:blipFill>
        <p:spPr>
          <a:xfrm>
            <a:off x="704850" y="381000"/>
            <a:ext cx="3943500" cy="60960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p:nvPr/>
        </p:nvSpPr>
        <p:spPr>
          <a:xfrm>
            <a:off x="381000" y="76200"/>
            <a:ext cx="8382000" cy="13113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New England Dominance in Textiles</a:t>
            </a:r>
          </a:p>
        </p:txBody>
      </p:sp>
      <p:pic>
        <p:nvPicPr>
          <p:cNvPr id="616" name="Shape 616" descr="map-New England Dominance in Textiles-1830s"/>
          <p:cNvPicPr preferRelativeResize="0"/>
          <p:nvPr/>
        </p:nvPicPr>
        <p:blipFill rotWithShape="1">
          <a:blip r:embed="rId3">
            <a:alphaModFix/>
          </a:blip>
          <a:srcRect/>
          <a:stretch/>
        </p:blipFill>
        <p:spPr>
          <a:xfrm>
            <a:off x="762000" y="914400"/>
            <a:ext cx="5553000" cy="56388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Why Was New England the Center?</a:t>
            </a:r>
          </a:p>
        </p:txBody>
      </p:sp>
      <p:sp>
        <p:nvSpPr>
          <p:cNvPr id="622" name="Shape 622"/>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Rocky soil</a:t>
            </a:r>
          </a:p>
          <a:p>
            <a:pPr marL="457200" lvl="0" indent="-228600" rtl="0">
              <a:spcBef>
                <a:spcPts val="0"/>
              </a:spcBef>
            </a:pPr>
            <a:r>
              <a:rPr lang="en"/>
              <a:t>Labor</a:t>
            </a:r>
          </a:p>
          <a:p>
            <a:pPr marL="457200" lvl="0" indent="-228600" rtl="0">
              <a:spcBef>
                <a:spcPts val="0"/>
              </a:spcBef>
            </a:pPr>
            <a:r>
              <a:rPr lang="en"/>
              <a:t>Shipping</a:t>
            </a:r>
          </a:p>
          <a:p>
            <a:pPr marL="457200" lvl="0" indent="-228600" rtl="0">
              <a:spcBef>
                <a:spcPts val="0"/>
              </a:spcBef>
            </a:pPr>
            <a:r>
              <a:rPr lang="en"/>
              <a:t>Rivers</a:t>
            </a:r>
          </a:p>
          <a:p>
            <a:pPr lvl="0" rtl="0">
              <a:spcBef>
                <a:spcPts val="0"/>
              </a:spcBef>
              <a:buNone/>
            </a:pPr>
            <a:endParaRPr/>
          </a:p>
          <a:p>
            <a:pPr marL="457200" lvl="0" indent="-228600" rtl="0">
              <a:spcBef>
                <a:spcPts val="0"/>
              </a:spcBef>
            </a:pPr>
            <a:r>
              <a:rPr lang="en"/>
              <a:t>Slavery</a:t>
            </a:r>
          </a:p>
          <a:p>
            <a:pPr marL="457200" lvl="0" indent="-228600" rtl="0">
              <a:spcBef>
                <a:spcPts val="0"/>
              </a:spcBef>
            </a:pPr>
            <a:r>
              <a:rPr lang="en"/>
              <a:t>Poor Consumers</a:t>
            </a:r>
          </a:p>
        </p:txBody>
      </p:sp>
      <p:sp>
        <p:nvSpPr>
          <p:cNvPr id="623" name="Shape 623"/>
          <p:cNvSpPr txBox="1">
            <a:spLocks noGrp="1"/>
          </p:cNvSpPr>
          <p:nvPr>
            <p:ph type="title"/>
          </p:nvPr>
        </p:nvSpPr>
        <p:spPr>
          <a:xfrm>
            <a:off x="311700" y="4446238"/>
            <a:ext cx="8229600" cy="1143000"/>
          </a:xfrm>
          <a:prstGeom prst="rect">
            <a:avLst/>
          </a:prstGeom>
        </p:spPr>
        <p:txBody>
          <a:bodyPr wrap="square" lIns="91425" tIns="91425" rIns="91425" bIns="91425" anchor="b" anchorCtr="0">
            <a:noAutofit/>
          </a:bodyPr>
          <a:lstStyle/>
          <a:p>
            <a:pPr lvl="0" rtl="0">
              <a:spcBef>
                <a:spcPts val="0"/>
              </a:spcBef>
              <a:buNone/>
            </a:pPr>
            <a:r>
              <a:rPr lang="en"/>
              <a:t>Why Not the South?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ctrTitle"/>
          </p:nvPr>
        </p:nvSpPr>
        <p:spPr>
          <a:xfrm>
            <a:off x="771700" y="2098113"/>
            <a:ext cx="7772400" cy="1650600"/>
          </a:xfrm>
          <a:prstGeom prst="rect">
            <a:avLst/>
          </a:prstGeom>
        </p:spPr>
        <p:txBody>
          <a:bodyPr wrap="square" lIns="91425" tIns="91425" rIns="91425" bIns="91425" anchor="b" anchorCtr="0">
            <a:noAutofit/>
          </a:bodyPr>
          <a:lstStyle/>
          <a:p>
            <a:pPr lvl="0" rtl="0">
              <a:spcBef>
                <a:spcPts val="0"/>
              </a:spcBef>
              <a:buNone/>
            </a:pPr>
            <a:r>
              <a:rPr lang="en">
                <a:solidFill>
                  <a:srgbClr val="EFEFEF"/>
                </a:solidFill>
              </a:rPr>
              <a:t>By 1850, industrial output exceeded agricultural output!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Northern Workers</a:t>
            </a:r>
          </a:p>
        </p:txBody>
      </p:sp>
      <p:sp>
        <p:nvSpPr>
          <p:cNvPr id="634" name="Shape 634"/>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Transformed working conditions</a:t>
            </a:r>
          </a:p>
          <a:p>
            <a:pPr marL="457200" lvl="0" indent="-228600" rtl="0">
              <a:spcBef>
                <a:spcPts val="0"/>
              </a:spcBef>
            </a:pPr>
            <a:r>
              <a:rPr lang="en"/>
              <a:t>Women and children</a:t>
            </a:r>
          </a:p>
          <a:p>
            <a:pPr marL="457200" lvl="0" indent="-228600" rtl="0">
              <a:spcBef>
                <a:spcPts val="0"/>
              </a:spcBef>
            </a:pPr>
            <a:r>
              <a:rPr lang="en"/>
              <a:t>Gains for workers</a:t>
            </a:r>
          </a:p>
          <a:p>
            <a:pPr marL="457200" lvl="0" indent="-228600" rtl="0">
              <a:spcBef>
                <a:spcPts val="0"/>
              </a:spcBef>
            </a:pPr>
            <a:r>
              <a:rPr lang="en"/>
              <a:t>Commonwealth v. Hunt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Western Farmers</a:t>
            </a:r>
          </a:p>
        </p:txBody>
      </p:sp>
      <p:sp>
        <p:nvSpPr>
          <p:cNvPr id="640" name="Shape 640"/>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Breadbasket </a:t>
            </a:r>
          </a:p>
          <a:p>
            <a:pPr marL="457200" lvl="0" indent="-228600" rtl="0">
              <a:spcBef>
                <a:spcPts val="0"/>
              </a:spcBef>
            </a:pPr>
            <a:r>
              <a:rPr lang="en"/>
              <a:t>Inventions</a:t>
            </a:r>
          </a:p>
          <a:p>
            <a:pPr marL="914400" lvl="1" indent="-228600" rtl="0">
              <a:spcBef>
                <a:spcPts val="0"/>
              </a:spcBef>
            </a:pPr>
            <a:r>
              <a:rPr lang="en"/>
              <a:t>John Deere - steel plow</a:t>
            </a:r>
          </a:p>
          <a:p>
            <a:pPr marL="914400" lvl="1" indent="-228600" rtl="0">
              <a:spcBef>
                <a:spcPts val="0"/>
              </a:spcBef>
            </a:pPr>
            <a:r>
              <a:rPr lang="en"/>
              <a:t>Cyrus McCormick - mechanical reaper</a:t>
            </a:r>
          </a:p>
          <a:p>
            <a:pPr marL="457200" lvl="0" indent="-228600" rtl="0">
              <a:spcBef>
                <a:spcPts val="0"/>
              </a:spcBef>
            </a:pPr>
            <a:r>
              <a:rPr lang="en"/>
              <a:t>Change from subsistence to cash crop</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p:nvPr/>
        </p:nvSpPr>
        <p:spPr>
          <a:xfrm>
            <a:off x="990600" y="365125"/>
            <a:ext cx="7620000" cy="1311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John Deere &amp; the Steel Plow</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(1837)</a:t>
            </a:r>
          </a:p>
        </p:txBody>
      </p:sp>
      <p:pic>
        <p:nvPicPr>
          <p:cNvPr id="647" name="Shape 647" descr="John Deere"/>
          <p:cNvPicPr preferRelativeResize="0"/>
          <p:nvPr/>
        </p:nvPicPr>
        <p:blipFill rotWithShape="1">
          <a:blip r:embed="rId3">
            <a:alphaModFix/>
          </a:blip>
          <a:srcRect/>
          <a:stretch/>
        </p:blipFill>
        <p:spPr>
          <a:xfrm>
            <a:off x="990600" y="2133600"/>
            <a:ext cx="1923900" cy="3200400"/>
          </a:xfrm>
          <a:prstGeom prst="rect">
            <a:avLst/>
          </a:prstGeom>
          <a:noFill/>
          <a:ln w="9525" cap="flat" cmpd="sng">
            <a:solidFill>
              <a:srgbClr val="996633"/>
            </a:solidFill>
            <a:prstDash val="solid"/>
            <a:miter lim="8000"/>
            <a:headEnd type="none" w="med" len="med"/>
            <a:tailEnd type="none" w="med" len="med"/>
          </a:ln>
        </p:spPr>
      </p:pic>
      <p:pic>
        <p:nvPicPr>
          <p:cNvPr id="648" name="Shape 648" descr="John Deere plow"/>
          <p:cNvPicPr preferRelativeResize="0"/>
          <p:nvPr/>
        </p:nvPicPr>
        <p:blipFill rotWithShape="1">
          <a:blip r:embed="rId4">
            <a:alphaModFix/>
          </a:blip>
          <a:srcRect/>
          <a:stretch/>
        </p:blipFill>
        <p:spPr>
          <a:xfrm>
            <a:off x="3505200" y="1295400"/>
            <a:ext cx="3657600" cy="2651100"/>
          </a:xfrm>
          <a:prstGeom prst="rect">
            <a:avLst/>
          </a:prstGeom>
          <a:noFill/>
          <a:ln w="9525" cap="flat" cmpd="sng">
            <a:solidFill>
              <a:srgbClr val="996633"/>
            </a:solidFill>
            <a:prstDash val="solid"/>
            <a:miter lim="8000"/>
            <a:headEnd type="none" w="med" len="med"/>
            <a:tailEnd type="none" w="med" len="med"/>
          </a:ln>
        </p:spPr>
      </p:pic>
      <p:pic>
        <p:nvPicPr>
          <p:cNvPr id="649" name="Shape 649" descr="John Deere plow-1"/>
          <p:cNvPicPr preferRelativeResize="0"/>
          <p:nvPr/>
        </p:nvPicPr>
        <p:blipFill rotWithShape="1">
          <a:blip r:embed="rId5">
            <a:alphaModFix/>
          </a:blip>
          <a:srcRect/>
          <a:stretch/>
        </p:blipFill>
        <p:spPr>
          <a:xfrm>
            <a:off x="4267200" y="4267200"/>
            <a:ext cx="4191000" cy="20700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a:spcBef>
                <a:spcPts val="0"/>
              </a:spcBef>
              <a:buNone/>
            </a:pPr>
            <a:r>
              <a:rPr lang="en"/>
              <a:t>Judiciary Act 1801</a:t>
            </a:r>
          </a:p>
        </p:txBody>
      </p:sp>
      <p:sp>
        <p:nvSpPr>
          <p:cNvPr id="117" name="Shape 117"/>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Last ditch effort by Federalists</a:t>
            </a:r>
          </a:p>
          <a:p>
            <a:pPr marL="457200" lvl="0" indent="-228600" rtl="0">
              <a:spcBef>
                <a:spcPts val="0"/>
              </a:spcBef>
            </a:pPr>
            <a:r>
              <a:rPr lang="en"/>
              <a:t>Created 16 new judge positions</a:t>
            </a:r>
          </a:p>
          <a:p>
            <a:pPr marL="914400" lvl="1" indent="-228600" rtl="0">
              <a:spcBef>
                <a:spcPts val="0"/>
              </a:spcBef>
            </a:pPr>
            <a:r>
              <a:rPr lang="en"/>
              <a:t>“Midnight Judges” </a:t>
            </a:r>
          </a:p>
          <a:p>
            <a:pPr marL="1371600" lvl="2" indent="-228600" rtl="0">
              <a:spcBef>
                <a:spcPts val="0"/>
              </a:spcBef>
            </a:pPr>
            <a:r>
              <a:rPr lang="en"/>
              <a:t>Filled by Adams on his last day in office</a:t>
            </a:r>
          </a:p>
          <a:p>
            <a:pPr marL="914400" lvl="1" indent="-228600">
              <a:spcBef>
                <a:spcPts val="0"/>
              </a:spcBef>
            </a:pPr>
            <a:r>
              <a:rPr lang="en"/>
              <a:t>Repealed in 1802</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p:nvPr/>
        </p:nvSpPr>
        <p:spPr>
          <a:xfrm>
            <a:off x="381000" y="152400"/>
            <a:ext cx="8382000" cy="1311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Cyrus McCormick</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&amp; the Mechanical Reaper: 1831</a:t>
            </a:r>
          </a:p>
        </p:txBody>
      </p:sp>
      <p:pic>
        <p:nvPicPr>
          <p:cNvPr id="656" name="Shape 656" descr="McCormick Reaper"/>
          <p:cNvPicPr preferRelativeResize="0"/>
          <p:nvPr/>
        </p:nvPicPr>
        <p:blipFill rotWithShape="1">
          <a:blip r:embed="rId3">
            <a:alphaModFix/>
          </a:blip>
          <a:srcRect/>
          <a:stretch/>
        </p:blipFill>
        <p:spPr>
          <a:xfrm>
            <a:off x="685800" y="1714500"/>
            <a:ext cx="3886200" cy="2247900"/>
          </a:xfrm>
          <a:prstGeom prst="rect">
            <a:avLst/>
          </a:prstGeom>
          <a:noFill/>
          <a:ln w="9525" cap="flat" cmpd="sng">
            <a:solidFill>
              <a:srgbClr val="996633"/>
            </a:solidFill>
            <a:prstDash val="solid"/>
            <a:miter lim="8000"/>
            <a:headEnd type="none" w="med" len="med"/>
            <a:tailEnd type="none" w="med" len="med"/>
          </a:ln>
        </p:spPr>
      </p:pic>
      <p:pic>
        <p:nvPicPr>
          <p:cNvPr id="657" name="Shape 657" descr="wheat_harvest_binder"/>
          <p:cNvPicPr preferRelativeResize="0"/>
          <p:nvPr/>
        </p:nvPicPr>
        <p:blipFill rotWithShape="1">
          <a:blip r:embed="rId4">
            <a:alphaModFix/>
          </a:blip>
          <a:srcRect/>
          <a:stretch/>
        </p:blipFill>
        <p:spPr>
          <a:xfrm>
            <a:off x="1676400" y="4160837"/>
            <a:ext cx="3657600" cy="2392500"/>
          </a:xfrm>
          <a:prstGeom prst="rect">
            <a:avLst/>
          </a:prstGeom>
          <a:noFill/>
          <a:ln w="9525" cap="flat" cmpd="sng">
            <a:solidFill>
              <a:srgbClr val="996633"/>
            </a:solidFill>
            <a:prstDash val="solid"/>
            <a:miter lim="8000"/>
            <a:headEnd type="none" w="med" len="med"/>
            <a:tailEnd type="none" w="med" len="med"/>
          </a:ln>
        </p:spPr>
      </p:pic>
      <p:pic>
        <p:nvPicPr>
          <p:cNvPr id="658" name="Shape 658" descr="Cyrus McCormick"/>
          <p:cNvPicPr preferRelativeResize="0"/>
          <p:nvPr/>
        </p:nvPicPr>
        <p:blipFill rotWithShape="1">
          <a:blip r:embed="rId5">
            <a:alphaModFix/>
          </a:blip>
          <a:srcRect/>
          <a:stretch/>
        </p:blipFill>
        <p:spPr>
          <a:xfrm>
            <a:off x="5867400" y="2133600"/>
            <a:ext cx="2786100" cy="34290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title" idx="4294967295"/>
          </p:nvPr>
        </p:nvSpPr>
        <p:spPr>
          <a:xfrm>
            <a:off x="0" y="-1447800"/>
            <a:ext cx="77724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3F3F3F"/>
              </a:buClr>
              <a:buSzPct val="25000"/>
              <a:buFont typeface="Times New Roman"/>
              <a:buNone/>
            </a:pPr>
            <a:r>
              <a:rPr lang="en" sz="4800" b="0" i="0" u="none" strike="noStrike" cap="none">
                <a:solidFill>
                  <a:srgbClr val="3F3F3F"/>
                </a:solidFill>
                <a:latin typeface="Times New Roman"/>
                <a:ea typeface="Times New Roman"/>
                <a:cs typeface="Times New Roman"/>
                <a:sym typeface="Times New Roman"/>
              </a:rPr>
              <a:t>Ch. 9, Image 12</a:t>
            </a:r>
          </a:p>
        </p:txBody>
      </p:sp>
      <p:pic>
        <p:nvPicPr>
          <p:cNvPr id="665" name="Shape 665" descr="6573_fig09_12 copy"/>
          <p:cNvPicPr preferRelativeResize="0"/>
          <p:nvPr/>
        </p:nvPicPr>
        <p:blipFill rotWithShape="1">
          <a:blip r:embed="rId3">
            <a:alphaModFix/>
          </a:blip>
          <a:srcRect/>
          <a:stretch/>
        </p:blipFill>
        <p:spPr>
          <a:xfrm>
            <a:off x="438150" y="228600"/>
            <a:ext cx="8266200" cy="63993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Shape 670"/>
          <p:cNvSpPr txBox="1">
            <a:spLocks noGrp="1"/>
          </p:cNvSpPr>
          <p:nvPr>
            <p:ph type="ctrTitle"/>
          </p:nvPr>
        </p:nvSpPr>
        <p:spPr>
          <a:xfrm>
            <a:off x="411175" y="859067"/>
            <a:ext cx="8282400" cy="2811900"/>
          </a:xfrm>
          <a:prstGeom prst="rect">
            <a:avLst/>
          </a:prstGeom>
        </p:spPr>
        <p:txBody>
          <a:bodyPr wrap="square" lIns="91425" tIns="91425" rIns="91425" bIns="91425" anchor="b" anchorCtr="0">
            <a:noAutofit/>
          </a:bodyPr>
          <a:lstStyle/>
          <a:p>
            <a:pPr lvl="0" rtl="0">
              <a:spcBef>
                <a:spcPts val="0"/>
              </a:spcBef>
              <a:buNone/>
            </a:pPr>
            <a:r>
              <a:rPr lang="en"/>
              <a:t>Transportation Revolution</a:t>
            </a:r>
          </a:p>
        </p:txBody>
      </p:sp>
      <p:sp>
        <p:nvSpPr>
          <p:cNvPr id="671" name="Shape 671"/>
          <p:cNvSpPr txBox="1">
            <a:spLocks noGrp="1"/>
          </p:cNvSpPr>
          <p:nvPr>
            <p:ph type="subTitle" idx="1"/>
          </p:nvPr>
        </p:nvSpPr>
        <p:spPr>
          <a:xfrm>
            <a:off x="411175" y="4531000"/>
            <a:ext cx="8282400" cy="1680900"/>
          </a:xfrm>
          <a:prstGeom prst="rect">
            <a:avLst/>
          </a:prstGeom>
        </p:spPr>
        <p:txBody>
          <a:bodyPr wrap="square" lIns="91425" tIns="91425" rIns="91425" bIns="91425" anchor="ctr" anchorCtr="0">
            <a:noAutofit/>
          </a:bodyPr>
          <a:lstStyle/>
          <a:p>
            <a:pPr lvl="0" rtl="0">
              <a:spcBef>
                <a:spcPts val="0"/>
              </a:spcBef>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endParaRPr/>
          </a:p>
        </p:txBody>
      </p:sp>
      <p:sp>
        <p:nvSpPr>
          <p:cNvPr id="677" name="Shape 677"/>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marL="457200" lvl="0" indent="-228600" rtl="0">
              <a:spcBef>
                <a:spcPts val="0"/>
              </a:spcBef>
            </a:pPr>
            <a:r>
              <a:rPr lang="en"/>
              <a:t>Prime Motive: desire of East to tap the resources of the West</a:t>
            </a:r>
          </a:p>
          <a:p>
            <a:pPr marL="457200" lvl="0" indent="-228600" rtl="0">
              <a:spcBef>
                <a:spcPts val="0"/>
              </a:spcBef>
            </a:pPr>
            <a:r>
              <a:rPr lang="en"/>
              <a:t>Significance:</a:t>
            </a:r>
          </a:p>
          <a:p>
            <a:pPr marL="914400" lvl="1" indent="-228600" rtl="0">
              <a:spcBef>
                <a:spcPts val="0"/>
              </a:spcBef>
            </a:pPr>
            <a:r>
              <a:rPr lang="en"/>
              <a:t>National market economy</a:t>
            </a:r>
          </a:p>
          <a:p>
            <a:pPr marL="914400" lvl="1" indent="-228600" rtl="0">
              <a:spcBef>
                <a:spcPts val="0"/>
              </a:spcBef>
            </a:pPr>
            <a:r>
              <a:rPr lang="en"/>
              <a:t>Regional specialization</a:t>
            </a:r>
          </a:p>
          <a:p>
            <a:pPr marL="914400" lvl="1" indent="-228600" rtl="0">
              <a:spcBef>
                <a:spcPts val="0"/>
              </a:spcBef>
            </a:pPr>
            <a:r>
              <a:rPr lang="en"/>
              <a:t>Westward Movement</a:t>
            </a:r>
          </a:p>
          <a:p>
            <a:pPr lvl="0" rtl="0">
              <a:spcBef>
                <a:spcPts val="0"/>
              </a:spcBef>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p:nvPr/>
        </p:nvSpPr>
        <p:spPr>
          <a:xfrm>
            <a:off x="0" y="349250"/>
            <a:ext cx="9144000" cy="671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3800" b="1" i="0" u="none" strike="noStrike" cap="none">
                <a:solidFill>
                  <a:srgbClr val="FFFFFF"/>
                </a:solidFill>
                <a:latin typeface="Comic Sans MS"/>
                <a:ea typeface="Comic Sans MS"/>
                <a:cs typeface="Comic Sans MS"/>
                <a:sym typeface="Comic Sans MS"/>
              </a:rPr>
              <a:t>First Turnpike- 1790 Lancaster, PA</a:t>
            </a:r>
          </a:p>
        </p:txBody>
      </p:sp>
      <p:pic>
        <p:nvPicPr>
          <p:cNvPr id="684" name="Shape 684" descr="Lancaster Turnpike"/>
          <p:cNvPicPr preferRelativeResize="0"/>
          <p:nvPr/>
        </p:nvPicPr>
        <p:blipFill rotWithShape="1">
          <a:blip r:embed="rId3">
            <a:alphaModFix/>
          </a:blip>
          <a:srcRect/>
          <a:stretch/>
        </p:blipFill>
        <p:spPr>
          <a:xfrm>
            <a:off x="1371600" y="1295400"/>
            <a:ext cx="6553200" cy="4191000"/>
          </a:xfrm>
          <a:prstGeom prst="rect">
            <a:avLst/>
          </a:prstGeom>
          <a:noFill/>
          <a:ln w="9525" cap="flat" cmpd="sng">
            <a:solidFill>
              <a:srgbClr val="996633"/>
            </a:solidFill>
            <a:prstDash val="solid"/>
            <a:miter lim="8000"/>
            <a:headEnd type="none" w="med" len="med"/>
            <a:tailEnd type="none" w="med" len="med"/>
          </a:ln>
        </p:spPr>
      </p:pic>
      <p:sp>
        <p:nvSpPr>
          <p:cNvPr id="685" name="Shape 685"/>
          <p:cNvSpPr txBox="1"/>
          <p:nvPr/>
        </p:nvSpPr>
        <p:spPr>
          <a:xfrm>
            <a:off x="457200" y="5715000"/>
            <a:ext cx="8382000" cy="946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omic Sans MS"/>
              <a:buNone/>
            </a:pPr>
            <a:r>
              <a:rPr lang="en" sz="2800" b="1" i="0" u="none" strike="noStrike" cap="none">
                <a:solidFill>
                  <a:srgbClr val="FFFFFF"/>
                </a:solidFill>
                <a:latin typeface="Comic Sans MS"/>
                <a:ea typeface="Comic Sans MS"/>
                <a:cs typeface="Comic Sans MS"/>
                <a:sym typeface="Comic Sans MS"/>
              </a:rPr>
              <a:t>By 1832, nearly 2400 mi. of road connected most major cities.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p:nvPr/>
        </p:nvSpPr>
        <p:spPr>
          <a:xfrm>
            <a:off x="381000" y="228600"/>
            <a:ext cx="8382000" cy="1311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Cumberland (National Road), 1811</a:t>
            </a:r>
          </a:p>
        </p:txBody>
      </p:sp>
      <p:pic>
        <p:nvPicPr>
          <p:cNvPr id="692" name="Shape 692" descr="14_02"/>
          <p:cNvPicPr preferRelativeResize="0"/>
          <p:nvPr/>
        </p:nvPicPr>
        <p:blipFill rotWithShape="1">
          <a:blip r:embed="rId3">
            <a:alphaModFix/>
          </a:blip>
          <a:srcRect/>
          <a:stretch/>
        </p:blipFill>
        <p:spPr>
          <a:xfrm>
            <a:off x="304800" y="1752600"/>
            <a:ext cx="8610600" cy="4489500"/>
          </a:xfrm>
          <a:prstGeom prst="rect">
            <a:avLst/>
          </a:prstGeom>
          <a:noFill/>
          <a:ln w="9525" cap="flat" cmpd="sng">
            <a:solidFill>
              <a:srgbClr val="996633"/>
            </a:solidFill>
            <a:prstDash val="solid"/>
            <a:miter lim="8000"/>
            <a:headEnd type="none" w="med" len="med"/>
            <a:tailEnd type="none" w="med" len="me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Shape 697"/>
          <p:cNvSpPr txBox="1">
            <a:spLocks noGrp="1"/>
          </p:cNvSpPr>
          <p:nvPr>
            <p:ph type="title"/>
          </p:nvPr>
        </p:nvSpPr>
        <p:spPr>
          <a:xfrm>
            <a:off x="311700" y="496667"/>
            <a:ext cx="8520600" cy="978000"/>
          </a:xfrm>
          <a:prstGeom prst="rect">
            <a:avLst/>
          </a:prstGeom>
        </p:spPr>
        <p:txBody>
          <a:bodyPr wrap="square" lIns="91425" tIns="91425" rIns="91425" bIns="91425" anchor="b" anchorCtr="0">
            <a:noAutofit/>
          </a:bodyPr>
          <a:lstStyle/>
          <a:p>
            <a:pPr lvl="0" rtl="0">
              <a:spcBef>
                <a:spcPts val="0"/>
              </a:spcBef>
              <a:buNone/>
            </a:pPr>
            <a:r>
              <a:rPr lang="en"/>
              <a:t>Conestogas - Covered Wagons</a:t>
            </a:r>
          </a:p>
        </p:txBody>
      </p:sp>
      <p:sp>
        <p:nvSpPr>
          <p:cNvPr id="698" name="Shape 698"/>
          <p:cNvSpPr txBox="1">
            <a:spLocks noGrp="1"/>
          </p:cNvSpPr>
          <p:nvPr>
            <p:ph type="body" idx="1"/>
          </p:nvPr>
        </p:nvSpPr>
        <p:spPr>
          <a:xfrm>
            <a:off x="311700" y="1958433"/>
            <a:ext cx="8520600" cy="4133100"/>
          </a:xfrm>
          <a:prstGeom prst="rect">
            <a:avLst/>
          </a:prstGeom>
        </p:spPr>
        <p:txBody>
          <a:bodyPr wrap="square" lIns="91425" tIns="91425" rIns="91425" bIns="91425" anchor="t" anchorCtr="0">
            <a:noAutofit/>
          </a:bodyPr>
          <a:lstStyle/>
          <a:p>
            <a:pPr lvl="0" rtl="0">
              <a:spcBef>
                <a:spcPts val="0"/>
              </a:spcBef>
              <a:buNone/>
            </a:pPr>
            <a:endParaRPr/>
          </a:p>
        </p:txBody>
      </p:sp>
      <p:pic>
        <p:nvPicPr>
          <p:cNvPr id="699" name="Shape 699"/>
          <p:cNvPicPr preferRelativeResize="0"/>
          <p:nvPr/>
        </p:nvPicPr>
        <p:blipFill>
          <a:blip r:embed="rId3">
            <a:alphaModFix/>
          </a:blip>
          <a:stretch>
            <a:fillRect/>
          </a:stretch>
        </p:blipFill>
        <p:spPr>
          <a:xfrm>
            <a:off x="797650" y="1728100"/>
            <a:ext cx="3974400" cy="2938925"/>
          </a:xfrm>
          <a:prstGeom prst="rect">
            <a:avLst/>
          </a:prstGeom>
          <a:noFill/>
          <a:ln>
            <a:noFill/>
          </a:ln>
        </p:spPr>
      </p:pic>
      <p:pic>
        <p:nvPicPr>
          <p:cNvPr id="700" name="Shape 700"/>
          <p:cNvPicPr preferRelativeResize="0"/>
          <p:nvPr/>
        </p:nvPicPr>
        <p:blipFill>
          <a:blip r:embed="rId4">
            <a:alphaModFix/>
          </a:blip>
          <a:stretch>
            <a:fillRect/>
          </a:stretch>
        </p:blipFill>
        <p:spPr>
          <a:xfrm>
            <a:off x="1773100" y="4977475"/>
            <a:ext cx="3743325" cy="1219200"/>
          </a:xfrm>
          <a:prstGeom prst="rect">
            <a:avLst/>
          </a:prstGeom>
          <a:noFill/>
          <a:ln>
            <a:noFill/>
          </a:ln>
        </p:spPr>
      </p:pic>
      <p:pic>
        <p:nvPicPr>
          <p:cNvPr id="701" name="Shape 701"/>
          <p:cNvPicPr preferRelativeResize="0"/>
          <p:nvPr/>
        </p:nvPicPr>
        <p:blipFill>
          <a:blip r:embed="rId5">
            <a:alphaModFix/>
          </a:blip>
          <a:stretch>
            <a:fillRect/>
          </a:stretch>
        </p:blipFill>
        <p:spPr>
          <a:xfrm>
            <a:off x="5164600" y="1893175"/>
            <a:ext cx="3291400" cy="24137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Shape 707"/>
          <p:cNvSpPr txBox="1"/>
          <p:nvPr/>
        </p:nvSpPr>
        <p:spPr>
          <a:xfrm>
            <a:off x="3276600" y="485775"/>
            <a:ext cx="5105400" cy="13113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663300"/>
              </a:buClr>
              <a:buSzPct val="25000"/>
              <a:buFont typeface="Comic Sans MS"/>
              <a:buNone/>
            </a:pPr>
            <a:r>
              <a:rPr lang="en" sz="4000" b="1" i="0" u="none" strike="noStrike" cap="none">
                <a:solidFill>
                  <a:srgbClr val="FFFFFF"/>
                </a:solidFill>
                <a:latin typeface="Comic Sans MS"/>
                <a:ea typeface="Comic Sans MS"/>
                <a:cs typeface="Comic Sans MS"/>
                <a:sym typeface="Comic Sans MS"/>
              </a:rPr>
              <a:t>Robert Fulton </a:t>
            </a:r>
            <a:br>
              <a:rPr lang="en" sz="4000" b="1" i="0" u="none" strike="noStrike" cap="none">
                <a:solidFill>
                  <a:srgbClr val="FFFFFF"/>
                </a:solidFill>
                <a:latin typeface="Comic Sans MS"/>
                <a:ea typeface="Comic Sans MS"/>
                <a:cs typeface="Comic Sans MS"/>
                <a:sym typeface="Comic Sans MS"/>
              </a:rPr>
            </a:br>
            <a:r>
              <a:rPr lang="en" sz="4000" b="1" i="0" u="none" strike="noStrike" cap="none">
                <a:solidFill>
                  <a:srgbClr val="FFFFFF"/>
                </a:solidFill>
                <a:latin typeface="Comic Sans MS"/>
                <a:ea typeface="Comic Sans MS"/>
                <a:cs typeface="Comic Sans MS"/>
                <a:sym typeface="Comic Sans MS"/>
              </a:rPr>
              <a:t>&amp; the Steamboat</a:t>
            </a:r>
          </a:p>
        </p:txBody>
      </p:sp>
      <p:pic>
        <p:nvPicPr>
          <p:cNvPr id="708" name="Shape 708" descr="Robert Fulton"/>
          <p:cNvPicPr preferRelativeResize="0"/>
          <p:nvPr/>
        </p:nvPicPr>
        <p:blipFill rotWithShape="1">
          <a:blip r:embed="rId3">
            <a:alphaModFix/>
          </a:blip>
          <a:srcRect/>
          <a:stretch/>
        </p:blipFill>
        <p:spPr>
          <a:xfrm>
            <a:off x="304800" y="1524000"/>
            <a:ext cx="2520900" cy="3276600"/>
          </a:xfrm>
          <a:prstGeom prst="rect">
            <a:avLst/>
          </a:prstGeom>
          <a:noFill/>
          <a:ln w="9525" cap="flat" cmpd="sng">
            <a:solidFill>
              <a:srgbClr val="996633"/>
            </a:solidFill>
            <a:prstDash val="solid"/>
            <a:miter lim="8000"/>
            <a:headEnd type="none" w="med" len="med"/>
            <a:tailEnd type="none" w="med" len="med"/>
          </a:ln>
        </p:spPr>
      </p:pic>
      <p:pic>
        <p:nvPicPr>
          <p:cNvPr id="709" name="Shape 709" descr="Clermont"/>
          <p:cNvPicPr preferRelativeResize="0"/>
          <p:nvPr/>
        </p:nvPicPr>
        <p:blipFill rotWithShape="1">
          <a:blip r:embed="rId4">
            <a:alphaModFix/>
          </a:blip>
          <a:srcRect b="17823"/>
          <a:stretch/>
        </p:blipFill>
        <p:spPr>
          <a:xfrm>
            <a:off x="3124200" y="2757487"/>
            <a:ext cx="5715000" cy="2590800"/>
          </a:xfrm>
          <a:prstGeom prst="rect">
            <a:avLst/>
          </a:prstGeom>
          <a:noFill/>
          <a:ln w="9525" cap="flat" cmpd="sng">
            <a:solidFill>
              <a:srgbClr val="996633"/>
            </a:solidFill>
            <a:prstDash val="solid"/>
            <a:miter lim="8000"/>
            <a:headEnd type="none" w="med" len="med"/>
            <a:tailEnd type="none" w="med" len="med"/>
          </a:ln>
        </p:spPr>
      </p:pic>
      <p:sp>
        <p:nvSpPr>
          <p:cNvPr id="710" name="Shape 710"/>
          <p:cNvSpPr txBox="1"/>
          <p:nvPr/>
        </p:nvSpPr>
        <p:spPr>
          <a:xfrm>
            <a:off x="3581400" y="5424487"/>
            <a:ext cx="4876800" cy="519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Comic Sans MS"/>
              <a:buNone/>
            </a:pPr>
            <a:r>
              <a:rPr lang="en" sz="2800" b="1" i="0" u="none" strike="noStrike" cap="none">
                <a:solidFill>
                  <a:srgbClr val="B7B7B7"/>
                </a:solidFill>
                <a:latin typeface="Comic Sans MS"/>
                <a:ea typeface="Comic Sans MS"/>
                <a:cs typeface="Comic Sans MS"/>
                <a:sym typeface="Comic Sans MS"/>
              </a:rPr>
              <a:t>1807:  The </a:t>
            </a:r>
            <a:r>
              <a:rPr lang="en" sz="2800" b="1" i="1" u="none" strike="noStrike" cap="none">
                <a:solidFill>
                  <a:srgbClr val="B7B7B7"/>
                </a:solidFill>
                <a:latin typeface="Comic Sans MS"/>
                <a:ea typeface="Comic Sans MS"/>
                <a:cs typeface="Comic Sans MS"/>
                <a:sym typeface="Comic Sans MS"/>
              </a:rPr>
              <a:t>Clermont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B5394"/>
        </a:solidFill>
        <a:effectLst/>
      </p:bgPr>
    </p:bg>
    <p:spTree>
      <p:nvGrpSpPr>
        <p:cNvPr id="1" name="Shape 714"/>
        <p:cNvGrpSpPr/>
        <p:nvPr/>
      </p:nvGrpSpPr>
      <p:grpSpPr>
        <a:xfrm>
          <a:off x="0" y="0"/>
          <a:ext cx="0" cy="0"/>
          <a:chOff x="0" y="0"/>
          <a:chExt cx="0" cy="0"/>
        </a:xfrm>
      </p:grpSpPr>
      <p:sp>
        <p:nvSpPr>
          <p:cNvPr id="715" name="Shape 715"/>
          <p:cNvSpPr txBox="1"/>
          <p:nvPr/>
        </p:nvSpPr>
        <p:spPr>
          <a:xfrm>
            <a:off x="0" y="53950"/>
            <a:ext cx="91440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0" i="0" u="none" strike="noStrike" cap="none">
                <a:solidFill>
                  <a:srgbClr val="FFFFFF"/>
                </a:solidFill>
                <a:latin typeface="Comic Sans MS"/>
                <a:ea typeface="Comic Sans MS"/>
                <a:cs typeface="Comic Sans MS"/>
                <a:sym typeface="Comic Sans MS"/>
              </a:rPr>
              <a:t>Robert Fulton’ s Steamboat</a:t>
            </a:r>
          </a:p>
        </p:txBody>
      </p:sp>
      <p:pic>
        <p:nvPicPr>
          <p:cNvPr id="716" name="Shape 716" descr="Robert Fulton"/>
          <p:cNvPicPr preferRelativeResize="0"/>
          <p:nvPr/>
        </p:nvPicPr>
        <p:blipFill rotWithShape="1">
          <a:blip r:embed="rId3">
            <a:alphaModFix/>
          </a:blip>
          <a:srcRect/>
          <a:stretch/>
        </p:blipFill>
        <p:spPr>
          <a:xfrm>
            <a:off x="304800" y="1524000"/>
            <a:ext cx="2520900" cy="3276600"/>
          </a:xfrm>
          <a:prstGeom prst="rect">
            <a:avLst/>
          </a:prstGeom>
          <a:noFill/>
          <a:ln w="9525" cap="flat" cmpd="sng">
            <a:solidFill>
              <a:srgbClr val="996633"/>
            </a:solidFill>
            <a:prstDash val="solid"/>
            <a:miter lim="8000"/>
            <a:headEnd type="none" w="med" len="med"/>
            <a:tailEnd type="none" w="med" len="med"/>
          </a:ln>
        </p:spPr>
      </p:pic>
      <p:pic>
        <p:nvPicPr>
          <p:cNvPr id="717" name="Shape 717" descr="Clermont"/>
          <p:cNvPicPr preferRelativeResize="0"/>
          <p:nvPr/>
        </p:nvPicPr>
        <p:blipFill rotWithShape="1">
          <a:blip r:embed="rId4">
            <a:alphaModFix/>
          </a:blip>
          <a:srcRect b="17823"/>
          <a:stretch/>
        </p:blipFill>
        <p:spPr>
          <a:xfrm>
            <a:off x="3124200" y="2757487"/>
            <a:ext cx="5715000" cy="2590800"/>
          </a:xfrm>
          <a:prstGeom prst="rect">
            <a:avLst/>
          </a:prstGeom>
          <a:noFill/>
          <a:ln w="9525" cap="flat" cmpd="sng">
            <a:solidFill>
              <a:srgbClr val="996633"/>
            </a:solidFill>
            <a:prstDash val="solid"/>
            <a:miter lim="8000"/>
            <a:headEnd type="none" w="med" len="med"/>
            <a:tailEnd type="none" w="med" len="med"/>
          </a:ln>
        </p:spPr>
      </p:pic>
      <p:sp>
        <p:nvSpPr>
          <p:cNvPr id="718" name="Shape 718"/>
          <p:cNvSpPr txBox="1"/>
          <p:nvPr/>
        </p:nvSpPr>
        <p:spPr>
          <a:xfrm>
            <a:off x="3581400" y="5424487"/>
            <a:ext cx="4876800" cy="70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663300"/>
              </a:buClr>
              <a:buSzPct val="25000"/>
              <a:buFont typeface="Comic Sans MS"/>
              <a:buNone/>
            </a:pPr>
            <a:r>
              <a:rPr lang="en" sz="4000" b="0" i="0" u="none" strike="noStrike" cap="none">
                <a:solidFill>
                  <a:srgbClr val="663300"/>
                </a:solidFill>
                <a:latin typeface="Comic Sans MS"/>
                <a:ea typeface="Comic Sans MS"/>
                <a:cs typeface="Comic Sans MS"/>
                <a:sym typeface="Comic Sans MS"/>
              </a:rPr>
              <a:t>The </a:t>
            </a:r>
            <a:r>
              <a:rPr lang="en" sz="4000" b="0" i="1" u="none" strike="noStrike" cap="none">
                <a:solidFill>
                  <a:srgbClr val="663300"/>
                </a:solidFill>
                <a:latin typeface="Comic Sans MS"/>
                <a:ea typeface="Comic Sans MS"/>
                <a:cs typeface="Comic Sans MS"/>
                <a:sym typeface="Comic Sans MS"/>
              </a:rPr>
              <a:t>Clermont</a:t>
            </a:r>
          </a:p>
        </p:txBody>
      </p:sp>
      <p:pic>
        <p:nvPicPr>
          <p:cNvPr id="719" name="Shape 719" descr="800px-Clermont_illustration_-_Robert_Fulton_-_Project_Gutenberg_eText_15161"/>
          <p:cNvPicPr preferRelativeResize="0"/>
          <p:nvPr/>
        </p:nvPicPr>
        <p:blipFill rotWithShape="1">
          <a:blip r:embed="rId5">
            <a:alphaModFix/>
          </a:blip>
          <a:srcRect/>
          <a:stretch/>
        </p:blipFill>
        <p:spPr>
          <a:xfrm>
            <a:off x="0" y="755650"/>
            <a:ext cx="9144000" cy="61023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Shape 725"/>
          <p:cNvPicPr preferRelativeResize="0">
            <a:picLocks noGrp="1"/>
          </p:cNvPicPr>
          <p:nvPr>
            <p:ph type="title"/>
          </p:nvPr>
        </p:nvPicPr>
        <p:blipFill rotWithShape="1">
          <a:blip r:embed="rId3">
            <a:alphaModFix/>
          </a:blip>
          <a:srcRect/>
          <a:stretch/>
        </p:blipFill>
        <p:spPr>
          <a:xfrm>
            <a:off x="122237" y="5480050"/>
            <a:ext cx="8723400" cy="1201800"/>
          </a:xfrm>
          <a:prstGeom prst="rect">
            <a:avLst/>
          </a:prstGeom>
          <a:noFill/>
          <a:ln>
            <a:noFill/>
          </a:ln>
        </p:spPr>
      </p:pic>
      <p:pic>
        <p:nvPicPr>
          <p:cNvPr id="726" name="Shape 726" descr="steamboat.jpg"/>
          <p:cNvPicPr preferRelativeResize="0">
            <a:picLocks noGrp="1"/>
          </p:cNvPicPr>
          <p:nvPr>
            <p:ph type="body" idx="1"/>
          </p:nvPr>
        </p:nvPicPr>
        <p:blipFill rotWithShape="1">
          <a:blip r:embed="rId4">
            <a:alphaModFix/>
          </a:blip>
          <a:srcRect/>
          <a:stretch/>
        </p:blipFill>
        <p:spPr>
          <a:xfrm>
            <a:off x="1066800" y="304800"/>
            <a:ext cx="6553200" cy="4767300"/>
          </a:xfrm>
          <a:prstGeom prst="rect">
            <a:avLst/>
          </a:prstGeom>
          <a:noFill/>
          <a:ln>
            <a:noFill/>
          </a:ln>
        </p:spPr>
      </p:pic>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2303</Words>
  <Application>Microsoft Macintosh PowerPoint</Application>
  <PresentationFormat>On-screen Show (4:3)</PresentationFormat>
  <Paragraphs>470</Paragraphs>
  <Slides>112</Slides>
  <Notes>109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112</vt:i4>
      </vt:variant>
    </vt:vector>
  </HeadingPairs>
  <TitlesOfParts>
    <vt:vector size="117" baseType="lpstr">
      <vt:lpstr>Source Code Pro</vt:lpstr>
      <vt:lpstr>Tahoma</vt:lpstr>
      <vt:lpstr>Oswald</vt:lpstr>
      <vt:lpstr>Source Sans Pro</vt:lpstr>
      <vt:lpstr>Modern Writer</vt:lpstr>
      <vt:lpstr>APUSH Period 4</vt:lpstr>
      <vt:lpstr>Jeffersonian Republic </vt:lpstr>
      <vt:lpstr>PowerPoint Presentation</vt:lpstr>
      <vt:lpstr>PowerPoint Presentation</vt:lpstr>
      <vt:lpstr>“Revolution of 1800”</vt:lpstr>
      <vt:lpstr>12th Amendment (1804)</vt:lpstr>
      <vt:lpstr>Reversal of Federalist Policies</vt:lpstr>
      <vt:lpstr>Kept Many Federalist Ideas</vt:lpstr>
      <vt:lpstr>Judiciary Act 1801</vt:lpstr>
      <vt:lpstr>John Marshall</vt:lpstr>
      <vt:lpstr>Marbury v. Madison (1803)</vt:lpstr>
      <vt:lpstr>Important Court Cases</vt:lpstr>
      <vt:lpstr>Impeachment of Samuel Chase</vt:lpstr>
      <vt:lpstr>Martin v. Hunter’s Lessee 1816</vt:lpstr>
      <vt:lpstr>Louisiana Purchase</vt:lpstr>
      <vt:lpstr>PowerPoint Presentation</vt:lpstr>
      <vt:lpstr>Federalist Opposition</vt:lpstr>
      <vt:lpstr>Problems with Britain &amp; France</vt:lpstr>
      <vt:lpstr>Embargo Act 1807</vt:lpstr>
      <vt:lpstr>Federalist Opposition</vt:lpstr>
      <vt:lpstr>Jefferson’s Legacy</vt:lpstr>
      <vt:lpstr>Mnemonic Device </vt:lpstr>
      <vt:lpstr>James Madison’s Administration</vt:lpstr>
      <vt:lpstr>Madison’s Presidency</vt:lpstr>
      <vt:lpstr>War of 1812</vt:lpstr>
      <vt:lpstr>PowerPoint Presentation</vt:lpstr>
      <vt:lpstr>2014 British Tweet - Oops!</vt:lpstr>
      <vt:lpstr>End of the War</vt:lpstr>
      <vt:lpstr>Federalist Opposition </vt:lpstr>
      <vt:lpstr>Death of the Federalists</vt:lpstr>
      <vt:lpstr>Memory Aid</vt:lpstr>
      <vt:lpstr>Henry Clay’s American System</vt:lpstr>
      <vt:lpstr>PowerPoint Presentation</vt:lpstr>
      <vt:lpstr>Tariff of 1816</vt:lpstr>
      <vt:lpstr>The Era of Good Feelings 1817-1825</vt:lpstr>
      <vt:lpstr>James Monroe</vt:lpstr>
      <vt:lpstr>Panic of 1819</vt:lpstr>
      <vt:lpstr>Tallmadge Amendment</vt:lpstr>
      <vt:lpstr>Missouri Compromise</vt:lpstr>
      <vt:lpstr>Foreign Policy</vt:lpstr>
      <vt:lpstr>Monroe Doctrine</vt:lpstr>
      <vt:lpstr>Growth of Nationalism</vt:lpstr>
      <vt:lpstr>Was it the Era of Good Feelings?</vt:lpstr>
      <vt:lpstr>Age of Jackson</vt:lpstr>
      <vt:lpstr>Political</vt:lpstr>
      <vt:lpstr>Expansion of Democracy</vt:lpstr>
      <vt:lpstr>Economic</vt:lpstr>
      <vt:lpstr>Economics Continued</vt:lpstr>
      <vt:lpstr>Social</vt:lpstr>
      <vt:lpstr>PowerPoint Presentation</vt:lpstr>
      <vt:lpstr>Mnemonic Device</vt:lpstr>
      <vt:lpstr>Reform Movements</vt:lpstr>
      <vt:lpstr>Second Great Awakening</vt:lpstr>
      <vt:lpstr>Camp Meeting</vt:lpstr>
      <vt:lpstr>Utopian Communities</vt:lpstr>
      <vt:lpstr>Temperance</vt:lpstr>
      <vt:lpstr>Women’s Rights</vt:lpstr>
      <vt:lpstr>Education</vt:lpstr>
      <vt:lpstr>Other Reforms</vt:lpstr>
      <vt:lpstr>Changing American Family</vt:lpstr>
      <vt:lpstr>Market Revolution</vt:lpstr>
      <vt:lpstr>Demographic Changes</vt:lpstr>
      <vt:lpstr>What was the Market Revolution?</vt:lpstr>
      <vt:lpstr>Market Revolution Areas of Change</vt:lpstr>
      <vt:lpstr>Memory Aids</vt:lpstr>
      <vt:lpstr>Early Industrialization </vt:lpstr>
      <vt:lpstr>Industrial Revolution</vt:lpstr>
      <vt:lpstr>PowerPoint Presentation</vt:lpstr>
      <vt:lpstr>PowerPoint Presentation</vt:lpstr>
      <vt:lpstr>PowerPoint Presentation</vt:lpstr>
      <vt:lpstr>PowerPoint Presentation</vt:lpstr>
      <vt:lpstr>PowerPoint Presentation</vt:lpstr>
      <vt:lpstr>PowerPoint Presentation</vt:lpstr>
      <vt:lpstr>Lowell System</vt:lpstr>
      <vt:lpstr>PowerPoint Presentation</vt:lpstr>
      <vt:lpstr>PowerPoint Presentation</vt:lpstr>
      <vt:lpstr>PowerPoint Presentation</vt:lpstr>
      <vt:lpstr>PowerPoint Presentation</vt:lpstr>
      <vt:lpstr>PowerPoint Presentation</vt:lpstr>
      <vt:lpstr>Ch. 9, Image 17</vt:lpstr>
      <vt:lpstr>PowerPoint Presentation</vt:lpstr>
      <vt:lpstr>PowerPoint Presentation</vt:lpstr>
      <vt:lpstr>PowerPoint Presentation</vt:lpstr>
      <vt:lpstr>PowerPoint Presentation</vt:lpstr>
      <vt:lpstr>Why Was New England the Center?</vt:lpstr>
      <vt:lpstr>By 1850, industrial output exceeded agricultural output!</vt:lpstr>
      <vt:lpstr>Northern Workers</vt:lpstr>
      <vt:lpstr>Western Farmers</vt:lpstr>
      <vt:lpstr>PowerPoint Presentation</vt:lpstr>
      <vt:lpstr>PowerPoint Presentation</vt:lpstr>
      <vt:lpstr>Ch. 9, Image 12</vt:lpstr>
      <vt:lpstr>Transportation Revolution</vt:lpstr>
      <vt:lpstr>PowerPoint Presentation</vt:lpstr>
      <vt:lpstr>PowerPoint Presentation</vt:lpstr>
      <vt:lpstr>PowerPoint Presentation</vt:lpstr>
      <vt:lpstr>Conestogas - Covered Wagons</vt:lpstr>
      <vt:lpstr>PowerPoint Presentation</vt:lpstr>
      <vt:lpstr>PowerPoint Presentation</vt:lpstr>
      <vt:lpstr>PowerPoint Presentation</vt:lpstr>
      <vt:lpstr>PowerPoint Presentation</vt:lpstr>
      <vt:lpstr>PowerPoint Presentation</vt:lpstr>
      <vt:lpstr>Erie Canal “Clinton’s Big Ditch”</vt:lpstr>
      <vt:lpstr>PowerPoint Presentation</vt:lpstr>
      <vt:lpstr>PowerPoint Presentation</vt:lpstr>
      <vt:lpstr>PowerPoint Presentation</vt:lpstr>
      <vt:lpstr>Ch. 9, Image 8</vt:lpstr>
      <vt:lpstr>PowerPoint Presentation</vt:lpstr>
      <vt:lpstr>PowerPoint Presentation</vt:lpstr>
      <vt:lpstr>PowerPoint Presentation</vt:lpstr>
      <vt:lpstr>PowerPoint Presentation</vt:lpstr>
      <vt:lpstr>PowerPoint Presentation</vt:lpstr>
      <vt:lpstr>Results of Industrialization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APUSH Period 4</dc:title>
  <cp:lastModifiedBy>Ramirez, Marcia P.</cp:lastModifiedBy>
  <cp:revision>1</cp:revision>
  <dcterms:modified xsi:type="dcterms:W3CDTF">2017-10-23T01:47:35Z</dcterms:modified>
</cp:coreProperties>
</file>