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5" d="100"/>
          <a:sy n="55" d="100"/>
        </p:scale>
        <p:origin x="-8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24175630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05" name="Shape 20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11" name="Shape 21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17" name="Shape 21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38" name="Shape 23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44" name="Shape 24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50" name="Shape 25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63" name="Shape 26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71" name="Shape 27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77" name="Shape 27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91" name="Shape 29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98" name="Shape 29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316" name="Shape 31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329" name="Shape 32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336" name="Shape 33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342" name="Shape 34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660000"/>
        </a:solidFill>
        <a:effectLst/>
      </p:bgPr>
    </p:bg>
    <p:spTree>
      <p:nvGrpSpPr>
        <p:cNvPr id="1" name="Shape 9"/>
        <p:cNvGrpSpPr/>
        <p:nvPr/>
      </p:nvGrpSpPr>
      <p:grpSpPr>
        <a:xfrm>
          <a:off x="0" y="0"/>
          <a:ext cx="0" cy="0"/>
          <a:chOff x="0" y="0"/>
          <a:chExt cx="0" cy="0"/>
        </a:xfrm>
      </p:grpSpPr>
      <p:sp>
        <p:nvSpPr>
          <p:cNvPr id="10" name="Shape 10"/>
          <p:cNvSpPr/>
          <p:nvPr/>
        </p:nvSpPr>
        <p:spPr>
          <a:xfrm>
            <a:off x="4286250" y="0"/>
            <a:ext cx="72300" cy="6858000"/>
          </a:xfrm>
          <a:prstGeom prst="rect">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a:off x="3954525" y="0"/>
            <a:ext cx="3853199" cy="6858000"/>
          </a:xfrm>
          <a:prstGeom prst="rect">
            <a:avLst/>
          </a:prstGeom>
          <a:solidFill>
            <a:srgbClr val="1C4587"/>
          </a:solidFill>
          <a:ln>
            <a:noFill/>
          </a:ln>
        </p:spPr>
        <p:txBody>
          <a:bodyPr wrap="square" lIns="91425" tIns="91425" rIns="91425" bIns="91425" anchor="ctr" anchorCtr="0">
            <a:noAutofit/>
          </a:bodyPr>
          <a:lstStyle/>
          <a:p>
            <a:pPr lvl="0" rtl="0">
              <a:spcBef>
                <a:spcPts val="0"/>
              </a:spcBef>
              <a:buNone/>
            </a:pPr>
            <a:endParaRPr/>
          </a:p>
        </p:txBody>
      </p:sp>
      <p:sp>
        <p:nvSpPr>
          <p:cNvPr id="12" name="Shape 12"/>
          <p:cNvSpPr txBox="1">
            <a:spLocks noGrp="1"/>
          </p:cNvSpPr>
          <p:nvPr>
            <p:ph type="ctrTitle"/>
          </p:nvPr>
        </p:nvSpPr>
        <p:spPr>
          <a:xfrm>
            <a:off x="344250" y="1871800"/>
            <a:ext cx="8455500" cy="2862300"/>
          </a:xfrm>
          <a:prstGeom prst="rect">
            <a:avLst/>
          </a:prstGeom>
          <a:solidFill>
            <a:srgbClr val="FFFFFF"/>
          </a:solidFill>
        </p:spPr>
        <p:txBody>
          <a:bodyPr wrap="square" lIns="91425" tIns="91425" rIns="91425" bIns="91425" anchor="ctr" anchorCtr="0"/>
          <a:lstStyle>
            <a:lvl1pPr lvl="0" algn="ctr" rtl="0">
              <a:spcBef>
                <a:spcPts val="0"/>
              </a:spcBef>
              <a:buSzPct val="100000"/>
              <a:buFont typeface="Playfair Display"/>
              <a:defRPr sz="6800" b="1">
                <a:latin typeface="Playfair Display"/>
                <a:ea typeface="Playfair Display"/>
                <a:cs typeface="Playfair Display"/>
                <a:sym typeface="Playfair Display"/>
              </a:defRPr>
            </a:lvl1pPr>
            <a:lvl2pPr lvl="1" algn="ctr" rtl="0">
              <a:spcBef>
                <a:spcPts val="0"/>
              </a:spcBef>
              <a:buSzPct val="100000"/>
              <a:buFont typeface="Playfair Display"/>
              <a:defRPr sz="6800" b="1">
                <a:latin typeface="Playfair Display"/>
                <a:ea typeface="Playfair Display"/>
                <a:cs typeface="Playfair Display"/>
                <a:sym typeface="Playfair Display"/>
              </a:defRPr>
            </a:lvl2pPr>
            <a:lvl3pPr lvl="2" algn="ctr" rtl="0">
              <a:spcBef>
                <a:spcPts val="0"/>
              </a:spcBef>
              <a:buSzPct val="100000"/>
              <a:buFont typeface="Playfair Display"/>
              <a:defRPr sz="6800" b="1">
                <a:latin typeface="Playfair Display"/>
                <a:ea typeface="Playfair Display"/>
                <a:cs typeface="Playfair Display"/>
                <a:sym typeface="Playfair Display"/>
              </a:defRPr>
            </a:lvl3pPr>
            <a:lvl4pPr lvl="3" algn="ctr" rtl="0">
              <a:spcBef>
                <a:spcPts val="0"/>
              </a:spcBef>
              <a:buSzPct val="100000"/>
              <a:buFont typeface="Playfair Display"/>
              <a:defRPr sz="6800" b="1">
                <a:latin typeface="Playfair Display"/>
                <a:ea typeface="Playfair Display"/>
                <a:cs typeface="Playfair Display"/>
                <a:sym typeface="Playfair Display"/>
              </a:defRPr>
            </a:lvl4pPr>
            <a:lvl5pPr lvl="4" algn="ctr" rtl="0">
              <a:spcBef>
                <a:spcPts val="0"/>
              </a:spcBef>
              <a:buSzPct val="100000"/>
              <a:buFont typeface="Playfair Display"/>
              <a:defRPr sz="6800" b="1">
                <a:latin typeface="Playfair Display"/>
                <a:ea typeface="Playfair Display"/>
                <a:cs typeface="Playfair Display"/>
                <a:sym typeface="Playfair Display"/>
              </a:defRPr>
            </a:lvl5pPr>
            <a:lvl6pPr lvl="5" algn="ctr" rtl="0">
              <a:spcBef>
                <a:spcPts val="0"/>
              </a:spcBef>
              <a:buSzPct val="100000"/>
              <a:buFont typeface="Playfair Display"/>
              <a:defRPr sz="6800" b="1">
                <a:latin typeface="Playfair Display"/>
                <a:ea typeface="Playfair Display"/>
                <a:cs typeface="Playfair Display"/>
                <a:sym typeface="Playfair Display"/>
              </a:defRPr>
            </a:lvl6pPr>
            <a:lvl7pPr lvl="6" algn="ctr" rtl="0">
              <a:spcBef>
                <a:spcPts val="0"/>
              </a:spcBef>
              <a:buSzPct val="100000"/>
              <a:buFont typeface="Playfair Display"/>
              <a:defRPr sz="6800" b="1">
                <a:latin typeface="Playfair Display"/>
                <a:ea typeface="Playfair Display"/>
                <a:cs typeface="Playfair Display"/>
                <a:sym typeface="Playfair Display"/>
              </a:defRPr>
            </a:lvl7pPr>
            <a:lvl8pPr lvl="7" algn="ctr" rtl="0">
              <a:spcBef>
                <a:spcPts val="0"/>
              </a:spcBef>
              <a:buSzPct val="100000"/>
              <a:buFont typeface="Playfair Display"/>
              <a:defRPr sz="6800" b="1">
                <a:latin typeface="Playfair Display"/>
                <a:ea typeface="Playfair Display"/>
                <a:cs typeface="Playfair Display"/>
                <a:sym typeface="Playfair Display"/>
              </a:defRPr>
            </a:lvl8pPr>
            <a:lvl9pPr lvl="8" algn="ctr" rtl="0">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3" name="Shape 13"/>
          <p:cNvSpPr txBox="1">
            <a:spLocks noGrp="1"/>
          </p:cNvSpPr>
          <p:nvPr>
            <p:ph type="subTitle" idx="1"/>
          </p:nvPr>
        </p:nvSpPr>
        <p:spPr>
          <a:xfrm>
            <a:off x="344250" y="4734200"/>
            <a:ext cx="4910100" cy="770399"/>
          </a:xfrm>
          <a:prstGeom prst="rect">
            <a:avLst/>
          </a:prstGeom>
          <a:solidFill>
            <a:schemeClr val="dk2"/>
          </a:solidFill>
        </p:spPr>
        <p:txBody>
          <a:bodyPr wrap="square" lIns="91425" tIns="91425" rIns="91425" bIns="91425" anchor="ctr" anchorCtr="0"/>
          <a:lstStyle>
            <a:lvl1pPr lvl="0"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4" name="Shape 14"/>
          <p:cNvSpPr txBox="1">
            <a:spLocks noGrp="1"/>
          </p:cNvSpPr>
          <p:nvPr>
            <p:ph type="sldNum" idx="12"/>
          </p:nvPr>
        </p:nvSpPr>
        <p:spPr>
          <a:xfrm>
            <a:off x="8497999" y="6251678"/>
            <a:ext cx="548699" cy="524699"/>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1333233"/>
            <a:ext cx="8520599" cy="2861699"/>
          </a:xfrm>
          <a:prstGeom prst="rect">
            <a:avLst/>
          </a:prstGeom>
        </p:spPr>
        <p:txBody>
          <a:bodyPr wrap="square" lIns="91425" tIns="91425" rIns="91425" bIns="91425" anchor="b" anchorCtr="0"/>
          <a:lstStyle>
            <a:lvl1pPr lvl="0" algn="ctr" rtl="0">
              <a:spcBef>
                <a:spcPts val="0"/>
              </a:spcBef>
              <a:buSzPct val="100000"/>
              <a:buFont typeface="Montserrat"/>
              <a:defRPr sz="14000">
                <a:latin typeface="Montserrat"/>
                <a:ea typeface="Montserrat"/>
                <a:cs typeface="Montserrat"/>
                <a:sym typeface="Montserrat"/>
              </a:defRPr>
            </a:lvl1pPr>
            <a:lvl2pPr lvl="1" algn="ctr" rtl="0">
              <a:spcBef>
                <a:spcPts val="0"/>
              </a:spcBef>
              <a:buSzPct val="100000"/>
              <a:buFont typeface="Montserrat"/>
              <a:defRPr sz="14000">
                <a:latin typeface="Montserrat"/>
                <a:ea typeface="Montserrat"/>
                <a:cs typeface="Montserrat"/>
                <a:sym typeface="Montserrat"/>
              </a:defRPr>
            </a:lvl2pPr>
            <a:lvl3pPr lvl="2" algn="ctr" rtl="0">
              <a:spcBef>
                <a:spcPts val="0"/>
              </a:spcBef>
              <a:buSzPct val="100000"/>
              <a:buFont typeface="Montserrat"/>
              <a:defRPr sz="14000">
                <a:latin typeface="Montserrat"/>
                <a:ea typeface="Montserrat"/>
                <a:cs typeface="Montserrat"/>
                <a:sym typeface="Montserrat"/>
              </a:defRPr>
            </a:lvl3pPr>
            <a:lvl4pPr lvl="3" algn="ctr" rtl="0">
              <a:spcBef>
                <a:spcPts val="0"/>
              </a:spcBef>
              <a:buSzPct val="100000"/>
              <a:buFont typeface="Montserrat"/>
              <a:defRPr sz="14000">
                <a:latin typeface="Montserrat"/>
                <a:ea typeface="Montserrat"/>
                <a:cs typeface="Montserrat"/>
                <a:sym typeface="Montserrat"/>
              </a:defRPr>
            </a:lvl4pPr>
            <a:lvl5pPr lvl="4" algn="ctr" rtl="0">
              <a:spcBef>
                <a:spcPts val="0"/>
              </a:spcBef>
              <a:buSzPct val="100000"/>
              <a:buFont typeface="Montserrat"/>
              <a:defRPr sz="14000">
                <a:latin typeface="Montserrat"/>
                <a:ea typeface="Montserrat"/>
                <a:cs typeface="Montserrat"/>
                <a:sym typeface="Montserrat"/>
              </a:defRPr>
            </a:lvl5pPr>
            <a:lvl6pPr lvl="5" algn="ctr" rtl="0">
              <a:spcBef>
                <a:spcPts val="0"/>
              </a:spcBef>
              <a:buSzPct val="100000"/>
              <a:buFont typeface="Montserrat"/>
              <a:defRPr sz="14000">
                <a:latin typeface="Montserrat"/>
                <a:ea typeface="Montserrat"/>
                <a:cs typeface="Montserrat"/>
                <a:sym typeface="Montserrat"/>
              </a:defRPr>
            </a:lvl6pPr>
            <a:lvl7pPr lvl="6" algn="ctr" rtl="0">
              <a:spcBef>
                <a:spcPts val="0"/>
              </a:spcBef>
              <a:buSzPct val="100000"/>
              <a:buFont typeface="Montserrat"/>
              <a:defRPr sz="14000">
                <a:latin typeface="Montserrat"/>
                <a:ea typeface="Montserrat"/>
                <a:cs typeface="Montserrat"/>
                <a:sym typeface="Montserrat"/>
              </a:defRPr>
            </a:lvl7pPr>
            <a:lvl8pPr lvl="7" algn="ctr" rtl="0">
              <a:spcBef>
                <a:spcPts val="0"/>
              </a:spcBef>
              <a:buSzPct val="100000"/>
              <a:buFont typeface="Montserrat"/>
              <a:defRPr sz="14000">
                <a:latin typeface="Montserrat"/>
                <a:ea typeface="Montserrat"/>
                <a:cs typeface="Montserrat"/>
                <a:sym typeface="Montserrat"/>
              </a:defRPr>
            </a:lvl8pPr>
            <a:lvl9pPr lvl="8" algn="ctr" rtl="0">
              <a:spcBef>
                <a:spcPts val="0"/>
              </a:spcBef>
              <a:buSzPct val="100000"/>
              <a:buFont typeface="Montserrat"/>
              <a:defRPr sz="14000">
                <a:latin typeface="Montserrat"/>
                <a:ea typeface="Montserrat"/>
                <a:cs typeface="Montserrat"/>
                <a:sym typeface="Montserrat"/>
              </a:defRPr>
            </a:lvl9pPr>
          </a:lstStyle>
          <a:p>
            <a:endParaRPr/>
          </a:p>
        </p:txBody>
      </p:sp>
      <p:sp>
        <p:nvSpPr>
          <p:cNvPr id="50" name="Shape 50"/>
          <p:cNvSpPr txBox="1">
            <a:spLocks noGrp="1"/>
          </p:cNvSpPr>
          <p:nvPr>
            <p:ph type="body" idx="1"/>
          </p:nvPr>
        </p:nvSpPr>
        <p:spPr>
          <a:xfrm>
            <a:off x="311700" y="4304566"/>
            <a:ext cx="8520599" cy="1734300"/>
          </a:xfrm>
          <a:prstGeom prst="rect">
            <a:avLst/>
          </a:prstGeom>
        </p:spPr>
        <p:txBody>
          <a:bodyPr wrap="square"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51" name="Shape 51"/>
          <p:cNvSpPr txBox="1">
            <a:spLocks noGrp="1"/>
          </p:cNvSpPr>
          <p:nvPr>
            <p:ph type="sldNum" idx="12"/>
          </p:nvPr>
        </p:nvSpPr>
        <p:spPr>
          <a:xfrm>
            <a:off x="8497999" y="6251678"/>
            <a:ext cx="548699" cy="524699"/>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6251678"/>
            <a:ext cx="548699" cy="524699"/>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56" name="Shape 56"/>
          <p:cNvSpPr txBox="1">
            <a:spLocks noGrp="1"/>
          </p:cNvSpPr>
          <p:nvPr>
            <p:ph type="body" idx="1"/>
          </p:nvPr>
        </p:nvSpPr>
        <p:spPr>
          <a:xfrm>
            <a:off x="457200" y="1600200"/>
            <a:ext cx="4038599" cy="4526100"/>
          </a:xfrm>
          <a:prstGeom prst="rect">
            <a:avLst/>
          </a:prstGeom>
          <a:noFill/>
          <a:ln>
            <a:noFill/>
          </a:ln>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7" name="Shape 57"/>
          <p:cNvSpPr txBox="1">
            <a:spLocks noGrp="1"/>
          </p:cNvSpPr>
          <p:nvPr>
            <p:ph type="body" idx="2"/>
          </p:nvPr>
        </p:nvSpPr>
        <p:spPr>
          <a:xfrm>
            <a:off x="4648200" y="1600200"/>
            <a:ext cx="4038599" cy="4526100"/>
          </a:xfrm>
          <a:prstGeom prst="rect">
            <a:avLst/>
          </a:prstGeom>
          <a:noFill/>
          <a:ln>
            <a:noFill/>
          </a:ln>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8" name="Shape 58"/>
          <p:cNvSpPr txBox="1">
            <a:spLocks noGrp="1"/>
          </p:cNvSpPr>
          <p:nvPr>
            <p:ph type="dt" idx="10"/>
          </p:nvPr>
        </p:nvSpPr>
        <p:spPr>
          <a:xfrm>
            <a:off x="457200" y="6245225"/>
            <a:ext cx="2133599"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59" name="Shape 59"/>
          <p:cNvSpPr txBox="1">
            <a:spLocks noGrp="1"/>
          </p:cNvSpPr>
          <p:nvPr>
            <p:ph type="ftr" idx="11"/>
          </p:nvPr>
        </p:nvSpPr>
        <p:spPr>
          <a:xfrm>
            <a:off x="3124200" y="6245225"/>
            <a:ext cx="2895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60" name="Shape 60"/>
          <p:cNvSpPr txBox="1">
            <a:spLocks noGrp="1"/>
          </p:cNvSpPr>
          <p:nvPr>
            <p:ph type="sldNum" idx="12"/>
          </p:nvPr>
        </p:nvSpPr>
        <p:spPr>
          <a:xfrm>
            <a:off x="6553200" y="6245225"/>
            <a:ext cx="2133599" cy="4761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1400" b="0" i="0" u="none" strike="noStrike" cap="none">
                <a:solidFill>
                  <a:schemeClr val="dk1"/>
                </a:solidFill>
                <a:latin typeface="Arial"/>
                <a:ea typeface="Arial"/>
                <a:cs typeface="Arial"/>
                <a:sym typeface="Arial"/>
              </a:rPr>
              <a:t>‹#›</a:t>
            </a:fld>
            <a:endParaRPr lang="en"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914400" y="274637"/>
            <a:ext cx="7772400" cy="1143000"/>
          </a:xfrm>
          <a:prstGeom prst="rect">
            <a:avLst/>
          </a:prstGeom>
          <a:noFill/>
          <a:ln>
            <a:noFill/>
          </a:ln>
        </p:spPr>
        <p:txBody>
          <a:bodyPr wrap="square" lIns="91425" tIns="91425" rIns="91425" bIns="91425" anchor="b" anchorCtr="0"/>
          <a:lstStyle>
            <a:lvl1pPr lvl="0" algn="l" rtl="0">
              <a:spcBef>
                <a:spcPts val="0"/>
              </a:spcBef>
              <a:buClr>
                <a:schemeClr val="dk2"/>
              </a:buClr>
              <a:buFont typeface="Source Sans Pro"/>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txBox="1">
            <a:spLocks noGrp="1"/>
          </p:cNvSpPr>
          <p:nvPr>
            <p:ph type="dt" idx="10"/>
          </p:nvPr>
        </p:nvSpPr>
        <p:spPr>
          <a:xfrm>
            <a:off x="6172200" y="6191250"/>
            <a:ext cx="2476500" cy="476100"/>
          </a:xfrm>
          <a:prstGeom prst="rect">
            <a:avLst/>
          </a:prstGeom>
          <a:noFill/>
          <a:ln>
            <a:noFill/>
          </a:ln>
        </p:spPr>
        <p:txBody>
          <a:bodyPr wrap="square"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4" name="Shape 64"/>
          <p:cNvSpPr txBox="1">
            <a:spLocks noGrp="1"/>
          </p:cNvSpPr>
          <p:nvPr>
            <p:ph type="ftr" idx="11"/>
          </p:nvPr>
        </p:nvSpPr>
        <p:spPr>
          <a:xfrm>
            <a:off x="914400" y="6172200"/>
            <a:ext cx="3962399" cy="457200"/>
          </a:xfrm>
          <a:prstGeom prst="rect">
            <a:avLst/>
          </a:prstGeom>
          <a:noFill/>
          <a:ln>
            <a:noFill/>
          </a:ln>
        </p:spPr>
        <p:txBody>
          <a:bodyPr wrap="square"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5" name="Shape 65"/>
          <p:cNvSpPr>
            <a:spLocks noGrp="1"/>
          </p:cNvSpPr>
          <p:nvPr>
            <p:ph type="sldNum" idx="12"/>
          </p:nvPr>
        </p:nvSpPr>
        <p:spPr>
          <a:xfrm>
            <a:off x="146304" y="6210300"/>
            <a:ext cx="457200" cy="457200"/>
          </a:xfrm>
          <a:prstGeom prst="ellipse">
            <a:avLst/>
          </a:prstGeom>
          <a:solidFill>
            <a:schemeClr val="accent1"/>
          </a:solidFill>
          <a:ln>
            <a:noFill/>
          </a:ln>
        </p:spPr>
        <p:txBody>
          <a:bodyPr wrap="square" lIns="91425" tIns="91425" rIns="91425" bIns="91425" anchor="ctr" anchorCtr="1">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
        <p:nvSpPr>
          <p:cNvPr id="66" name="Shape 66"/>
          <p:cNvSpPr txBox="1">
            <a:spLocks noGrp="1"/>
          </p:cNvSpPr>
          <p:nvPr>
            <p:ph type="body" idx="1"/>
          </p:nvPr>
        </p:nvSpPr>
        <p:spPr>
          <a:xfrm>
            <a:off x="914400" y="1447800"/>
            <a:ext cx="7772400" cy="4572000"/>
          </a:xfrm>
          <a:prstGeom prst="rect">
            <a:avLst/>
          </a:prstGeom>
          <a:noFill/>
          <a:ln>
            <a:noFill/>
          </a:ln>
        </p:spPr>
        <p:txBody>
          <a:bodyPr wrap="square" lIns="91425" tIns="91425" rIns="91425" bIns="91425" anchor="t" anchorCtr="0"/>
          <a:lstStyle>
            <a:lvl1pPr marL="274320" lvl="0" indent="-133985" algn="l" rtl="0">
              <a:spcBef>
                <a:spcPts val="580"/>
              </a:spcBef>
              <a:buClr>
                <a:schemeClr val="accent1"/>
              </a:buClr>
              <a:buFont typeface="Libre Baskerville"/>
              <a:buChar char="●"/>
              <a:defRPr/>
            </a:lvl1pPr>
            <a:lvl2pPr marL="548640" lvl="1" indent="-101600" algn="l" rtl="0">
              <a:spcBef>
                <a:spcPts val="370"/>
              </a:spcBef>
              <a:buClr>
                <a:schemeClr val="accent2"/>
              </a:buClr>
              <a:buFont typeface="Libre Baskerville"/>
              <a:buChar char="●"/>
              <a:defRPr/>
            </a:lvl2pPr>
            <a:lvl3pPr marL="822960" lvl="2" indent="-130810" algn="l" rtl="0">
              <a:spcBef>
                <a:spcPts val="370"/>
              </a:spcBef>
              <a:buClr>
                <a:srgbClr val="F0C1B0"/>
              </a:buClr>
              <a:buFont typeface="Libre Baskerville"/>
              <a:buChar char="●"/>
              <a:defRPr/>
            </a:lvl3pPr>
            <a:lvl4pPr marL="1097280" lvl="3" indent="-132080" algn="l" rtl="0">
              <a:spcBef>
                <a:spcPts val="370"/>
              </a:spcBef>
              <a:buClr>
                <a:schemeClr val="accent3"/>
              </a:buClr>
              <a:buFont typeface="Libre Baskerville"/>
              <a:buChar char="●"/>
              <a:defRPr/>
            </a:lvl4pPr>
            <a:lvl5pPr marL="1371600" lvl="4" indent="-101600" algn="l" rtl="0">
              <a:spcBef>
                <a:spcPts val="370"/>
              </a:spcBef>
              <a:buClr>
                <a:schemeClr val="accent3"/>
              </a:buClr>
              <a:buFont typeface="Libre Baskerville"/>
              <a:buChar char="o"/>
              <a:defRPr/>
            </a:lvl5pPr>
            <a:lvl6pPr marL="1645920" lvl="5" indent="-121920" algn="l" rtl="0">
              <a:spcBef>
                <a:spcPts val="370"/>
              </a:spcBef>
              <a:buClr>
                <a:schemeClr val="accent3"/>
              </a:buClr>
              <a:buFont typeface="Libre Baskerville"/>
              <a:buChar char="•"/>
              <a:defRPr/>
            </a:lvl6pPr>
            <a:lvl7pPr marL="1920240" lvl="6" indent="-116839" algn="l" rtl="0">
              <a:spcBef>
                <a:spcPts val="370"/>
              </a:spcBef>
              <a:buClr>
                <a:schemeClr val="accent2"/>
              </a:buClr>
              <a:buFont typeface="Libre Baskerville"/>
              <a:buChar char="•"/>
              <a:defRPr/>
            </a:lvl7pPr>
            <a:lvl8pPr marL="2194560" lvl="7" indent="-124460" algn="l" rtl="0">
              <a:spcBef>
                <a:spcPts val="370"/>
              </a:spcBef>
              <a:buClr>
                <a:srgbClr val="F0C1B0"/>
              </a:buClr>
              <a:buFont typeface="Libre Baskerville"/>
              <a:buChar char="•"/>
              <a:defRPr/>
            </a:lvl8pPr>
            <a:lvl9pPr marL="2468880" lvl="8" indent="-119379" algn="l" rtl="0">
              <a:spcBef>
                <a:spcPts val="370"/>
              </a:spcBef>
              <a:buClr>
                <a:srgbClr val="DDB8B3"/>
              </a:buClr>
              <a:buFont typeface="Libre Baskerville"/>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rgbClr val="1C4587"/>
        </a:solidFill>
        <a:effectLst/>
      </p:bgPr>
    </p:bg>
    <p:spTree>
      <p:nvGrpSpPr>
        <p:cNvPr id="1" name="Shape 15"/>
        <p:cNvGrpSpPr/>
        <p:nvPr/>
      </p:nvGrpSpPr>
      <p:grpSpPr>
        <a:xfrm>
          <a:off x="0" y="0"/>
          <a:ext cx="0" cy="0"/>
          <a:chOff x="0" y="0"/>
          <a:chExt cx="0" cy="0"/>
        </a:xfrm>
      </p:grpSpPr>
      <p:sp>
        <p:nvSpPr>
          <p:cNvPr id="16" name="Shape 16"/>
          <p:cNvSpPr/>
          <p:nvPr/>
        </p:nvSpPr>
        <p:spPr>
          <a:xfrm rot="5400000">
            <a:off x="4543650" y="744450"/>
            <a:ext cx="56699" cy="8455799"/>
          </a:xfrm>
          <a:prstGeom prst="rect">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344250" y="1871800"/>
            <a:ext cx="8455500" cy="2862300"/>
          </a:xfrm>
          <a:prstGeom prst="rect">
            <a:avLst/>
          </a:prstGeom>
          <a:solidFill>
            <a:srgbClr val="FFFFFF"/>
          </a:solidFill>
        </p:spPr>
        <p:txBody>
          <a:bodyPr wrap="square" lIns="91425" tIns="91425" rIns="91425" bIns="91425" anchor="ctr" anchorCtr="0"/>
          <a:lstStyle>
            <a:lvl1pPr lvl="0" algn="ctr" rtl="0">
              <a:spcBef>
                <a:spcPts val="0"/>
              </a:spcBef>
              <a:buSzPct val="100000"/>
              <a:buFont typeface="Playfair Display"/>
              <a:defRPr sz="4800" b="1">
                <a:latin typeface="Playfair Display"/>
                <a:ea typeface="Playfair Display"/>
                <a:cs typeface="Playfair Display"/>
                <a:sym typeface="Playfair Display"/>
              </a:defRPr>
            </a:lvl1pPr>
            <a:lvl2pPr lvl="1" algn="ctr" rtl="0">
              <a:spcBef>
                <a:spcPts val="0"/>
              </a:spcBef>
              <a:buSzPct val="100000"/>
              <a:buFont typeface="Playfair Display"/>
              <a:defRPr sz="4800" b="1">
                <a:latin typeface="Playfair Display"/>
                <a:ea typeface="Playfair Display"/>
                <a:cs typeface="Playfair Display"/>
                <a:sym typeface="Playfair Display"/>
              </a:defRPr>
            </a:lvl2pPr>
            <a:lvl3pPr lvl="2" algn="ctr" rtl="0">
              <a:spcBef>
                <a:spcPts val="0"/>
              </a:spcBef>
              <a:buSzPct val="100000"/>
              <a:buFont typeface="Playfair Display"/>
              <a:defRPr sz="4800" b="1">
                <a:latin typeface="Playfair Display"/>
                <a:ea typeface="Playfair Display"/>
                <a:cs typeface="Playfair Display"/>
                <a:sym typeface="Playfair Display"/>
              </a:defRPr>
            </a:lvl3pPr>
            <a:lvl4pPr lvl="3" algn="ctr" rtl="0">
              <a:spcBef>
                <a:spcPts val="0"/>
              </a:spcBef>
              <a:buSzPct val="100000"/>
              <a:buFont typeface="Playfair Display"/>
              <a:defRPr sz="4800" b="1">
                <a:latin typeface="Playfair Display"/>
                <a:ea typeface="Playfair Display"/>
                <a:cs typeface="Playfair Display"/>
                <a:sym typeface="Playfair Display"/>
              </a:defRPr>
            </a:lvl4pPr>
            <a:lvl5pPr lvl="4" algn="ctr" rtl="0">
              <a:spcBef>
                <a:spcPts val="0"/>
              </a:spcBef>
              <a:buSzPct val="100000"/>
              <a:buFont typeface="Playfair Display"/>
              <a:defRPr sz="4800" b="1">
                <a:latin typeface="Playfair Display"/>
                <a:ea typeface="Playfair Display"/>
                <a:cs typeface="Playfair Display"/>
                <a:sym typeface="Playfair Display"/>
              </a:defRPr>
            </a:lvl5pPr>
            <a:lvl6pPr lvl="5" algn="ctr" rtl="0">
              <a:spcBef>
                <a:spcPts val="0"/>
              </a:spcBef>
              <a:buSzPct val="100000"/>
              <a:buFont typeface="Playfair Display"/>
              <a:defRPr sz="4800" b="1">
                <a:latin typeface="Playfair Display"/>
                <a:ea typeface="Playfair Display"/>
                <a:cs typeface="Playfair Display"/>
                <a:sym typeface="Playfair Display"/>
              </a:defRPr>
            </a:lvl6pPr>
            <a:lvl7pPr lvl="6" algn="ctr" rtl="0">
              <a:spcBef>
                <a:spcPts val="0"/>
              </a:spcBef>
              <a:buSzPct val="100000"/>
              <a:buFont typeface="Playfair Display"/>
              <a:defRPr sz="4800" b="1">
                <a:latin typeface="Playfair Display"/>
                <a:ea typeface="Playfair Display"/>
                <a:cs typeface="Playfair Display"/>
                <a:sym typeface="Playfair Display"/>
              </a:defRPr>
            </a:lvl7pPr>
            <a:lvl8pPr lvl="7" algn="ctr" rtl="0">
              <a:spcBef>
                <a:spcPts val="0"/>
              </a:spcBef>
              <a:buSzPct val="100000"/>
              <a:buFont typeface="Playfair Display"/>
              <a:defRPr sz="4800" b="1">
                <a:latin typeface="Playfair Display"/>
                <a:ea typeface="Playfair Display"/>
                <a:cs typeface="Playfair Display"/>
                <a:sym typeface="Playfair Display"/>
              </a:defRPr>
            </a:lvl8pPr>
            <a:lvl9pPr lvl="8" algn="ctr" rtl="0">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8" name="Shape 18"/>
          <p:cNvSpPr txBox="1">
            <a:spLocks noGrp="1"/>
          </p:cNvSpPr>
          <p:nvPr>
            <p:ph type="sldNum" idx="12"/>
          </p:nvPr>
        </p:nvSpPr>
        <p:spPr>
          <a:xfrm>
            <a:off x="8497999" y="6251678"/>
            <a:ext cx="548699" cy="524699"/>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593366"/>
            <a:ext cx="8520599" cy="763500"/>
          </a:xfrm>
          <a:prstGeom prst="rect">
            <a:avLst/>
          </a:prstGeom>
        </p:spPr>
        <p:txBody>
          <a:bodyPr wrap="square" lIns="91425" tIns="91425" rIns="91425" bIns="91425" anchor="t" anchorCtr="0"/>
          <a:lstStyle>
            <a:lvl1pPr lvl="0" rtl="0">
              <a:spcBef>
                <a:spcPts val="0"/>
              </a:spcBef>
              <a:buSzPct val="100000"/>
              <a:defRPr sz="4800">
                <a:highlight>
                  <a:srgbClr val="CFE2F3"/>
                </a:highlight>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 name="Shape 21"/>
          <p:cNvSpPr txBox="1">
            <a:spLocks noGrp="1"/>
          </p:cNvSpPr>
          <p:nvPr>
            <p:ph type="body" idx="1"/>
          </p:nvPr>
        </p:nvSpPr>
        <p:spPr>
          <a:xfrm>
            <a:off x="311700" y="1645433"/>
            <a:ext cx="8520599" cy="4446300"/>
          </a:xfrm>
          <a:prstGeom prst="rect">
            <a:avLst/>
          </a:prstGeom>
        </p:spPr>
        <p:txBody>
          <a:bodyPr wrap="square" lIns="91425" tIns="91425" rIns="91425" bIns="91425" anchor="t" anchorCtr="0"/>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endParaRPr/>
          </a:p>
        </p:txBody>
      </p:sp>
      <p:sp>
        <p:nvSpPr>
          <p:cNvPr id="22" name="Shape 22"/>
          <p:cNvSpPr txBox="1">
            <a:spLocks noGrp="1"/>
          </p:cNvSpPr>
          <p:nvPr>
            <p:ph type="sldNum" idx="12"/>
          </p:nvPr>
        </p:nvSpPr>
        <p:spPr>
          <a:xfrm>
            <a:off x="8497999" y="6251678"/>
            <a:ext cx="548699" cy="524699"/>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593366"/>
            <a:ext cx="8520599" cy="763500"/>
          </a:xfrm>
          <a:prstGeom prst="rect">
            <a:avLst/>
          </a:prstGeom>
        </p:spPr>
        <p:txBody>
          <a:bodyPr wrap="square" lIns="91425" tIns="91425" rIns="91425" bIns="91425" anchor="t" anchorCtr="0"/>
          <a:lstStyle>
            <a:lvl1pPr lvl="0" rtl="0">
              <a:spcBef>
                <a:spcPts val="0"/>
              </a:spcBef>
              <a:buSzPct val="100000"/>
              <a:defRPr sz="3600">
                <a:highlight>
                  <a:srgbClr val="CFE2F3"/>
                </a:highlight>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 name="Shape 25"/>
          <p:cNvSpPr txBox="1">
            <a:spLocks noGrp="1"/>
          </p:cNvSpPr>
          <p:nvPr>
            <p:ph type="body" idx="1"/>
          </p:nvPr>
        </p:nvSpPr>
        <p:spPr>
          <a:xfrm>
            <a:off x="311700" y="1645400"/>
            <a:ext cx="3999899" cy="4446300"/>
          </a:xfrm>
          <a:prstGeom prst="rect">
            <a:avLst/>
          </a:prstGeom>
        </p:spPr>
        <p:txBody>
          <a:bodyPr wrap="square" lIns="91425" tIns="91425" rIns="91425" bIns="91425" anchor="t"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26" name="Shape 26"/>
          <p:cNvSpPr txBox="1">
            <a:spLocks noGrp="1"/>
          </p:cNvSpPr>
          <p:nvPr>
            <p:ph type="body" idx="2"/>
          </p:nvPr>
        </p:nvSpPr>
        <p:spPr>
          <a:xfrm>
            <a:off x="4832400" y="1645400"/>
            <a:ext cx="3999899" cy="4446300"/>
          </a:xfrm>
          <a:prstGeom prst="rect">
            <a:avLst/>
          </a:prstGeom>
        </p:spPr>
        <p:txBody>
          <a:bodyPr wrap="square" lIns="91425" tIns="91425" rIns="91425" bIns="91425" anchor="t"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27" name="Shape 27"/>
          <p:cNvSpPr txBox="1">
            <a:spLocks noGrp="1"/>
          </p:cNvSpPr>
          <p:nvPr>
            <p:ph type="sldNum" idx="12"/>
          </p:nvPr>
        </p:nvSpPr>
        <p:spPr>
          <a:xfrm>
            <a:off x="8497999" y="6251678"/>
            <a:ext cx="548699" cy="524699"/>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93366"/>
            <a:ext cx="8520599" cy="763500"/>
          </a:xfrm>
          <a:prstGeom prst="rect">
            <a:avLst/>
          </a:prstGeom>
        </p:spPr>
        <p:txBody>
          <a:bodyPr wrap="square" lIns="91425" tIns="91425" rIns="91425" bIns="91425" anchor="t" anchorCtr="0"/>
          <a:lstStyle>
            <a:lvl1pPr lvl="0" rtl="0">
              <a:spcBef>
                <a:spcPts val="0"/>
              </a:spcBef>
              <a:buSzPct val="100000"/>
              <a:defRPr sz="3600">
                <a:highlight>
                  <a:srgbClr val="CFE2F3"/>
                </a:highlight>
              </a:defRPr>
            </a:lvl1pPr>
            <a:lvl2pPr lvl="1" rtl="0">
              <a:spcBef>
                <a:spcPts val="0"/>
              </a:spcBef>
              <a:buSzPct val="100000"/>
              <a:defRPr sz="3600"/>
            </a:lvl2pPr>
            <a:lvl3pPr lvl="2" rtl="0">
              <a:spcBef>
                <a:spcPts val="0"/>
              </a:spcBef>
              <a:buSzPct val="100000"/>
              <a:defRPr sz="3600"/>
            </a:lvl3pPr>
            <a:lvl4pPr lvl="3" rtl="0">
              <a:spcBef>
                <a:spcPts val="0"/>
              </a:spcBef>
              <a:buSzPct val="100000"/>
              <a:defRPr sz="3600"/>
            </a:lvl4pPr>
            <a:lvl5pPr lvl="4" rtl="0">
              <a:spcBef>
                <a:spcPts val="0"/>
              </a:spcBef>
              <a:buSzPct val="100000"/>
              <a:defRPr sz="3600"/>
            </a:lvl5pPr>
            <a:lvl6pPr lvl="5" rtl="0">
              <a:spcBef>
                <a:spcPts val="0"/>
              </a:spcBef>
              <a:buSzPct val="100000"/>
              <a:defRPr sz="3600"/>
            </a:lvl6pPr>
            <a:lvl7pPr lvl="6" rtl="0">
              <a:spcBef>
                <a:spcPts val="0"/>
              </a:spcBef>
              <a:buSzPct val="100000"/>
              <a:defRPr sz="3600"/>
            </a:lvl7pPr>
            <a:lvl8pPr lvl="7" rtl="0">
              <a:spcBef>
                <a:spcPts val="0"/>
              </a:spcBef>
              <a:buSzPct val="100000"/>
              <a:defRPr sz="3600"/>
            </a:lvl8pPr>
            <a:lvl9pPr lvl="8" rtl="0">
              <a:spcBef>
                <a:spcPts val="0"/>
              </a:spcBef>
              <a:buSzPct val="100000"/>
              <a:defRPr sz="3600"/>
            </a:lvl9pPr>
          </a:lstStyle>
          <a:p>
            <a:endParaRPr/>
          </a:p>
        </p:txBody>
      </p:sp>
      <p:sp>
        <p:nvSpPr>
          <p:cNvPr id="30" name="Shape 30"/>
          <p:cNvSpPr txBox="1">
            <a:spLocks noGrp="1"/>
          </p:cNvSpPr>
          <p:nvPr>
            <p:ph type="sldNum" idx="12"/>
          </p:nvPr>
        </p:nvSpPr>
        <p:spPr>
          <a:xfrm>
            <a:off x="8497999" y="6251678"/>
            <a:ext cx="548699" cy="524699"/>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740800"/>
            <a:ext cx="2807999" cy="1007700"/>
          </a:xfrm>
          <a:prstGeom prst="rect">
            <a:avLst/>
          </a:prstGeom>
        </p:spPr>
        <p:txBody>
          <a:bodyPr wrap="square" lIns="91425" tIns="91425" rIns="91425" bIns="91425" anchor="b" anchorCtr="0"/>
          <a:lstStyle>
            <a:lvl1pPr lvl="0" rtl="0">
              <a:spcBef>
                <a:spcPts val="0"/>
              </a:spcBef>
              <a:buSzPct val="100000"/>
              <a:defRPr sz="2400">
                <a:highlight>
                  <a:srgbClr val="CFE2F3"/>
                </a:highlight>
              </a:defRPr>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33" name="Shape 33"/>
          <p:cNvSpPr txBox="1">
            <a:spLocks noGrp="1"/>
          </p:cNvSpPr>
          <p:nvPr>
            <p:ph type="body" idx="1"/>
          </p:nvPr>
        </p:nvSpPr>
        <p:spPr>
          <a:xfrm>
            <a:off x="311700" y="1852800"/>
            <a:ext cx="2807999" cy="4239300"/>
          </a:xfrm>
          <a:prstGeom prst="rect">
            <a:avLst/>
          </a:prstGeom>
        </p:spPr>
        <p:txBody>
          <a:bodyPr wrap="square"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4" name="Shape 34"/>
          <p:cNvSpPr txBox="1">
            <a:spLocks noGrp="1"/>
          </p:cNvSpPr>
          <p:nvPr>
            <p:ph type="sldNum" idx="12"/>
          </p:nvPr>
        </p:nvSpPr>
        <p:spPr>
          <a:xfrm>
            <a:off x="8497999" y="6251678"/>
            <a:ext cx="548699" cy="524699"/>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rgbClr val="660000"/>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701800"/>
            <a:ext cx="5618700" cy="5454299"/>
          </a:xfrm>
          <a:prstGeom prst="rect">
            <a:avLst/>
          </a:prstGeom>
          <a:solidFill>
            <a:srgbClr val="FFFFFF"/>
          </a:solidFill>
        </p:spPr>
        <p:txBody>
          <a:bodyPr wrap="square" lIns="91425" tIns="91425" rIns="91425" bIns="91425" anchor="ctr" anchorCtr="0"/>
          <a:lstStyle>
            <a:lvl1pPr lvl="0"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7" name="Shape 37"/>
          <p:cNvSpPr txBox="1">
            <a:spLocks noGrp="1"/>
          </p:cNvSpPr>
          <p:nvPr>
            <p:ph type="sldNum" idx="12"/>
          </p:nvPr>
        </p:nvSpPr>
        <p:spPr>
          <a:xfrm>
            <a:off x="8497999" y="6251678"/>
            <a:ext cx="548699" cy="524699"/>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100"/>
            <a:ext cx="4572000" cy="6858000"/>
          </a:xfrm>
          <a:prstGeom prst="rect">
            <a:avLst/>
          </a:prstGeom>
          <a:solidFill>
            <a:srgbClr val="C9DAF8"/>
          </a:solidFill>
          <a:ln>
            <a:noFill/>
          </a:ln>
        </p:spPr>
        <p:txBody>
          <a:bodyPr wrap="square" lIns="91425" tIns="91425" rIns="91425" bIns="91425" anchor="ctr" anchorCtr="0">
            <a:noAutofit/>
          </a:bodyPr>
          <a:lstStyle/>
          <a:p>
            <a:pPr lvl="0">
              <a:spcBef>
                <a:spcPts val="0"/>
              </a:spcBef>
              <a:buNone/>
            </a:pPr>
            <a:endParaRPr/>
          </a:p>
        </p:txBody>
      </p:sp>
      <p:cxnSp>
        <p:nvCxnSpPr>
          <p:cNvPr id="40" name="Shape 40"/>
          <p:cNvCxnSpPr/>
          <p:nvPr/>
        </p:nvCxnSpPr>
        <p:spPr>
          <a:xfrm>
            <a:off x="5029675" y="5994000"/>
            <a:ext cx="468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265500" y="1442233"/>
            <a:ext cx="4045199" cy="2381700"/>
          </a:xfrm>
          <a:prstGeom prst="rect">
            <a:avLst/>
          </a:prstGeom>
        </p:spPr>
        <p:txBody>
          <a:bodyPr wrap="square" lIns="91425" tIns="91425" rIns="91425" bIns="91425" anchor="b" anchorCtr="0"/>
          <a:lstStyle>
            <a:lvl1pPr lvl="0" algn="ctr" rtl="0">
              <a:spcBef>
                <a:spcPts val="0"/>
              </a:spcBef>
              <a:buSzPct val="100000"/>
              <a:defRPr sz="4200">
                <a:highlight>
                  <a:srgbClr val="CFE2F3"/>
                </a:highlight>
              </a:defRPr>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42" name="Shape 42"/>
          <p:cNvSpPr txBox="1">
            <a:spLocks noGrp="1"/>
          </p:cNvSpPr>
          <p:nvPr>
            <p:ph type="subTitle" idx="1"/>
          </p:nvPr>
        </p:nvSpPr>
        <p:spPr>
          <a:xfrm>
            <a:off x="265500" y="3895201"/>
            <a:ext cx="4045199" cy="1793999"/>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965600"/>
            <a:ext cx="3837000" cy="4926900"/>
          </a:xfrm>
          <a:prstGeom prst="rect">
            <a:avLst/>
          </a:prstGeom>
        </p:spPr>
        <p:txBody>
          <a:bodyPr wrap="square" lIns="91425" tIns="91425" rIns="91425" bIns="91425" anchor="ctr"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44" name="Shape 44"/>
          <p:cNvSpPr txBox="1">
            <a:spLocks noGrp="1"/>
          </p:cNvSpPr>
          <p:nvPr>
            <p:ph type="sldNum" idx="12"/>
          </p:nvPr>
        </p:nvSpPr>
        <p:spPr>
          <a:xfrm>
            <a:off x="8497999" y="6251678"/>
            <a:ext cx="548699" cy="524699"/>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5640766"/>
            <a:ext cx="5998800" cy="806700"/>
          </a:xfrm>
          <a:prstGeom prst="rect">
            <a:avLst/>
          </a:prstGeom>
        </p:spPr>
        <p:txBody>
          <a:bodyPr wrap="square" lIns="91425" tIns="91425" rIns="91425" bIns="91425" anchor="ctr" anchorCtr="0"/>
          <a:lstStyle>
            <a:lvl1pPr lvl="0" rt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7999" y="6251678"/>
            <a:ext cx="548699" cy="524699"/>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599" cy="763500"/>
          </a:xfrm>
          <a:prstGeom prst="rect">
            <a:avLst/>
          </a:prstGeom>
          <a:noFill/>
          <a:ln>
            <a:noFill/>
          </a:ln>
        </p:spPr>
        <p:txBody>
          <a:bodyPr wrap="square" lIns="91425" tIns="91425" rIns="91425" bIns="91425" anchor="t" anchorCtr="0"/>
          <a:lstStyle>
            <a:lvl1pPr lvl="0" rtl="0">
              <a:spcBef>
                <a:spcPts val="0"/>
              </a:spcBef>
              <a:buClr>
                <a:schemeClr val="dk2"/>
              </a:buClr>
              <a:buSzPct val="100000"/>
              <a:buFont typeface="Oswald"/>
              <a:buNone/>
              <a:defRPr sz="3000">
                <a:solidFill>
                  <a:schemeClr val="dk2"/>
                </a:solidFill>
                <a:highlight>
                  <a:srgbClr val="CFE2F3"/>
                </a:highlight>
                <a:latin typeface="Oswald"/>
                <a:ea typeface="Oswald"/>
                <a:cs typeface="Oswald"/>
                <a:sym typeface="Oswald"/>
              </a:defRPr>
            </a:lvl1pPr>
            <a:lvl2pPr lvl="1" rtl="0">
              <a:spcBef>
                <a:spcPts val="0"/>
              </a:spcBef>
              <a:buClr>
                <a:schemeClr val="dk2"/>
              </a:buClr>
              <a:buSzPct val="100000"/>
              <a:buFont typeface="Oswald"/>
              <a:buNone/>
              <a:defRPr sz="3000">
                <a:solidFill>
                  <a:schemeClr val="dk2"/>
                </a:solidFill>
                <a:latin typeface="Oswald"/>
                <a:ea typeface="Oswald"/>
                <a:cs typeface="Oswald"/>
                <a:sym typeface="Oswald"/>
              </a:defRPr>
            </a:lvl2pPr>
            <a:lvl3pPr lvl="2" rtl="0">
              <a:spcBef>
                <a:spcPts val="0"/>
              </a:spcBef>
              <a:buClr>
                <a:schemeClr val="dk2"/>
              </a:buClr>
              <a:buSzPct val="100000"/>
              <a:buFont typeface="Oswald"/>
              <a:buNone/>
              <a:defRPr sz="3000">
                <a:solidFill>
                  <a:schemeClr val="dk2"/>
                </a:solidFill>
                <a:latin typeface="Oswald"/>
                <a:ea typeface="Oswald"/>
                <a:cs typeface="Oswald"/>
                <a:sym typeface="Oswald"/>
              </a:defRPr>
            </a:lvl3pPr>
            <a:lvl4pPr lvl="3" rtl="0">
              <a:spcBef>
                <a:spcPts val="0"/>
              </a:spcBef>
              <a:buClr>
                <a:schemeClr val="dk2"/>
              </a:buClr>
              <a:buSzPct val="100000"/>
              <a:buFont typeface="Oswald"/>
              <a:buNone/>
              <a:defRPr sz="3000">
                <a:solidFill>
                  <a:schemeClr val="dk2"/>
                </a:solidFill>
                <a:latin typeface="Oswald"/>
                <a:ea typeface="Oswald"/>
                <a:cs typeface="Oswald"/>
                <a:sym typeface="Oswald"/>
              </a:defRPr>
            </a:lvl4pPr>
            <a:lvl5pPr lvl="4" rtl="0">
              <a:spcBef>
                <a:spcPts val="0"/>
              </a:spcBef>
              <a:buClr>
                <a:schemeClr val="dk2"/>
              </a:buClr>
              <a:buSzPct val="100000"/>
              <a:buFont typeface="Oswald"/>
              <a:buNone/>
              <a:defRPr sz="3000">
                <a:solidFill>
                  <a:schemeClr val="dk2"/>
                </a:solidFill>
                <a:latin typeface="Oswald"/>
                <a:ea typeface="Oswald"/>
                <a:cs typeface="Oswald"/>
                <a:sym typeface="Oswald"/>
              </a:defRPr>
            </a:lvl5pPr>
            <a:lvl6pPr lvl="5" rtl="0">
              <a:spcBef>
                <a:spcPts val="0"/>
              </a:spcBef>
              <a:buClr>
                <a:schemeClr val="dk2"/>
              </a:buClr>
              <a:buSzPct val="100000"/>
              <a:buFont typeface="Oswald"/>
              <a:buNone/>
              <a:defRPr sz="3000">
                <a:solidFill>
                  <a:schemeClr val="dk2"/>
                </a:solidFill>
                <a:latin typeface="Oswald"/>
                <a:ea typeface="Oswald"/>
                <a:cs typeface="Oswald"/>
                <a:sym typeface="Oswald"/>
              </a:defRPr>
            </a:lvl6pPr>
            <a:lvl7pPr lvl="6" rtl="0">
              <a:spcBef>
                <a:spcPts val="0"/>
              </a:spcBef>
              <a:buClr>
                <a:schemeClr val="dk2"/>
              </a:buClr>
              <a:buSzPct val="100000"/>
              <a:buFont typeface="Oswald"/>
              <a:buNone/>
              <a:defRPr sz="3000">
                <a:solidFill>
                  <a:schemeClr val="dk2"/>
                </a:solidFill>
                <a:latin typeface="Oswald"/>
                <a:ea typeface="Oswald"/>
                <a:cs typeface="Oswald"/>
                <a:sym typeface="Oswald"/>
              </a:defRPr>
            </a:lvl7pPr>
            <a:lvl8pPr lvl="7" rtl="0">
              <a:spcBef>
                <a:spcPts val="0"/>
              </a:spcBef>
              <a:buClr>
                <a:schemeClr val="dk2"/>
              </a:buClr>
              <a:buSzPct val="100000"/>
              <a:buFont typeface="Oswald"/>
              <a:buNone/>
              <a:defRPr sz="3000">
                <a:solidFill>
                  <a:schemeClr val="dk2"/>
                </a:solidFill>
                <a:latin typeface="Oswald"/>
                <a:ea typeface="Oswald"/>
                <a:cs typeface="Oswald"/>
                <a:sym typeface="Oswald"/>
              </a:defRPr>
            </a:lvl8pPr>
            <a:lvl9pPr lvl="8" rtl="0">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645433"/>
            <a:ext cx="8520599" cy="4446300"/>
          </a:xfrm>
          <a:prstGeom prst="rect">
            <a:avLst/>
          </a:prstGeom>
          <a:noFill/>
          <a:ln>
            <a:noFill/>
          </a:ln>
        </p:spPr>
        <p:txBody>
          <a:bodyPr wrap="square" lIns="91425" tIns="91425" rIns="91425" bIns="91425" anchor="t" anchorCtr="0"/>
          <a:lstStyle>
            <a:lvl1pPr lvl="0" rtl="0">
              <a:lnSpc>
                <a:spcPct val="115000"/>
              </a:lnSpc>
              <a:spcBef>
                <a:spcPts val="0"/>
              </a:spcBef>
              <a:spcAft>
                <a:spcPts val="1600"/>
              </a:spcAft>
              <a:buClr>
                <a:schemeClr val="dk2"/>
              </a:buClr>
              <a:buSzPct val="100000"/>
              <a:buFont typeface="Playfair Display"/>
              <a:buChar char="●"/>
              <a:defRPr sz="1800">
                <a:solidFill>
                  <a:schemeClr val="dk2"/>
                </a:solidFill>
                <a:latin typeface="Playfair Display"/>
                <a:ea typeface="Playfair Display"/>
                <a:cs typeface="Playfair Display"/>
                <a:sym typeface="Playfair Display"/>
              </a:defRPr>
            </a:lvl1pPr>
            <a:lvl2pPr lvl="1" rtl="0">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2pPr>
            <a:lvl3pPr lvl="2" rtl="0">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3pPr>
            <a:lvl4pPr lvl="3" rtl="0">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4pPr>
            <a:lvl5pPr lvl="4" rtl="0">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5pPr>
            <a:lvl6pPr lvl="5" rtl="0">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6pPr>
            <a:lvl7pPr lvl="6" rtl="0">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7pPr>
            <a:lvl8pPr lvl="7" rtl="0">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8pPr>
            <a:lvl9pPr lvl="8" rtl="0">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Shape 8"/>
          <p:cNvSpPr txBox="1">
            <a:spLocks noGrp="1"/>
          </p:cNvSpPr>
          <p:nvPr>
            <p:ph type="sldNum" idx="12"/>
          </p:nvPr>
        </p:nvSpPr>
        <p:spPr>
          <a:xfrm>
            <a:off x="8497999" y="6251678"/>
            <a:ext cx="548699" cy="524699"/>
          </a:xfrm>
          <a:prstGeom prst="rect">
            <a:avLst/>
          </a:prstGeom>
          <a:noFill/>
          <a:ln>
            <a:noFill/>
          </a:ln>
        </p:spPr>
        <p:txBody>
          <a:bodyPr wrap="square" lIns="91425" tIns="91425" rIns="91425" bIns="91425" anchor="ctr" anchorCtr="0">
            <a:noAutofit/>
          </a:bodyPr>
          <a:lstStyle/>
          <a:p>
            <a:pPr lvl="0" algn="r" rtl="0">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s://prezi.com/ugtgo6gecmbp/road-to-revolution/" TargetMode="Externa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344250" y="1871800"/>
            <a:ext cx="8455500" cy="2862300"/>
          </a:xfrm>
          <a:prstGeom prst="rect">
            <a:avLst/>
          </a:prstGeom>
        </p:spPr>
        <p:txBody>
          <a:bodyPr wrap="square" lIns="91425" tIns="91425" rIns="91425" bIns="91425" anchor="ctr" anchorCtr="0">
            <a:noAutofit/>
          </a:bodyPr>
          <a:lstStyle/>
          <a:p>
            <a:pPr lvl="0">
              <a:spcBef>
                <a:spcPts val="0"/>
              </a:spcBef>
              <a:buNone/>
            </a:pPr>
            <a:r>
              <a:rPr lang="en"/>
              <a:t>APUSH Period 3</a:t>
            </a:r>
          </a:p>
        </p:txBody>
      </p:sp>
      <p:sp>
        <p:nvSpPr>
          <p:cNvPr id="72" name="Shape 72"/>
          <p:cNvSpPr txBox="1">
            <a:spLocks noGrp="1"/>
          </p:cNvSpPr>
          <p:nvPr>
            <p:ph type="subTitle" idx="1"/>
          </p:nvPr>
        </p:nvSpPr>
        <p:spPr>
          <a:xfrm>
            <a:off x="344250" y="4734200"/>
            <a:ext cx="4910100" cy="770399"/>
          </a:xfrm>
          <a:prstGeom prst="rect">
            <a:avLst/>
          </a:prstGeom>
        </p:spPr>
        <p:txBody>
          <a:bodyPr wrap="square" lIns="91425" tIns="91425" rIns="91425" bIns="91425" anchor="ctr" anchorCtr="0">
            <a:noAutofit/>
          </a:bodyPr>
          <a:lstStyle/>
          <a:p>
            <a:pPr lvl="0">
              <a:spcBef>
                <a:spcPts val="0"/>
              </a:spcBef>
              <a:buNone/>
            </a:pPr>
            <a:r>
              <a:rPr lang="en"/>
              <a:t>1754-1800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44250" y="1871800"/>
            <a:ext cx="8455500" cy="2862300"/>
          </a:xfrm>
          <a:prstGeom prst="rect">
            <a:avLst/>
          </a:prstGeom>
        </p:spPr>
        <p:txBody>
          <a:bodyPr wrap="square" lIns="91425" tIns="91425" rIns="91425" bIns="91425" anchor="ctr" anchorCtr="0">
            <a:noAutofit/>
          </a:bodyPr>
          <a:lstStyle/>
          <a:p>
            <a:pPr lvl="0">
              <a:spcBef>
                <a:spcPts val="0"/>
              </a:spcBef>
              <a:buNone/>
            </a:pPr>
            <a:r>
              <a:rPr lang="en"/>
              <a:t>Bill of Rights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a:spcBef>
                <a:spcPts val="0"/>
              </a:spcBef>
              <a:buNone/>
            </a:pPr>
            <a:r>
              <a:rPr lang="en"/>
              <a:t>The Bill of Rights</a:t>
            </a:r>
          </a:p>
        </p:txBody>
      </p:sp>
      <p:sp>
        <p:nvSpPr>
          <p:cNvPr id="132" name="Shape 132"/>
          <p:cNvSpPr txBox="1">
            <a:spLocks noGrp="1"/>
          </p:cNvSpPr>
          <p:nvPr>
            <p:ph type="body" idx="1"/>
          </p:nvPr>
        </p:nvSpPr>
        <p:spPr>
          <a:xfrm>
            <a:off x="311700" y="1645433"/>
            <a:ext cx="8520599" cy="4446300"/>
          </a:xfrm>
          <a:prstGeom prst="rect">
            <a:avLst/>
          </a:prstGeom>
        </p:spPr>
        <p:txBody>
          <a:bodyPr wrap="square" lIns="91425" tIns="91425" rIns="91425" bIns="91425" anchor="t" anchorCtr="0">
            <a:noAutofit/>
          </a:bodyPr>
          <a:lstStyle/>
          <a:p>
            <a:pPr marL="457200" lvl="0" indent="-69850" rtl="0">
              <a:lnSpc>
                <a:spcPct val="80000"/>
              </a:lnSpc>
              <a:spcBef>
                <a:spcPts val="300"/>
              </a:spcBef>
              <a:spcAft>
                <a:spcPts val="0"/>
              </a:spcAft>
              <a:buClr>
                <a:schemeClr val="dk2"/>
              </a:buClr>
              <a:buSzPct val="45833"/>
              <a:buFont typeface="Arial"/>
              <a:buNone/>
            </a:pPr>
            <a:r>
              <a:rPr lang="en" sz="2400">
                <a:latin typeface="Calibri"/>
                <a:ea typeface="Calibri"/>
                <a:cs typeface="Calibri"/>
                <a:sym typeface="Calibri"/>
              </a:rPr>
              <a:t>I – RAPPS (Religion, Assembly, Press, Petition, Speech)</a:t>
            </a:r>
          </a:p>
          <a:p>
            <a:pPr marL="457200" lvl="0" indent="-69850" rtl="0">
              <a:lnSpc>
                <a:spcPct val="80000"/>
              </a:lnSpc>
              <a:spcBef>
                <a:spcPts val="300"/>
              </a:spcBef>
              <a:spcAft>
                <a:spcPts val="0"/>
              </a:spcAft>
              <a:buClr>
                <a:schemeClr val="dk2"/>
              </a:buClr>
              <a:buSzPct val="45833"/>
              <a:buFont typeface="Arial"/>
              <a:buNone/>
            </a:pPr>
            <a:r>
              <a:rPr lang="en" sz="2400">
                <a:latin typeface="Calibri"/>
                <a:ea typeface="Calibri"/>
                <a:cs typeface="Calibri"/>
                <a:sym typeface="Calibri"/>
              </a:rPr>
              <a:t>II – right to bear arms</a:t>
            </a:r>
          </a:p>
          <a:p>
            <a:pPr marL="457200" lvl="0" indent="-69850" rtl="0">
              <a:lnSpc>
                <a:spcPct val="80000"/>
              </a:lnSpc>
              <a:spcBef>
                <a:spcPts val="300"/>
              </a:spcBef>
              <a:spcAft>
                <a:spcPts val="0"/>
              </a:spcAft>
              <a:buClr>
                <a:schemeClr val="dk2"/>
              </a:buClr>
              <a:buSzPct val="45833"/>
              <a:buFont typeface="Arial"/>
              <a:buNone/>
            </a:pPr>
            <a:r>
              <a:rPr lang="en" sz="2400">
                <a:latin typeface="Calibri"/>
                <a:ea typeface="Calibri"/>
                <a:cs typeface="Calibri"/>
                <a:sym typeface="Calibri"/>
              </a:rPr>
              <a:t>III – no quartering troops during peacetime</a:t>
            </a:r>
          </a:p>
          <a:p>
            <a:pPr marL="457200" lvl="0" indent="-69850" rtl="0">
              <a:lnSpc>
                <a:spcPct val="80000"/>
              </a:lnSpc>
              <a:spcBef>
                <a:spcPts val="300"/>
              </a:spcBef>
              <a:spcAft>
                <a:spcPts val="0"/>
              </a:spcAft>
              <a:buClr>
                <a:schemeClr val="dk2"/>
              </a:buClr>
              <a:buSzPct val="45833"/>
              <a:buFont typeface="Arial"/>
              <a:buNone/>
            </a:pPr>
            <a:r>
              <a:rPr lang="en" sz="2400">
                <a:latin typeface="Calibri"/>
                <a:ea typeface="Calibri"/>
                <a:cs typeface="Calibri"/>
                <a:sym typeface="Calibri"/>
              </a:rPr>
              <a:t>IV – no unlawful search and seizure</a:t>
            </a:r>
          </a:p>
          <a:p>
            <a:pPr marL="457200" lvl="0" indent="-69850" rtl="0">
              <a:lnSpc>
                <a:spcPct val="80000"/>
              </a:lnSpc>
              <a:spcBef>
                <a:spcPts val="300"/>
              </a:spcBef>
              <a:spcAft>
                <a:spcPts val="0"/>
              </a:spcAft>
              <a:buClr>
                <a:schemeClr val="dk2"/>
              </a:buClr>
              <a:buSzPct val="45833"/>
              <a:buFont typeface="Arial"/>
              <a:buNone/>
            </a:pPr>
            <a:r>
              <a:rPr lang="en" sz="2400">
                <a:latin typeface="Calibri"/>
                <a:ea typeface="Calibri"/>
                <a:cs typeface="Calibri"/>
                <a:sym typeface="Calibri"/>
              </a:rPr>
              <a:t>V – rights of accused persons</a:t>
            </a:r>
          </a:p>
          <a:p>
            <a:pPr marL="457200" lvl="0" indent="-69850" rtl="0">
              <a:lnSpc>
                <a:spcPct val="80000"/>
              </a:lnSpc>
              <a:spcBef>
                <a:spcPts val="300"/>
              </a:spcBef>
              <a:spcAft>
                <a:spcPts val="0"/>
              </a:spcAft>
              <a:buClr>
                <a:schemeClr val="dk2"/>
              </a:buClr>
              <a:buSzPct val="45833"/>
              <a:buFont typeface="Arial"/>
              <a:buNone/>
            </a:pPr>
            <a:r>
              <a:rPr lang="en" sz="2400">
                <a:latin typeface="Calibri"/>
                <a:ea typeface="Calibri"/>
                <a:cs typeface="Calibri"/>
                <a:sym typeface="Calibri"/>
              </a:rPr>
              <a:t>VI – right to an attorney and trial by jury</a:t>
            </a:r>
          </a:p>
          <a:p>
            <a:pPr marL="457200" lvl="0" indent="-69850" rtl="0">
              <a:lnSpc>
                <a:spcPct val="80000"/>
              </a:lnSpc>
              <a:spcBef>
                <a:spcPts val="300"/>
              </a:spcBef>
              <a:spcAft>
                <a:spcPts val="0"/>
              </a:spcAft>
              <a:buClr>
                <a:schemeClr val="dk2"/>
              </a:buClr>
              <a:buSzPct val="45833"/>
              <a:buFont typeface="Arial"/>
              <a:buNone/>
            </a:pPr>
            <a:r>
              <a:rPr lang="en" sz="2400">
                <a:latin typeface="Calibri"/>
                <a:ea typeface="Calibri"/>
                <a:cs typeface="Calibri"/>
                <a:sym typeface="Calibri"/>
              </a:rPr>
              <a:t>VII – civil suits over $20 get jury trial</a:t>
            </a:r>
          </a:p>
          <a:p>
            <a:pPr marL="457200" lvl="0" indent="-69850" rtl="0">
              <a:lnSpc>
                <a:spcPct val="80000"/>
              </a:lnSpc>
              <a:spcBef>
                <a:spcPts val="300"/>
              </a:spcBef>
              <a:spcAft>
                <a:spcPts val="0"/>
              </a:spcAft>
              <a:buClr>
                <a:schemeClr val="dk2"/>
              </a:buClr>
              <a:buSzPct val="45833"/>
              <a:buFont typeface="Arial"/>
              <a:buNone/>
            </a:pPr>
            <a:r>
              <a:rPr lang="en" sz="2400">
                <a:latin typeface="Calibri"/>
                <a:ea typeface="Calibri"/>
                <a:cs typeface="Calibri"/>
                <a:sym typeface="Calibri"/>
              </a:rPr>
              <a:t>VIII – no cruel and unusual punishment or excessive bail</a:t>
            </a:r>
          </a:p>
          <a:p>
            <a:pPr marL="457200" lvl="0" indent="-69850" rtl="0">
              <a:lnSpc>
                <a:spcPct val="80000"/>
              </a:lnSpc>
              <a:spcBef>
                <a:spcPts val="300"/>
              </a:spcBef>
              <a:spcAft>
                <a:spcPts val="0"/>
              </a:spcAft>
              <a:buClr>
                <a:schemeClr val="dk2"/>
              </a:buClr>
              <a:buSzPct val="45833"/>
              <a:buFont typeface="Arial"/>
              <a:buNone/>
            </a:pPr>
            <a:r>
              <a:rPr lang="en" sz="2400">
                <a:latin typeface="Calibri"/>
                <a:ea typeface="Calibri"/>
                <a:cs typeface="Calibri"/>
                <a:sym typeface="Calibri"/>
              </a:rPr>
              <a:t>IX – citizens have more rights than are listed here</a:t>
            </a:r>
          </a:p>
          <a:p>
            <a:pPr marL="457200" lvl="0" indent="-69850" rtl="0">
              <a:lnSpc>
                <a:spcPct val="80000"/>
              </a:lnSpc>
              <a:spcBef>
                <a:spcPts val="300"/>
              </a:spcBef>
              <a:spcAft>
                <a:spcPts val="0"/>
              </a:spcAft>
              <a:buClr>
                <a:schemeClr val="dk2"/>
              </a:buClr>
              <a:buSzPct val="45833"/>
              <a:buFont typeface="Arial"/>
              <a:buNone/>
            </a:pPr>
            <a:r>
              <a:rPr lang="en" sz="2400">
                <a:latin typeface="Calibri"/>
                <a:ea typeface="Calibri"/>
                <a:cs typeface="Calibri"/>
                <a:sym typeface="Calibri"/>
              </a:rPr>
              <a:t>X – reserved rights of the states</a:t>
            </a:r>
          </a:p>
          <a:p>
            <a:pPr lv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a:spcBef>
                <a:spcPts val="0"/>
              </a:spcBef>
              <a:buNone/>
            </a:pPr>
            <a:r>
              <a:rPr lang="en"/>
              <a:t>Tenth Amendment</a:t>
            </a:r>
          </a:p>
        </p:txBody>
      </p:sp>
      <p:sp>
        <p:nvSpPr>
          <p:cNvPr id="138" name="Shape 138"/>
          <p:cNvSpPr txBox="1">
            <a:spLocks noGrp="1"/>
          </p:cNvSpPr>
          <p:nvPr>
            <p:ph type="body" idx="1"/>
          </p:nvPr>
        </p:nvSpPr>
        <p:spPr>
          <a:xfrm>
            <a:off x="311700" y="1645433"/>
            <a:ext cx="8520599" cy="4446300"/>
          </a:xfrm>
          <a:prstGeom prst="rect">
            <a:avLst/>
          </a:prstGeom>
        </p:spPr>
        <p:txBody>
          <a:bodyPr wrap="square" lIns="91425" tIns="91425" rIns="91425" bIns="91425" anchor="t" anchorCtr="0">
            <a:noAutofit/>
          </a:bodyPr>
          <a:lstStyle/>
          <a:p>
            <a:pPr lvl="0">
              <a:spcBef>
                <a:spcPts val="0"/>
              </a:spcBef>
              <a:buNone/>
            </a:pPr>
            <a:r>
              <a:rPr lang="en">
                <a:solidFill>
                  <a:srgbClr val="333333"/>
                </a:solidFill>
                <a:highlight>
                  <a:srgbClr val="FFFFFF"/>
                </a:highlight>
              </a:rPr>
              <a:t>The powers not delegated to the United States by the Constitution, nor prohibited by it to the states, are reserved to the states respectively, or to the people.</a:t>
            </a:r>
          </a:p>
        </p:txBody>
      </p:sp>
      <p:pic>
        <p:nvPicPr>
          <p:cNvPr id="139" name="Shape 139"/>
          <p:cNvPicPr preferRelativeResize="0"/>
          <p:nvPr/>
        </p:nvPicPr>
        <p:blipFill>
          <a:blip r:embed="rId3">
            <a:alphaModFix/>
          </a:blip>
          <a:stretch>
            <a:fillRect/>
          </a:stretch>
        </p:blipFill>
        <p:spPr>
          <a:xfrm>
            <a:off x="3345075" y="3627712"/>
            <a:ext cx="4762500" cy="2981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44250" y="1871800"/>
            <a:ext cx="8455500" cy="2862300"/>
          </a:xfrm>
          <a:prstGeom prst="rect">
            <a:avLst/>
          </a:prstGeom>
        </p:spPr>
        <p:txBody>
          <a:bodyPr wrap="square" lIns="91425" tIns="91425" rIns="91425" bIns="91425" anchor="ctr" anchorCtr="0">
            <a:noAutofit/>
          </a:bodyPr>
          <a:lstStyle/>
          <a:p>
            <a:pPr lvl="0">
              <a:spcBef>
                <a:spcPts val="0"/>
              </a:spcBef>
              <a:buNone/>
            </a:pPr>
            <a:r>
              <a:rPr lang="en"/>
              <a:t>Washington’s Administration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a:spcBef>
                <a:spcPts val="0"/>
              </a:spcBef>
              <a:buNone/>
            </a:pPr>
            <a:endParaRPr/>
          </a:p>
        </p:txBody>
      </p:sp>
      <p:sp>
        <p:nvSpPr>
          <p:cNvPr id="150" name="Shape 150"/>
          <p:cNvSpPr txBox="1">
            <a:spLocks noGrp="1"/>
          </p:cNvSpPr>
          <p:nvPr>
            <p:ph type="body" idx="1"/>
          </p:nvPr>
        </p:nvSpPr>
        <p:spPr>
          <a:xfrm>
            <a:off x="311700" y="1645433"/>
            <a:ext cx="8520599" cy="4446300"/>
          </a:xfrm>
          <a:prstGeom prst="rect">
            <a:avLst/>
          </a:prstGeom>
        </p:spPr>
        <p:txBody>
          <a:bodyPr wrap="square" lIns="91425" tIns="91425" rIns="91425" bIns="91425" anchor="t" anchorCtr="0">
            <a:noAutofit/>
          </a:bodyPr>
          <a:lstStyle/>
          <a:p>
            <a:pPr lvl="0">
              <a:spcBef>
                <a:spcPts val="0"/>
              </a:spcBef>
              <a:buNone/>
            </a:pPr>
            <a:endParaRPr/>
          </a:p>
        </p:txBody>
      </p:sp>
      <p:pic>
        <p:nvPicPr>
          <p:cNvPr id="151" name="Shape 151" descr="United_States_1789-08-1790"/>
          <p:cNvPicPr preferRelativeResize="0"/>
          <p:nvPr/>
        </p:nvPicPr>
        <p:blipFill rotWithShape="1">
          <a:blip r:embed="rId3">
            <a:alphaModFix/>
          </a:blip>
          <a:srcRect t="2467"/>
          <a:stretch/>
        </p:blipFill>
        <p:spPr>
          <a:xfrm>
            <a:off x="0" y="419096"/>
            <a:ext cx="9144000" cy="6019799"/>
          </a:xfrm>
          <a:prstGeom prst="rect">
            <a:avLst/>
          </a:prstGeom>
          <a:noFill/>
          <a:ln w="38100" cap="flat" cmpd="sng">
            <a:solidFill>
              <a:srgbClr val="000000"/>
            </a:solidFill>
            <a:prstDash val="solid"/>
            <a:miter lim="8000"/>
            <a:headEnd type="none" w="med" len="med"/>
            <a:tailEnd type="none" w="med" len="me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a:spcBef>
                <a:spcPts val="0"/>
              </a:spcBef>
              <a:buNone/>
            </a:pPr>
            <a:r>
              <a:rPr lang="en"/>
              <a:t>America in the 1790s</a:t>
            </a:r>
          </a:p>
        </p:txBody>
      </p:sp>
      <p:sp>
        <p:nvSpPr>
          <p:cNvPr id="157" name="Shape 157"/>
          <p:cNvSpPr txBox="1">
            <a:spLocks noGrp="1"/>
          </p:cNvSpPr>
          <p:nvPr>
            <p:ph type="body" idx="1"/>
          </p:nvPr>
        </p:nvSpPr>
        <p:spPr>
          <a:xfrm>
            <a:off x="311700" y="1645433"/>
            <a:ext cx="8520599" cy="4446300"/>
          </a:xfrm>
          <a:prstGeom prst="rect">
            <a:avLst/>
          </a:prstGeom>
        </p:spPr>
        <p:txBody>
          <a:bodyPr wrap="square" lIns="91425" tIns="91425" rIns="91425" bIns="91425" anchor="t" anchorCtr="0">
            <a:noAutofit/>
          </a:bodyPr>
          <a:lstStyle/>
          <a:p>
            <a:pPr marL="514350" lvl="0" indent="-533400" rtl="0">
              <a:lnSpc>
                <a:spcPct val="90000"/>
              </a:lnSpc>
              <a:spcBef>
                <a:spcPts val="0"/>
              </a:spcBef>
              <a:spcAft>
                <a:spcPts val="0"/>
              </a:spcAft>
              <a:buSzPct val="100000"/>
              <a:buFont typeface="Playfair Display"/>
            </a:pPr>
            <a:r>
              <a:rPr lang="en"/>
              <a:t>Population nearly 4 million</a:t>
            </a:r>
          </a:p>
          <a:p>
            <a:pPr marL="914400" lvl="1" indent="-558800" rtl="0">
              <a:lnSpc>
                <a:spcPct val="90000"/>
              </a:lnSpc>
              <a:spcBef>
                <a:spcPts val="480"/>
              </a:spcBef>
              <a:spcAft>
                <a:spcPts val="0"/>
              </a:spcAft>
              <a:buSzPct val="100000"/>
              <a:buFont typeface="Playfair Display"/>
            </a:pPr>
            <a:r>
              <a:rPr lang="en"/>
              <a:t>doubling every 25 years</a:t>
            </a:r>
          </a:p>
          <a:p>
            <a:pPr marL="914400" lvl="1" indent="-558800" rtl="0">
              <a:lnSpc>
                <a:spcPct val="90000"/>
              </a:lnSpc>
              <a:spcBef>
                <a:spcPts val="480"/>
              </a:spcBef>
              <a:spcAft>
                <a:spcPts val="0"/>
              </a:spcAft>
              <a:buSzPct val="100000"/>
              <a:buFont typeface="Playfair Display"/>
            </a:pPr>
            <a:r>
              <a:rPr lang="en"/>
              <a:t>90% of Americans lived on farms</a:t>
            </a:r>
          </a:p>
          <a:p>
            <a:pPr marL="914400" lvl="1" indent="-558800" rtl="0">
              <a:lnSpc>
                <a:spcPct val="90000"/>
              </a:lnSpc>
              <a:spcBef>
                <a:spcPts val="480"/>
              </a:spcBef>
              <a:spcAft>
                <a:spcPts val="0"/>
              </a:spcAft>
              <a:buSzPct val="100000"/>
              <a:buFont typeface="Playfair Display"/>
            </a:pPr>
            <a:r>
              <a:rPr lang="en"/>
              <a:t>Public debt large ($52 million) – revenue low, worthless paper $</a:t>
            </a:r>
          </a:p>
          <a:p>
            <a:pPr marL="914400" lvl="1" indent="-558800" rtl="0">
              <a:lnSpc>
                <a:spcPct val="90000"/>
              </a:lnSpc>
              <a:spcBef>
                <a:spcPts val="480"/>
              </a:spcBef>
              <a:spcAft>
                <a:spcPts val="0"/>
              </a:spcAft>
              <a:buSzPct val="100000"/>
              <a:buFont typeface="Playfair Display"/>
            </a:pPr>
            <a:r>
              <a:rPr lang="en"/>
              <a:t>Threats from GB and Spain threatened fragile unity of US</a:t>
            </a:r>
          </a:p>
          <a:p>
            <a:pPr lvl="0">
              <a:spcBef>
                <a:spcPts val="0"/>
              </a:spcBef>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rtl="0">
              <a:spcBef>
                <a:spcPts val="0"/>
              </a:spcBef>
              <a:buNone/>
            </a:pPr>
            <a:r>
              <a:rPr lang="en"/>
              <a:t>Washington’s Presidency</a:t>
            </a:r>
          </a:p>
        </p:txBody>
      </p:sp>
      <p:sp>
        <p:nvSpPr>
          <p:cNvPr id="163" name="Shape 163"/>
          <p:cNvSpPr txBox="1">
            <a:spLocks noGrp="1"/>
          </p:cNvSpPr>
          <p:nvPr>
            <p:ph type="body" idx="1"/>
          </p:nvPr>
        </p:nvSpPr>
        <p:spPr>
          <a:xfrm>
            <a:off x="311700" y="1645425"/>
            <a:ext cx="5304600" cy="4446300"/>
          </a:xfrm>
          <a:prstGeom prst="rect">
            <a:avLst/>
          </a:prstGeom>
        </p:spPr>
        <p:txBody>
          <a:bodyPr wrap="square" lIns="91425" tIns="91425" rIns="91425" bIns="91425" anchor="t" anchorCtr="0">
            <a:noAutofit/>
          </a:bodyPr>
          <a:lstStyle/>
          <a:p>
            <a:pPr lvl="0" rtl="0">
              <a:lnSpc>
                <a:spcPct val="90000"/>
              </a:lnSpc>
              <a:spcBef>
                <a:spcPts val="0"/>
              </a:spcBef>
              <a:spcAft>
                <a:spcPts val="0"/>
              </a:spcAft>
              <a:buClr>
                <a:schemeClr val="dk2"/>
              </a:buClr>
              <a:buSzPct val="39285"/>
              <a:buFont typeface="Arial"/>
              <a:buNone/>
            </a:pPr>
            <a:r>
              <a:rPr lang="en" sz="2800"/>
              <a:t>Election</a:t>
            </a:r>
          </a:p>
          <a:p>
            <a:pPr marL="914400" lvl="1" indent="-533400" rtl="0">
              <a:lnSpc>
                <a:spcPct val="90000"/>
              </a:lnSpc>
              <a:spcBef>
                <a:spcPts val="520"/>
              </a:spcBef>
              <a:spcAft>
                <a:spcPts val="0"/>
              </a:spcAft>
              <a:buSzPct val="100000"/>
              <a:buFont typeface="Playfair Display"/>
            </a:pPr>
            <a:r>
              <a:rPr lang="en" sz="2800"/>
              <a:t>Unanimously elected President by Electoral College in 1789</a:t>
            </a:r>
          </a:p>
          <a:p>
            <a:pPr marL="914400" lvl="1" indent="-533400" rtl="0">
              <a:lnSpc>
                <a:spcPct val="90000"/>
              </a:lnSpc>
              <a:spcBef>
                <a:spcPts val="520"/>
              </a:spcBef>
              <a:spcAft>
                <a:spcPts val="0"/>
              </a:spcAft>
              <a:buSzPct val="100000"/>
              <a:buFont typeface="Playfair Display"/>
            </a:pPr>
            <a:r>
              <a:rPr lang="en" sz="2800"/>
              <a:t>Took oath of office on April 30, 1789 in temporary capital of NYC.</a:t>
            </a:r>
          </a:p>
          <a:p>
            <a:pPr marL="914400" lvl="1" indent="-533400" rtl="0">
              <a:lnSpc>
                <a:spcPct val="90000"/>
              </a:lnSpc>
              <a:spcBef>
                <a:spcPts val="520"/>
              </a:spcBef>
              <a:spcAft>
                <a:spcPts val="0"/>
              </a:spcAft>
              <a:buSzPct val="100000"/>
              <a:buFont typeface="Playfair Display"/>
            </a:pPr>
            <a:r>
              <a:rPr lang="en" sz="2800"/>
              <a:t>John Adams had 2</a:t>
            </a:r>
            <a:r>
              <a:rPr lang="en" sz="2800" baseline="30000"/>
              <a:t>nd</a:t>
            </a:r>
            <a:r>
              <a:rPr lang="en" sz="2800"/>
              <a:t> most votes and elected VP.</a:t>
            </a:r>
          </a:p>
          <a:p>
            <a:pPr lvl="0" rtl="0">
              <a:spcBef>
                <a:spcPts val="0"/>
              </a:spcBef>
              <a:buNone/>
            </a:pPr>
            <a:endParaRPr/>
          </a:p>
        </p:txBody>
      </p:sp>
      <p:pic>
        <p:nvPicPr>
          <p:cNvPr id="164" name="Shape 164" descr="http://www.solarnavigator.net/history/explorers_history/President_George_Washington.jpg"/>
          <p:cNvPicPr preferRelativeResize="0"/>
          <p:nvPr/>
        </p:nvPicPr>
        <p:blipFill rotWithShape="1">
          <a:blip r:embed="rId3">
            <a:alphaModFix/>
          </a:blip>
          <a:srcRect/>
          <a:stretch/>
        </p:blipFill>
        <p:spPr>
          <a:xfrm>
            <a:off x="5870725" y="1748250"/>
            <a:ext cx="3124199" cy="4819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a:spcBef>
                <a:spcPts val="0"/>
              </a:spcBef>
              <a:buNone/>
            </a:pPr>
            <a:r>
              <a:rPr lang="en"/>
              <a:t>The Cabinet</a:t>
            </a:r>
          </a:p>
        </p:txBody>
      </p:sp>
      <p:sp>
        <p:nvSpPr>
          <p:cNvPr id="170" name="Shape 170"/>
          <p:cNvSpPr txBox="1">
            <a:spLocks noGrp="1"/>
          </p:cNvSpPr>
          <p:nvPr>
            <p:ph type="body" idx="1"/>
          </p:nvPr>
        </p:nvSpPr>
        <p:spPr>
          <a:xfrm>
            <a:off x="311700" y="1645433"/>
            <a:ext cx="8520599" cy="4446300"/>
          </a:xfrm>
          <a:prstGeom prst="rect">
            <a:avLst/>
          </a:prstGeom>
        </p:spPr>
        <p:txBody>
          <a:bodyPr wrap="square" lIns="91425" tIns="91425" rIns="91425" bIns="91425" anchor="t" anchorCtr="0">
            <a:noAutofit/>
          </a:bodyPr>
          <a:lstStyle/>
          <a:p>
            <a:pPr marL="914400" lvl="1" indent="-520700" rtl="0">
              <a:lnSpc>
                <a:spcPct val="90000"/>
              </a:lnSpc>
              <a:spcBef>
                <a:spcPts val="480"/>
              </a:spcBef>
              <a:spcAft>
                <a:spcPts val="0"/>
              </a:spcAft>
              <a:buSzPct val="100000"/>
              <a:buFont typeface="Playfair Display"/>
            </a:pPr>
            <a:r>
              <a:rPr lang="en" sz="2400"/>
              <a:t>Constitution does not provide for this.</a:t>
            </a:r>
          </a:p>
          <a:p>
            <a:pPr marL="914400" lvl="1" indent="-520700" rtl="0">
              <a:lnSpc>
                <a:spcPct val="90000"/>
              </a:lnSpc>
              <a:spcBef>
                <a:spcPts val="480"/>
              </a:spcBef>
              <a:spcAft>
                <a:spcPts val="0"/>
              </a:spcAft>
              <a:buSzPct val="100000"/>
              <a:buFont typeface="Playfair Display"/>
            </a:pPr>
            <a:r>
              <a:rPr lang="en" sz="2400"/>
              <a:t>Only 3 department positions created with appointments</a:t>
            </a:r>
          </a:p>
          <a:p>
            <a:pPr marL="914400" lvl="1" indent="-520700" rtl="0">
              <a:lnSpc>
                <a:spcPct val="90000"/>
              </a:lnSpc>
              <a:spcBef>
                <a:spcPts val="480"/>
              </a:spcBef>
              <a:spcAft>
                <a:spcPts val="0"/>
              </a:spcAft>
              <a:buSzPct val="100000"/>
              <a:buFont typeface="Playfair Display"/>
            </a:pPr>
            <a:r>
              <a:rPr lang="en" sz="2400"/>
              <a:t>Cabinet shaped by ideological feud between Jefferson &amp; Hamilton</a:t>
            </a:r>
          </a:p>
          <a:p>
            <a:pPr marL="1314450" lvl="2" indent="-514350" rtl="0">
              <a:lnSpc>
                <a:spcPct val="90000"/>
              </a:lnSpc>
              <a:spcBef>
                <a:spcPts val="400"/>
              </a:spcBef>
              <a:spcAft>
                <a:spcPts val="0"/>
              </a:spcAft>
              <a:buSzPct val="100000"/>
              <a:buFont typeface="Playfair Display"/>
            </a:pPr>
            <a:r>
              <a:rPr lang="en" sz="2000"/>
              <a:t>State – Thomas Jefferson</a:t>
            </a:r>
          </a:p>
          <a:p>
            <a:pPr marL="1314450" lvl="2" indent="-514350" rtl="0">
              <a:lnSpc>
                <a:spcPct val="90000"/>
              </a:lnSpc>
              <a:spcBef>
                <a:spcPts val="400"/>
              </a:spcBef>
              <a:spcAft>
                <a:spcPts val="0"/>
              </a:spcAft>
              <a:buSzPct val="100000"/>
              <a:buFont typeface="Playfair Display"/>
            </a:pPr>
            <a:r>
              <a:rPr lang="en" sz="2000"/>
              <a:t>Treasury – A. Hamilton</a:t>
            </a:r>
          </a:p>
          <a:p>
            <a:pPr marL="1314450" lvl="2" indent="-514350" rtl="0">
              <a:lnSpc>
                <a:spcPct val="90000"/>
              </a:lnSpc>
              <a:spcBef>
                <a:spcPts val="400"/>
              </a:spcBef>
              <a:spcAft>
                <a:spcPts val="0"/>
              </a:spcAft>
              <a:buSzPct val="100000"/>
              <a:buFont typeface="Playfair Display"/>
            </a:pPr>
            <a:r>
              <a:rPr lang="en" sz="2000"/>
              <a:t>War – Henry Knox</a:t>
            </a:r>
          </a:p>
          <a:p>
            <a:pPr marL="1314450" lvl="2" indent="-514350" rtl="0">
              <a:lnSpc>
                <a:spcPct val="90000"/>
              </a:lnSpc>
              <a:spcBef>
                <a:spcPts val="400"/>
              </a:spcBef>
              <a:spcAft>
                <a:spcPts val="0"/>
              </a:spcAft>
              <a:buSzPct val="100000"/>
              <a:buFont typeface="Playfair Display"/>
            </a:pPr>
            <a:r>
              <a:rPr lang="en" sz="2000"/>
              <a:t>Attorney General – Edmund Jennings Randolph (after passage of Judiciary Act of 1789)</a:t>
            </a:r>
          </a:p>
          <a:p>
            <a:pPr lvl="0">
              <a:spcBef>
                <a:spcPts val="0"/>
              </a:spcBef>
              <a:buNone/>
            </a:pPr>
            <a:endParaRPr/>
          </a:p>
        </p:txBody>
      </p:sp>
      <p:pic>
        <p:nvPicPr>
          <p:cNvPr id="171" name="Shape 171" descr="https://cioccahistory.pbworks.com/f/cabinet01.jpg"/>
          <p:cNvPicPr preferRelativeResize="0"/>
          <p:nvPr/>
        </p:nvPicPr>
        <p:blipFill rotWithShape="1">
          <a:blip r:embed="rId3">
            <a:alphaModFix/>
          </a:blip>
          <a:srcRect/>
          <a:stretch/>
        </p:blipFill>
        <p:spPr>
          <a:xfrm>
            <a:off x="6782100" y="200675"/>
            <a:ext cx="2050199" cy="1548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rtl="0">
              <a:spcBef>
                <a:spcPts val="0"/>
              </a:spcBef>
              <a:buNone/>
            </a:pPr>
            <a:r>
              <a:rPr lang="en">
                <a:solidFill>
                  <a:srgbClr val="000000"/>
                </a:solidFill>
              </a:rPr>
              <a:t>Hamilton vs. Jefferson</a:t>
            </a:r>
          </a:p>
        </p:txBody>
      </p:sp>
      <p:sp>
        <p:nvSpPr>
          <p:cNvPr id="177" name="Shape 177"/>
          <p:cNvSpPr txBox="1">
            <a:spLocks noGrp="1"/>
          </p:cNvSpPr>
          <p:nvPr>
            <p:ph type="body" idx="1"/>
          </p:nvPr>
        </p:nvSpPr>
        <p:spPr>
          <a:xfrm>
            <a:off x="311700" y="1645400"/>
            <a:ext cx="3999899" cy="4446300"/>
          </a:xfrm>
          <a:prstGeom prst="rect">
            <a:avLst/>
          </a:prstGeom>
        </p:spPr>
        <p:txBody>
          <a:bodyPr wrap="square" lIns="91425" tIns="91425" rIns="91425" bIns="91425" anchor="t" anchorCtr="0">
            <a:noAutofit/>
          </a:bodyPr>
          <a:lstStyle/>
          <a:p>
            <a:pPr marL="457200" lvl="0" indent="-381000" rtl="0">
              <a:spcBef>
                <a:spcPts val="0"/>
              </a:spcBef>
              <a:buSzPct val="100000"/>
            </a:pPr>
            <a:r>
              <a:rPr lang="en" sz="2400"/>
              <a:t>Strong national government</a:t>
            </a:r>
          </a:p>
          <a:p>
            <a:pPr marL="457200" lvl="0" indent="-381000" rtl="0">
              <a:spcBef>
                <a:spcPts val="0"/>
              </a:spcBef>
              <a:buSzPct val="100000"/>
            </a:pPr>
            <a:r>
              <a:rPr lang="en" sz="2400"/>
              <a:t>Rich,well educated should rule</a:t>
            </a:r>
          </a:p>
          <a:p>
            <a:pPr marL="457200" lvl="0" indent="-381000" rtl="0">
              <a:spcBef>
                <a:spcPts val="0"/>
              </a:spcBef>
              <a:buSzPct val="100000"/>
            </a:pPr>
            <a:r>
              <a:rPr lang="en" sz="2400"/>
              <a:t>Raise voting qualifications</a:t>
            </a:r>
          </a:p>
          <a:p>
            <a:pPr marL="457200" lvl="0" indent="-381000" rtl="0">
              <a:spcBef>
                <a:spcPts val="0"/>
              </a:spcBef>
              <a:buSzPct val="100000"/>
            </a:pPr>
            <a:r>
              <a:rPr lang="en" sz="2400"/>
              <a:t>Loose interpretation of Constitution</a:t>
            </a:r>
          </a:p>
          <a:p>
            <a:pPr marL="457200" lvl="0" indent="-381000" rtl="0">
              <a:spcBef>
                <a:spcPts val="0"/>
              </a:spcBef>
              <a:buSzPct val="100000"/>
            </a:pPr>
            <a:r>
              <a:rPr lang="en" sz="2400"/>
              <a:t>Balanced economy </a:t>
            </a:r>
          </a:p>
          <a:p>
            <a:pPr marL="457200" lvl="0" indent="-381000" rtl="0">
              <a:spcBef>
                <a:spcPts val="0"/>
              </a:spcBef>
              <a:buSzPct val="100000"/>
            </a:pPr>
            <a:r>
              <a:rPr lang="en" sz="2400"/>
              <a:t>National debt is good</a:t>
            </a:r>
          </a:p>
          <a:p>
            <a:pPr marL="457200" lvl="0" indent="-381000" rtl="0">
              <a:spcBef>
                <a:spcPts val="0"/>
              </a:spcBef>
              <a:buSzPct val="100000"/>
            </a:pPr>
            <a:r>
              <a:rPr lang="en" sz="2400"/>
              <a:t>National bank</a:t>
            </a:r>
          </a:p>
        </p:txBody>
      </p:sp>
      <p:sp>
        <p:nvSpPr>
          <p:cNvPr id="178" name="Shape 178"/>
          <p:cNvSpPr txBox="1">
            <a:spLocks noGrp="1"/>
          </p:cNvSpPr>
          <p:nvPr>
            <p:ph type="body" idx="2"/>
          </p:nvPr>
        </p:nvSpPr>
        <p:spPr>
          <a:xfrm>
            <a:off x="4692275" y="1600200"/>
            <a:ext cx="4221599" cy="4967700"/>
          </a:xfrm>
          <a:prstGeom prst="rect">
            <a:avLst/>
          </a:prstGeom>
        </p:spPr>
        <p:txBody>
          <a:bodyPr wrap="square" lIns="91425" tIns="91425" rIns="91425" bIns="91425" anchor="t" anchorCtr="0">
            <a:noAutofit/>
          </a:bodyPr>
          <a:lstStyle/>
          <a:p>
            <a:pPr marL="457200" lvl="0" indent="-381000" rtl="0">
              <a:spcBef>
                <a:spcPts val="0"/>
              </a:spcBef>
              <a:buSzPct val="100000"/>
            </a:pPr>
            <a:r>
              <a:rPr lang="en" sz="2400"/>
              <a:t>Weak national government</a:t>
            </a:r>
          </a:p>
          <a:p>
            <a:pPr marL="457200" lvl="0" indent="-381000" rtl="0">
              <a:spcBef>
                <a:spcPts val="0"/>
              </a:spcBef>
              <a:buSzPct val="100000"/>
            </a:pPr>
            <a:r>
              <a:rPr lang="en" sz="2400"/>
              <a:t>Faith in the common people, especially farmers</a:t>
            </a:r>
          </a:p>
          <a:p>
            <a:pPr marL="457200" lvl="0" indent="-381000" rtl="0">
              <a:spcBef>
                <a:spcPts val="0"/>
              </a:spcBef>
              <a:buSzPct val="100000"/>
            </a:pPr>
            <a:r>
              <a:rPr lang="en" sz="2400"/>
              <a:t>Lower voting qualifications</a:t>
            </a:r>
          </a:p>
          <a:p>
            <a:pPr marL="457200" lvl="0" indent="-381000" rtl="0">
              <a:spcBef>
                <a:spcPts val="0"/>
              </a:spcBef>
              <a:buSzPct val="100000"/>
            </a:pPr>
            <a:r>
              <a:rPr lang="en" sz="2400"/>
              <a:t>Strict interpretation of the Constitution</a:t>
            </a:r>
          </a:p>
          <a:p>
            <a:pPr marL="457200" lvl="0" indent="-381000" rtl="0">
              <a:spcBef>
                <a:spcPts val="0"/>
              </a:spcBef>
              <a:buSzPct val="100000"/>
            </a:pPr>
            <a:r>
              <a:rPr lang="en" sz="2400"/>
              <a:t>Economy based on agriculture</a:t>
            </a:r>
          </a:p>
          <a:p>
            <a:pPr marL="457200" lvl="0" indent="-381000" rtl="0">
              <a:spcBef>
                <a:spcPts val="0"/>
              </a:spcBef>
              <a:buSzPct val="100000"/>
            </a:pPr>
            <a:r>
              <a:rPr lang="en" sz="2400"/>
              <a:t>Pay off the national debt</a:t>
            </a:r>
          </a:p>
          <a:p>
            <a:pPr marL="457200" lvl="0" indent="-381000" rtl="0">
              <a:spcBef>
                <a:spcPts val="0"/>
              </a:spcBef>
              <a:buSzPct val="100000"/>
            </a:pPr>
            <a:r>
              <a:rPr lang="en" sz="2400"/>
              <a:t>Opposed a national bank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rtl="0">
              <a:spcBef>
                <a:spcPts val="0"/>
              </a:spcBef>
              <a:buNone/>
            </a:pPr>
            <a:r>
              <a:rPr lang="en">
                <a:solidFill>
                  <a:srgbClr val="000000"/>
                </a:solidFill>
              </a:rPr>
              <a:t>Judiciary Act 1789</a:t>
            </a:r>
          </a:p>
        </p:txBody>
      </p:sp>
      <p:sp>
        <p:nvSpPr>
          <p:cNvPr id="184" name="Shape 184"/>
          <p:cNvSpPr txBox="1">
            <a:spLocks noGrp="1"/>
          </p:cNvSpPr>
          <p:nvPr>
            <p:ph type="body" idx="1"/>
          </p:nvPr>
        </p:nvSpPr>
        <p:spPr>
          <a:xfrm>
            <a:off x="311700" y="1645433"/>
            <a:ext cx="8520599" cy="4446300"/>
          </a:xfrm>
          <a:prstGeom prst="rect">
            <a:avLst/>
          </a:prstGeom>
        </p:spPr>
        <p:txBody>
          <a:bodyPr wrap="square" lIns="91425" tIns="91425" rIns="91425" bIns="91425" anchor="t" anchorCtr="0">
            <a:noAutofit/>
          </a:bodyPr>
          <a:lstStyle/>
          <a:p>
            <a:pPr marL="457200" lvl="0" indent="-228600" rtl="0">
              <a:spcBef>
                <a:spcPts val="0"/>
              </a:spcBef>
            </a:pPr>
            <a:r>
              <a:rPr lang="en"/>
              <a:t>Organized the Supreme Court with a Chief Justice (John Jay) and five associates.</a:t>
            </a:r>
          </a:p>
          <a:p>
            <a:pPr marL="457200" lvl="0" indent="-228600" rtl="0">
              <a:spcBef>
                <a:spcPts val="0"/>
              </a:spcBef>
            </a:pPr>
            <a:r>
              <a:rPr lang="en"/>
              <a:t>Organized federal district and circuit courts.</a:t>
            </a:r>
          </a:p>
          <a:p>
            <a:pPr marL="457200" lvl="0" indent="-228600" rtl="0">
              <a:spcBef>
                <a:spcPts val="0"/>
              </a:spcBef>
            </a:pPr>
            <a:r>
              <a:rPr lang="en"/>
              <a:t>Established the office of the Attorney General.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44250" y="1871800"/>
            <a:ext cx="8455500" cy="2862300"/>
          </a:xfrm>
          <a:prstGeom prst="rect">
            <a:avLst/>
          </a:prstGeom>
        </p:spPr>
        <p:txBody>
          <a:bodyPr wrap="square" lIns="91425" tIns="91425" rIns="91425" bIns="91425" anchor="ctr" anchorCtr="0">
            <a:noAutofit/>
          </a:bodyPr>
          <a:lstStyle/>
          <a:p>
            <a:pPr lvl="0">
              <a:spcBef>
                <a:spcPts val="0"/>
              </a:spcBef>
              <a:buNone/>
            </a:pPr>
            <a:r>
              <a:rPr lang="en" u="sng">
                <a:solidFill>
                  <a:schemeClr val="hlink"/>
                </a:solidFill>
                <a:hlinkClick r:id="rId3"/>
              </a:rPr>
              <a:t>Road to Revolution</a:t>
            </a:r>
          </a:p>
        </p:txBody>
      </p:sp>
      <p:pic>
        <p:nvPicPr>
          <p:cNvPr id="78" name="Shape 78"/>
          <p:cNvPicPr preferRelativeResize="0"/>
          <p:nvPr/>
        </p:nvPicPr>
        <p:blipFill>
          <a:blip r:embed="rId4">
            <a:alphaModFix/>
          </a:blip>
          <a:stretch>
            <a:fillRect/>
          </a:stretch>
        </p:blipFill>
        <p:spPr>
          <a:xfrm>
            <a:off x="2371725" y="3914762"/>
            <a:ext cx="4400550" cy="29432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a:spcBef>
                <a:spcPts val="0"/>
              </a:spcBef>
              <a:buNone/>
            </a:pPr>
            <a:r>
              <a:rPr lang="en"/>
              <a:t>Hamilton’s Financial Plan</a:t>
            </a:r>
          </a:p>
        </p:txBody>
      </p:sp>
      <p:sp>
        <p:nvSpPr>
          <p:cNvPr id="190" name="Shape 190"/>
          <p:cNvSpPr txBox="1">
            <a:spLocks noGrp="1"/>
          </p:cNvSpPr>
          <p:nvPr>
            <p:ph type="body" idx="1"/>
          </p:nvPr>
        </p:nvSpPr>
        <p:spPr>
          <a:xfrm>
            <a:off x="311700" y="1645433"/>
            <a:ext cx="8520599" cy="4446300"/>
          </a:xfrm>
          <a:prstGeom prst="rect">
            <a:avLst/>
          </a:prstGeom>
        </p:spPr>
        <p:txBody>
          <a:bodyPr wrap="square" lIns="91425" tIns="91425" rIns="91425" bIns="91425" anchor="t" anchorCtr="0">
            <a:noAutofit/>
          </a:bodyPr>
          <a:lstStyle/>
          <a:p>
            <a:pPr marL="514350" lvl="0" indent="-539750" rtl="0">
              <a:lnSpc>
                <a:spcPct val="80000"/>
              </a:lnSpc>
              <a:spcBef>
                <a:spcPts val="0"/>
              </a:spcBef>
              <a:spcAft>
                <a:spcPts val="0"/>
              </a:spcAft>
              <a:buSzPct val="100000"/>
              <a:buFont typeface="Playfair Display"/>
              <a:buAutoNum type="arabicPeriod"/>
            </a:pPr>
            <a:r>
              <a:rPr lang="en" sz="2400" i="1"/>
              <a:t>Report on Public Credit </a:t>
            </a:r>
            <a:r>
              <a:rPr lang="en" sz="2400"/>
              <a:t>(1790)</a:t>
            </a:r>
          </a:p>
          <a:p>
            <a:pPr marL="914400" lvl="1" indent="-558800" rtl="0">
              <a:lnSpc>
                <a:spcPct val="80000"/>
              </a:lnSpc>
              <a:spcBef>
                <a:spcPts val="360"/>
              </a:spcBef>
              <a:spcAft>
                <a:spcPts val="0"/>
              </a:spcAft>
              <a:buSzPct val="100000"/>
              <a:buFont typeface="Playfair Display"/>
              <a:buAutoNum type="alphaLcPeriod"/>
            </a:pPr>
            <a:r>
              <a:rPr lang="en" sz="2400"/>
              <a:t>Plan to shape fiscal policies of admin to favor wealthier groups.</a:t>
            </a:r>
          </a:p>
          <a:p>
            <a:pPr marL="914400" lvl="1" indent="-558800" rtl="0">
              <a:lnSpc>
                <a:spcPct val="80000"/>
              </a:lnSpc>
              <a:spcBef>
                <a:spcPts val="360"/>
              </a:spcBef>
              <a:spcAft>
                <a:spcPts val="0"/>
              </a:spcAft>
              <a:buSzPct val="100000"/>
              <a:buFont typeface="Playfair Display"/>
              <a:buAutoNum type="alphaLcPeriod"/>
            </a:pPr>
            <a:r>
              <a:rPr lang="en" sz="2400"/>
              <a:t>In return wealthy would loan money to gov’t</a:t>
            </a:r>
          </a:p>
          <a:p>
            <a:pPr marL="914400" lvl="1" indent="-558800" rtl="0">
              <a:lnSpc>
                <a:spcPct val="80000"/>
              </a:lnSpc>
              <a:spcBef>
                <a:spcPts val="360"/>
              </a:spcBef>
              <a:spcAft>
                <a:spcPts val="0"/>
              </a:spcAft>
              <a:buSzPct val="100000"/>
              <a:buFont typeface="Playfair Display"/>
              <a:buAutoNum type="alphaLcPeriod"/>
            </a:pPr>
            <a:r>
              <a:rPr lang="en" sz="2400"/>
              <a:t>Prosperity would trickle down to the masses</a:t>
            </a:r>
          </a:p>
          <a:p>
            <a:pPr marL="514350" lvl="0" indent="-539750" rtl="0">
              <a:lnSpc>
                <a:spcPct val="80000"/>
              </a:lnSpc>
              <a:spcBef>
                <a:spcPts val="400"/>
              </a:spcBef>
              <a:spcAft>
                <a:spcPts val="0"/>
              </a:spcAft>
              <a:buSzPct val="100000"/>
              <a:buFont typeface="Playfair Display"/>
              <a:buAutoNum type="arabicPeriod"/>
            </a:pPr>
            <a:r>
              <a:rPr lang="en" sz="2400" i="1"/>
              <a:t>Report on Manufactures </a:t>
            </a:r>
            <a:r>
              <a:rPr lang="en" sz="2400"/>
              <a:t>(1791)</a:t>
            </a:r>
          </a:p>
          <a:p>
            <a:pPr marL="914400" lvl="1" indent="-558800" rtl="0">
              <a:lnSpc>
                <a:spcPct val="80000"/>
              </a:lnSpc>
              <a:spcBef>
                <a:spcPts val="360"/>
              </a:spcBef>
              <a:spcAft>
                <a:spcPts val="0"/>
              </a:spcAft>
              <a:buSzPct val="100000"/>
              <a:buFont typeface="Playfair Display"/>
              <a:buAutoNum type="alphaLcPeriod"/>
            </a:pPr>
            <a:r>
              <a:rPr lang="en" sz="2400"/>
              <a:t>Advocated promotion of factory system </a:t>
            </a:r>
          </a:p>
          <a:p>
            <a:pPr marL="914400" lvl="1" indent="-558800" rtl="0">
              <a:lnSpc>
                <a:spcPct val="80000"/>
              </a:lnSpc>
              <a:spcBef>
                <a:spcPts val="360"/>
              </a:spcBef>
              <a:spcAft>
                <a:spcPts val="0"/>
              </a:spcAft>
              <a:buSzPct val="100000"/>
              <a:buFont typeface="Playfair Display"/>
              <a:buAutoNum type="alphaLcPeriod"/>
            </a:pPr>
            <a:r>
              <a:rPr lang="en" sz="2400"/>
              <a:t>Basis of his tariff plan to protect American manufacturers</a:t>
            </a:r>
          </a:p>
          <a:p>
            <a:pPr lvl="0">
              <a:spcBef>
                <a:spcPts val="0"/>
              </a:spcBef>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a:spcBef>
                <a:spcPts val="0"/>
              </a:spcBef>
              <a:buNone/>
            </a:pPr>
            <a:r>
              <a:rPr lang="en"/>
              <a:t>Hamilton’s Plan (“BE FAT”)</a:t>
            </a:r>
          </a:p>
        </p:txBody>
      </p:sp>
      <p:sp>
        <p:nvSpPr>
          <p:cNvPr id="196" name="Shape 196"/>
          <p:cNvSpPr txBox="1">
            <a:spLocks noGrp="1"/>
          </p:cNvSpPr>
          <p:nvPr>
            <p:ph type="body" idx="1"/>
          </p:nvPr>
        </p:nvSpPr>
        <p:spPr>
          <a:xfrm>
            <a:off x="311700" y="1645433"/>
            <a:ext cx="8520599" cy="4446300"/>
          </a:xfrm>
          <a:prstGeom prst="rect">
            <a:avLst/>
          </a:prstGeom>
        </p:spPr>
        <p:txBody>
          <a:bodyPr wrap="square" lIns="91425" tIns="91425" rIns="91425" bIns="91425" anchor="t" anchorCtr="0">
            <a:noAutofit/>
          </a:bodyPr>
          <a:lstStyle/>
          <a:p>
            <a:pPr lvl="0" rtl="0">
              <a:lnSpc>
                <a:spcPct val="80000"/>
              </a:lnSpc>
              <a:spcBef>
                <a:spcPts val="0"/>
              </a:spcBef>
              <a:spcAft>
                <a:spcPts val="0"/>
              </a:spcAft>
              <a:buClr>
                <a:schemeClr val="dk2"/>
              </a:buClr>
              <a:buSzPct val="36666"/>
              <a:buFont typeface="Arial"/>
              <a:buNone/>
            </a:pPr>
            <a:r>
              <a:rPr lang="en" b="1" u="sng"/>
              <a:t>Bank</a:t>
            </a:r>
          </a:p>
          <a:p>
            <a:pPr marL="971550" lvl="1" indent="-654050" rtl="0">
              <a:lnSpc>
                <a:spcPct val="80000"/>
              </a:lnSpc>
              <a:spcBef>
                <a:spcPts val="360"/>
              </a:spcBef>
              <a:spcAft>
                <a:spcPts val="0"/>
              </a:spcAft>
              <a:buSzPct val="100000"/>
              <a:buFont typeface="Playfair Display"/>
            </a:pPr>
            <a:r>
              <a:rPr lang="en"/>
              <a:t>Components</a:t>
            </a:r>
          </a:p>
          <a:p>
            <a:pPr marL="1371600" lvl="2" indent="-666750" rtl="0">
              <a:lnSpc>
                <a:spcPct val="80000"/>
              </a:lnSpc>
              <a:spcBef>
                <a:spcPts val="360"/>
              </a:spcBef>
              <a:spcAft>
                <a:spcPts val="0"/>
              </a:spcAft>
              <a:buSzPct val="100000"/>
              <a:buFont typeface="Playfair Display"/>
            </a:pPr>
            <a:r>
              <a:rPr lang="en"/>
              <a:t>Treasury would place surplus revenue here</a:t>
            </a:r>
          </a:p>
          <a:p>
            <a:pPr marL="1371600" lvl="2" indent="-666750" rtl="0">
              <a:lnSpc>
                <a:spcPct val="80000"/>
              </a:lnSpc>
              <a:spcBef>
                <a:spcPts val="360"/>
              </a:spcBef>
              <a:spcAft>
                <a:spcPts val="0"/>
              </a:spcAft>
              <a:buSzPct val="100000"/>
              <a:buFont typeface="Playfair Display"/>
            </a:pPr>
            <a:r>
              <a:rPr lang="en"/>
              <a:t>Gov’t would be major stockholder, but bank would be private institution</a:t>
            </a:r>
          </a:p>
          <a:p>
            <a:pPr marL="1371600" lvl="2" indent="-666750" rtl="0">
              <a:lnSpc>
                <a:spcPct val="80000"/>
              </a:lnSpc>
              <a:spcBef>
                <a:spcPts val="360"/>
              </a:spcBef>
              <a:spcAft>
                <a:spcPts val="0"/>
              </a:spcAft>
              <a:buSzPct val="100000"/>
              <a:buFont typeface="Playfair Display"/>
            </a:pPr>
            <a:r>
              <a:rPr lang="en"/>
              <a:t>Government would print paper money to provide a stable national currency</a:t>
            </a:r>
          </a:p>
          <a:p>
            <a:pPr lvl="0">
              <a:spcBef>
                <a:spcPts val="0"/>
              </a:spcBef>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rtl="0">
              <a:spcBef>
                <a:spcPts val="0"/>
              </a:spcBef>
              <a:buNone/>
            </a:pPr>
            <a:r>
              <a:rPr lang="en">
                <a:solidFill>
                  <a:srgbClr val="000000"/>
                </a:solidFill>
              </a:rPr>
              <a:t>Opposition to the Bank</a:t>
            </a:r>
          </a:p>
        </p:txBody>
      </p:sp>
      <p:sp>
        <p:nvSpPr>
          <p:cNvPr id="202" name="Shape 202"/>
          <p:cNvSpPr txBox="1">
            <a:spLocks noGrp="1"/>
          </p:cNvSpPr>
          <p:nvPr>
            <p:ph type="body" idx="1"/>
          </p:nvPr>
        </p:nvSpPr>
        <p:spPr>
          <a:xfrm>
            <a:off x="311700" y="1645433"/>
            <a:ext cx="8520599" cy="4446300"/>
          </a:xfrm>
          <a:prstGeom prst="rect">
            <a:avLst/>
          </a:prstGeom>
        </p:spPr>
        <p:txBody>
          <a:bodyPr wrap="square" lIns="91425" tIns="91425" rIns="91425" bIns="91425" anchor="t" anchorCtr="0">
            <a:noAutofit/>
          </a:bodyPr>
          <a:lstStyle/>
          <a:p>
            <a:pPr marL="0" lvl="0" indent="0" rtl="0">
              <a:lnSpc>
                <a:spcPct val="80000"/>
              </a:lnSpc>
              <a:spcBef>
                <a:spcPts val="360"/>
              </a:spcBef>
              <a:buNone/>
            </a:pPr>
            <a:r>
              <a:rPr lang="en" sz="2000"/>
              <a:t>Jefferson and Madison felt states’ rights would be jeopardized by huge central bank.</a:t>
            </a:r>
          </a:p>
          <a:p>
            <a:pPr marL="1371600" lvl="2" indent="-603250" rtl="0">
              <a:lnSpc>
                <a:spcPct val="80000"/>
              </a:lnSpc>
              <a:spcBef>
                <a:spcPts val="300"/>
              </a:spcBef>
              <a:buSzPct val="100000"/>
            </a:pPr>
            <a:r>
              <a:rPr lang="en" sz="2000"/>
              <a:t>Moneyed interests would take precedence over farmers</a:t>
            </a:r>
          </a:p>
          <a:p>
            <a:pPr marL="1371600" lvl="2" indent="-603250" rtl="0">
              <a:lnSpc>
                <a:spcPct val="80000"/>
              </a:lnSpc>
              <a:spcBef>
                <a:spcPts val="300"/>
              </a:spcBef>
              <a:buSzPct val="100000"/>
            </a:pPr>
            <a:r>
              <a:rPr lang="en" sz="2000"/>
              <a:t>State banks would not be able to compete.</a:t>
            </a:r>
          </a:p>
          <a:p>
            <a:pPr marL="457200" lvl="0" indent="-355600" rtl="0">
              <a:lnSpc>
                <a:spcPct val="80000"/>
              </a:lnSpc>
              <a:spcBef>
                <a:spcPts val="300"/>
              </a:spcBef>
              <a:buSzPct val="100000"/>
            </a:pPr>
            <a:r>
              <a:rPr lang="en" sz="2000"/>
              <a:t>“</a:t>
            </a:r>
            <a:r>
              <a:rPr lang="en" sz="2000" u="sng"/>
              <a:t>Strict Constructionism</a:t>
            </a:r>
            <a:r>
              <a:rPr lang="en" sz="2000"/>
              <a:t>” – Bank NOT within power of Congress to create</a:t>
            </a:r>
          </a:p>
          <a:p>
            <a:pPr marL="0" lvl="0" indent="0" rtl="0">
              <a:lnSpc>
                <a:spcPct val="80000"/>
              </a:lnSpc>
              <a:spcBef>
                <a:spcPts val="300"/>
              </a:spcBef>
              <a:buNone/>
            </a:pPr>
            <a:r>
              <a:rPr lang="en" sz="2000"/>
              <a:t>Hamilton’s Counter Argument</a:t>
            </a:r>
          </a:p>
          <a:p>
            <a:pPr marL="971550" lvl="1" indent="-590550" rtl="0">
              <a:lnSpc>
                <a:spcPct val="80000"/>
              </a:lnSpc>
              <a:spcBef>
                <a:spcPts val="360"/>
              </a:spcBef>
              <a:buSzPct val="100000"/>
              <a:buFont typeface="Playfair Display"/>
            </a:pPr>
            <a:r>
              <a:rPr lang="en" sz="2000"/>
              <a:t>“</a:t>
            </a:r>
            <a:r>
              <a:rPr lang="en" sz="2000" u="sng"/>
              <a:t>Loose Constructionism</a:t>
            </a:r>
            <a:r>
              <a:rPr lang="en" sz="2000"/>
              <a:t>” – powers not delegated to the national gov’t in Constitution are not prohibited by virtue of necessary and proper (elastic) clause. Concept of “implied powers.”</a:t>
            </a:r>
          </a:p>
          <a:p>
            <a:pPr marL="457200" lvl="0" indent="0" rtl="0">
              <a:lnSpc>
                <a:spcPct val="80000"/>
              </a:lnSpc>
              <a:spcBef>
                <a:spcPts val="360"/>
              </a:spcBef>
              <a:buNone/>
            </a:pPr>
            <a:endParaRPr sz="2000"/>
          </a:p>
          <a:p>
            <a:pPr marL="0" lvl="0" indent="0" rtl="0">
              <a:lnSpc>
                <a:spcPct val="80000"/>
              </a:lnSpc>
              <a:spcBef>
                <a:spcPts val="360"/>
              </a:spcBef>
              <a:buNone/>
            </a:pPr>
            <a:r>
              <a:rPr lang="en" sz="2000"/>
              <a:t>Washington signed bank measure into law Feb. 1791</a:t>
            </a:r>
          </a:p>
          <a:p>
            <a:pPr lvl="0" rtl="0">
              <a:spcBef>
                <a:spcPts val="0"/>
              </a:spcBef>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311700" y="1645433"/>
            <a:ext cx="8520599" cy="4446300"/>
          </a:xfrm>
          <a:prstGeom prst="rect">
            <a:avLst/>
          </a:prstGeom>
          <a:noFill/>
          <a:ln>
            <a:noFill/>
          </a:ln>
        </p:spPr>
        <p:txBody>
          <a:bodyPr wrap="square" lIns="91425" tIns="45700" rIns="91425" bIns="45700" anchor="t" anchorCtr="0">
            <a:noAutofit/>
          </a:bodyPr>
          <a:lstStyle/>
          <a:p>
            <a:pPr lvl="0" rtl="0">
              <a:lnSpc>
                <a:spcPct val="90000"/>
              </a:lnSpc>
              <a:spcBef>
                <a:spcPts val="600"/>
              </a:spcBef>
              <a:buNone/>
            </a:pPr>
            <a:r>
              <a:rPr lang="en" sz="2400" u="sng">
                <a:solidFill>
                  <a:srgbClr val="000000"/>
                </a:solidFill>
              </a:rPr>
              <a:t>Excise Taxes</a:t>
            </a:r>
          </a:p>
          <a:p>
            <a:pPr marL="457200" lvl="0" indent="-381000" rtl="0">
              <a:lnSpc>
                <a:spcPct val="90000"/>
              </a:lnSpc>
              <a:spcBef>
                <a:spcPts val="520"/>
              </a:spcBef>
              <a:buClr>
                <a:srgbClr val="000000"/>
              </a:buClr>
              <a:buSzPct val="100000"/>
            </a:pPr>
            <a:r>
              <a:rPr lang="en" sz="2400">
                <a:solidFill>
                  <a:srgbClr val="000000"/>
                </a:solidFill>
              </a:rPr>
              <a:t>In 1791 – Congress passed a $.07/gal tax on whiskey</a:t>
            </a:r>
          </a:p>
          <a:p>
            <a:pPr marL="457200" lvl="0" indent="-381000" rtl="0">
              <a:lnSpc>
                <a:spcPct val="90000"/>
              </a:lnSpc>
              <a:spcBef>
                <a:spcPts val="520"/>
              </a:spcBef>
              <a:buClr>
                <a:srgbClr val="000000"/>
              </a:buClr>
              <a:buSzPct val="100000"/>
            </a:pPr>
            <a:r>
              <a:rPr lang="en" sz="2400">
                <a:solidFill>
                  <a:srgbClr val="000000"/>
                </a:solidFill>
              </a:rPr>
              <a:t>Backcountry distillers most affected</a:t>
            </a:r>
          </a:p>
          <a:p>
            <a:pPr marL="457200" lvl="0" indent="-381000" rtl="0">
              <a:lnSpc>
                <a:spcPct val="90000"/>
              </a:lnSpc>
              <a:spcBef>
                <a:spcPts val="520"/>
              </a:spcBef>
              <a:buClr>
                <a:srgbClr val="000000"/>
              </a:buClr>
              <a:buSzPct val="100000"/>
            </a:pPr>
            <a:r>
              <a:rPr lang="en" sz="2400">
                <a:solidFill>
                  <a:srgbClr val="000000"/>
                </a:solidFill>
              </a:rPr>
              <a:t>Poor roads hurt profits</a:t>
            </a:r>
          </a:p>
          <a:p>
            <a:pPr marL="457200" lvl="0" indent="-381000" rtl="0">
              <a:lnSpc>
                <a:spcPct val="90000"/>
              </a:lnSpc>
              <a:spcBef>
                <a:spcPts val="520"/>
              </a:spcBef>
              <a:buClr>
                <a:srgbClr val="000000"/>
              </a:buClr>
              <a:buSzPct val="100000"/>
            </a:pPr>
            <a:r>
              <a:rPr lang="en" sz="2400">
                <a:solidFill>
                  <a:srgbClr val="000000"/>
                </a:solidFill>
              </a:rPr>
              <a:t>Whiskey often used as currency because so much</a:t>
            </a:r>
          </a:p>
          <a:p>
            <a:pPr marL="0" marR="0" lvl="0" indent="0" algn="l" rtl="0">
              <a:lnSpc>
                <a:spcPct val="90000"/>
              </a:lnSpc>
              <a:spcBef>
                <a:spcPts val="480"/>
              </a:spcBef>
              <a:spcAft>
                <a:spcPts val="0"/>
              </a:spcAft>
              <a:buNone/>
            </a:pPr>
            <a:r>
              <a:rPr lang="en" sz="2400" b="0" i="0" u="sng" strike="noStrike" cap="none">
                <a:solidFill>
                  <a:srgbClr val="000000"/>
                </a:solidFill>
              </a:rPr>
              <a:t>Funding at Par</a:t>
            </a:r>
          </a:p>
          <a:p>
            <a:pPr marL="457200" marR="0" lvl="0" indent="-381000" algn="l" rtl="0">
              <a:lnSpc>
                <a:spcPct val="90000"/>
              </a:lnSpc>
              <a:spcBef>
                <a:spcPts val="400"/>
              </a:spcBef>
              <a:spcAft>
                <a:spcPts val="0"/>
              </a:spcAft>
              <a:buClr>
                <a:srgbClr val="000000"/>
              </a:buClr>
              <a:buSzPct val="100000"/>
            </a:pPr>
            <a:r>
              <a:rPr lang="en" sz="2400">
                <a:solidFill>
                  <a:srgbClr val="000000"/>
                </a:solidFill>
              </a:rPr>
              <a:t>Bonds had depreciated 10-15 cents</a:t>
            </a:r>
          </a:p>
          <a:p>
            <a:pPr marL="457200" marR="0" lvl="0" indent="-381000" algn="l" rtl="0">
              <a:lnSpc>
                <a:spcPct val="90000"/>
              </a:lnSpc>
              <a:spcBef>
                <a:spcPts val="400"/>
              </a:spcBef>
              <a:spcAft>
                <a:spcPts val="0"/>
              </a:spcAft>
              <a:buClr>
                <a:srgbClr val="000000"/>
              </a:buClr>
              <a:buSzPct val="100000"/>
            </a:pPr>
            <a:r>
              <a:rPr lang="en" sz="2400" b="0" i="0" u="none" strike="noStrike" cap="none">
                <a:solidFill>
                  <a:srgbClr val="000000"/>
                </a:solidFill>
              </a:rPr>
              <a:t>P</a:t>
            </a:r>
            <a:r>
              <a:rPr lang="en" sz="2400">
                <a:solidFill>
                  <a:srgbClr val="000000"/>
                </a:solidFill>
              </a:rPr>
              <a:t>lan to pay</a:t>
            </a:r>
            <a:r>
              <a:rPr lang="en" sz="2400" b="0" i="0" u="none" strike="noStrike" cap="none">
                <a:solidFill>
                  <a:srgbClr val="000000"/>
                </a:solidFill>
              </a:rPr>
              <a:t> back gov’t debt to bondholders at face value</a:t>
            </a:r>
            <a:r>
              <a:rPr lang="en" sz="2400" b="1">
                <a:solidFill>
                  <a:srgbClr val="000000"/>
                </a:solidFill>
              </a:rPr>
              <a:t> plus</a:t>
            </a:r>
            <a:r>
              <a:rPr lang="en" sz="2400" b="1" i="0" u="none" strike="noStrike" cap="none">
                <a:solidFill>
                  <a:srgbClr val="000000"/>
                </a:solidFill>
              </a:rPr>
              <a:t> interest </a:t>
            </a:r>
          </a:p>
          <a:p>
            <a:pPr marL="457200" marR="0" lvl="0" indent="-381000" algn="l" rtl="0">
              <a:lnSpc>
                <a:spcPct val="90000"/>
              </a:lnSpc>
              <a:spcBef>
                <a:spcPts val="400"/>
              </a:spcBef>
              <a:spcAft>
                <a:spcPts val="0"/>
              </a:spcAft>
              <a:buClr>
                <a:srgbClr val="000000"/>
              </a:buClr>
              <a:buSzPct val="100000"/>
            </a:pPr>
            <a:r>
              <a:rPr lang="en" sz="2400" b="0" i="0" u="none" strike="noStrike" cap="none">
                <a:solidFill>
                  <a:srgbClr val="000000"/>
                </a:solidFill>
              </a:rPr>
              <a:t>Purpose to bolster national credit </a:t>
            </a:r>
          </a:p>
          <a:p>
            <a:pPr marL="0" marR="0" lvl="0" indent="0" algn="l" rtl="0">
              <a:lnSpc>
                <a:spcPct val="90000"/>
              </a:lnSpc>
              <a:spcBef>
                <a:spcPts val="480"/>
              </a:spcBef>
              <a:spcAft>
                <a:spcPts val="0"/>
              </a:spcAft>
              <a:buNone/>
            </a:pPr>
            <a:endParaRPr/>
          </a:p>
        </p:txBody>
      </p:sp>
      <p:sp>
        <p:nvSpPr>
          <p:cNvPr id="208" name="Shape 208"/>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rtl="0">
              <a:spcBef>
                <a:spcPts val="0"/>
              </a:spcBef>
              <a:buNone/>
            </a:pPr>
            <a:r>
              <a:rPr lang="en">
                <a:solidFill>
                  <a:srgbClr val="000000"/>
                </a:solidFill>
              </a:rPr>
              <a:t>Hamilton’s Plan Continued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311700" y="1645433"/>
            <a:ext cx="8520599" cy="4446300"/>
          </a:xfrm>
          <a:prstGeom prst="rect">
            <a:avLst/>
          </a:prstGeom>
          <a:noFill/>
          <a:ln>
            <a:noFill/>
          </a:ln>
        </p:spPr>
        <p:txBody>
          <a:bodyPr wrap="square" lIns="91425" tIns="45700" rIns="91425" bIns="45700" anchor="t" anchorCtr="0">
            <a:noAutofit/>
          </a:bodyPr>
          <a:lstStyle/>
          <a:p>
            <a:pPr marL="0" lvl="0" indent="-152400" rtl="0">
              <a:lnSpc>
                <a:spcPct val="90000"/>
              </a:lnSpc>
              <a:spcBef>
                <a:spcPts val="480"/>
              </a:spcBef>
              <a:buSzPct val="100000"/>
              <a:buNone/>
            </a:pPr>
            <a:r>
              <a:rPr lang="en" sz="2400" u="sng">
                <a:solidFill>
                  <a:srgbClr val="000000"/>
                </a:solidFill>
              </a:rPr>
              <a:t>Assumption of State Debts</a:t>
            </a:r>
          </a:p>
          <a:p>
            <a:pPr marL="457200" lvl="0" indent="-381000" rtl="0">
              <a:lnSpc>
                <a:spcPct val="90000"/>
              </a:lnSpc>
              <a:spcBef>
                <a:spcPts val="400"/>
              </a:spcBef>
              <a:buClr>
                <a:srgbClr val="000000"/>
              </a:buClr>
              <a:buSzPct val="100000"/>
            </a:pPr>
            <a:r>
              <a:rPr lang="en" sz="2400">
                <a:solidFill>
                  <a:srgbClr val="000000"/>
                </a:solidFill>
              </a:rPr>
              <a:t>Motive: make the states obligated to the federal government</a:t>
            </a:r>
          </a:p>
          <a:p>
            <a:pPr marL="457200" lvl="0" indent="-381000" rtl="0">
              <a:lnSpc>
                <a:spcPct val="90000"/>
              </a:lnSpc>
              <a:spcBef>
                <a:spcPts val="400"/>
              </a:spcBef>
              <a:buClr>
                <a:srgbClr val="000000"/>
              </a:buClr>
              <a:buSzPct val="100000"/>
            </a:pPr>
            <a:r>
              <a:rPr lang="en" sz="2400">
                <a:solidFill>
                  <a:srgbClr val="000000"/>
                </a:solidFill>
              </a:rPr>
              <a:t>Hamilton thought the national debt was a blessing</a:t>
            </a:r>
          </a:p>
          <a:p>
            <a:pPr marL="457200" lvl="0" indent="-381000" rtl="0">
              <a:lnSpc>
                <a:spcPct val="90000"/>
              </a:lnSpc>
              <a:spcBef>
                <a:spcPts val="400"/>
              </a:spcBef>
              <a:buClr>
                <a:srgbClr val="000000"/>
              </a:buClr>
              <a:buSzPct val="100000"/>
            </a:pPr>
            <a:r>
              <a:rPr lang="en" sz="2400">
                <a:solidFill>
                  <a:srgbClr val="000000"/>
                </a:solidFill>
              </a:rPr>
              <a:t>States with large debts favored (MA); states with little to no debt did not (VA) - Became a north v. south issue</a:t>
            </a:r>
          </a:p>
          <a:p>
            <a:pPr marL="457200" lvl="0" indent="-381000" rtl="0">
              <a:lnSpc>
                <a:spcPct val="90000"/>
              </a:lnSpc>
              <a:spcBef>
                <a:spcPts val="400"/>
              </a:spcBef>
              <a:buClr>
                <a:srgbClr val="000000"/>
              </a:buClr>
              <a:buSzPct val="100000"/>
            </a:pPr>
            <a:r>
              <a:rPr lang="en" sz="2400">
                <a:solidFill>
                  <a:srgbClr val="000000"/>
                </a:solidFill>
              </a:rPr>
              <a:t>Compromise: north got assumption of debts while south got national capital moved to District of Columbia</a:t>
            </a:r>
          </a:p>
          <a:p>
            <a:pPr lvl="0" rtl="0">
              <a:lnSpc>
                <a:spcPct val="90000"/>
              </a:lnSpc>
              <a:spcBef>
                <a:spcPts val="400"/>
              </a:spcBef>
              <a:buNone/>
            </a:pPr>
            <a:r>
              <a:rPr lang="en" sz="2400" b="0" i="0" u="sng" strike="noStrike" cap="none">
                <a:solidFill>
                  <a:srgbClr val="000000"/>
                </a:solidFill>
              </a:rPr>
              <a:t>Tariffs</a:t>
            </a:r>
          </a:p>
          <a:p>
            <a:pPr marL="457200" marR="0" lvl="0" indent="-381000" algn="l" rtl="0">
              <a:lnSpc>
                <a:spcPct val="90000"/>
              </a:lnSpc>
              <a:spcBef>
                <a:spcPts val="520"/>
              </a:spcBef>
              <a:spcAft>
                <a:spcPts val="0"/>
              </a:spcAft>
              <a:buClr>
                <a:srgbClr val="000000"/>
              </a:buClr>
              <a:buSzPct val="100000"/>
            </a:pPr>
            <a:r>
              <a:rPr lang="en" sz="2400">
                <a:solidFill>
                  <a:srgbClr val="000000"/>
                </a:solidFill>
              </a:rPr>
              <a:t>Revenue Act of 1789 - </a:t>
            </a:r>
            <a:r>
              <a:rPr lang="en" sz="2400" b="0" i="0" u="none" strike="noStrike" cap="none">
                <a:solidFill>
                  <a:srgbClr val="000000"/>
                </a:solidFill>
              </a:rPr>
              <a:t>8% tariff on imports</a:t>
            </a:r>
          </a:p>
          <a:p>
            <a:pPr marL="457200" marR="0" lvl="0" indent="-381000" algn="l" rtl="0">
              <a:lnSpc>
                <a:spcPct val="90000"/>
              </a:lnSpc>
              <a:spcBef>
                <a:spcPts val="520"/>
              </a:spcBef>
              <a:spcAft>
                <a:spcPts val="0"/>
              </a:spcAft>
              <a:buClr>
                <a:srgbClr val="000000"/>
              </a:buClr>
              <a:buSzPct val="100000"/>
            </a:pPr>
            <a:r>
              <a:rPr lang="en" sz="2400" b="0" i="0" u="none" strike="noStrike" cap="none">
                <a:solidFill>
                  <a:srgbClr val="000000"/>
                </a:solidFill>
              </a:rPr>
              <a:t>Source of revenue but also aimed at protecting </a:t>
            </a:r>
            <a:r>
              <a:rPr lang="en" sz="2400">
                <a:solidFill>
                  <a:srgbClr val="000000"/>
                </a:solidFill>
              </a:rPr>
              <a:t>new</a:t>
            </a:r>
            <a:r>
              <a:rPr lang="en" sz="2400" b="0" i="0" u="none" strike="noStrike" cap="none">
                <a:solidFill>
                  <a:srgbClr val="000000"/>
                </a:solidFill>
              </a:rPr>
              <a:t> US industries.</a:t>
            </a:r>
          </a:p>
        </p:txBody>
      </p:sp>
      <p:sp>
        <p:nvSpPr>
          <p:cNvPr id="214" name="Shape 214"/>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rtl="0">
              <a:spcBef>
                <a:spcPts val="0"/>
              </a:spcBef>
              <a:buNone/>
            </a:pPr>
            <a:r>
              <a:rPr lang="en">
                <a:solidFill>
                  <a:srgbClr val="000000"/>
                </a:solidFill>
              </a:rPr>
              <a:t>Hamilton’s Plan Continued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311700" y="1645433"/>
            <a:ext cx="8520599" cy="44463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None/>
            </a:pPr>
            <a:endParaRPr sz="3600"/>
          </a:p>
          <a:p>
            <a:pPr marL="457200" marR="0" lvl="0" indent="-381000" algn="l" rtl="0">
              <a:lnSpc>
                <a:spcPct val="80000"/>
              </a:lnSpc>
              <a:spcBef>
                <a:spcPts val="400"/>
              </a:spcBef>
              <a:spcAft>
                <a:spcPts val="0"/>
              </a:spcAft>
              <a:buClr>
                <a:srgbClr val="000000"/>
              </a:buClr>
              <a:buSzPct val="100000"/>
            </a:pPr>
            <a:r>
              <a:rPr lang="en" sz="2400" b="0" i="0" u="none" strike="noStrike" cap="none">
                <a:solidFill>
                  <a:srgbClr val="000000"/>
                </a:solidFill>
              </a:rPr>
              <a:t>S</a:t>
            </a:r>
            <a:r>
              <a:rPr lang="en" sz="2400">
                <a:solidFill>
                  <a:srgbClr val="000000"/>
                </a:solidFill>
              </a:rPr>
              <a:t>outhwest</a:t>
            </a:r>
            <a:r>
              <a:rPr lang="en" sz="2400" b="0" i="0" u="none" strike="noStrike" cap="none">
                <a:solidFill>
                  <a:srgbClr val="000000"/>
                </a:solidFill>
              </a:rPr>
              <a:t> Pennsylvania back</a:t>
            </a:r>
            <a:r>
              <a:rPr lang="en" sz="2400">
                <a:solidFill>
                  <a:srgbClr val="000000"/>
                </a:solidFill>
              </a:rPr>
              <a:t>country</a:t>
            </a:r>
            <a:r>
              <a:rPr lang="en" sz="2400" b="0" i="0" u="none" strike="noStrike" cap="none">
                <a:solidFill>
                  <a:srgbClr val="000000"/>
                </a:solidFill>
              </a:rPr>
              <a:t> hit hard by excise tax</a:t>
            </a:r>
          </a:p>
          <a:p>
            <a:pPr marL="457200" marR="0" lvl="0" indent="-381000" algn="l" rtl="0">
              <a:lnSpc>
                <a:spcPct val="80000"/>
              </a:lnSpc>
              <a:spcBef>
                <a:spcPts val="400"/>
              </a:spcBef>
              <a:spcAft>
                <a:spcPts val="0"/>
              </a:spcAft>
              <a:buClr>
                <a:srgbClr val="000000"/>
              </a:buClr>
              <a:buSzPct val="100000"/>
            </a:pPr>
            <a:r>
              <a:rPr lang="en" sz="2400" b="0" i="0" u="none" strike="noStrike" cap="none">
                <a:solidFill>
                  <a:srgbClr val="000000"/>
                </a:solidFill>
              </a:rPr>
              <a:t>“Whiskey Boys” torched bldgs, tarred and feathered tax collectors, talked of “secession”</a:t>
            </a:r>
          </a:p>
          <a:p>
            <a:pPr marL="457200" marR="0" lvl="0" indent="-381000" algn="l" rtl="0">
              <a:lnSpc>
                <a:spcPct val="80000"/>
              </a:lnSpc>
              <a:spcBef>
                <a:spcPts val="400"/>
              </a:spcBef>
              <a:spcAft>
                <a:spcPts val="0"/>
              </a:spcAft>
              <a:buClr>
                <a:srgbClr val="000000"/>
              </a:buClr>
              <a:buSzPct val="100000"/>
            </a:pPr>
            <a:r>
              <a:rPr lang="en" sz="2400">
                <a:solidFill>
                  <a:srgbClr val="000000"/>
                </a:solidFill>
              </a:rPr>
              <a:t>Washington</a:t>
            </a:r>
            <a:r>
              <a:rPr lang="en" sz="2400" b="0" i="0" u="none" strike="noStrike" cap="none">
                <a:solidFill>
                  <a:srgbClr val="000000"/>
                </a:solidFill>
              </a:rPr>
              <a:t> summoned militia of several states (13,000) – escorted by </a:t>
            </a:r>
            <a:r>
              <a:rPr lang="en" sz="2400">
                <a:solidFill>
                  <a:srgbClr val="000000"/>
                </a:solidFill>
              </a:rPr>
              <a:t>Washington</a:t>
            </a:r>
            <a:r>
              <a:rPr lang="en" sz="2400" b="0" i="0" u="none" strike="noStrike" cap="none">
                <a:solidFill>
                  <a:srgbClr val="000000"/>
                </a:solidFill>
              </a:rPr>
              <a:t> and </a:t>
            </a:r>
            <a:r>
              <a:rPr lang="en" sz="2400">
                <a:solidFill>
                  <a:srgbClr val="000000"/>
                </a:solidFill>
              </a:rPr>
              <a:t>Hamilton</a:t>
            </a:r>
            <a:r>
              <a:rPr lang="en" sz="2400" b="0" i="0" u="none" strike="noStrike" cap="none">
                <a:solidFill>
                  <a:srgbClr val="000000"/>
                </a:solidFill>
              </a:rPr>
              <a:t> themselves</a:t>
            </a:r>
          </a:p>
          <a:p>
            <a:pPr marL="457200" marR="0" lvl="0" indent="-381000" algn="l" rtl="0">
              <a:lnSpc>
                <a:spcPct val="80000"/>
              </a:lnSpc>
              <a:spcBef>
                <a:spcPts val="400"/>
              </a:spcBef>
              <a:spcAft>
                <a:spcPts val="0"/>
              </a:spcAft>
              <a:buClr>
                <a:srgbClr val="000000"/>
              </a:buClr>
              <a:buSzPct val="100000"/>
            </a:pPr>
            <a:r>
              <a:rPr lang="en" sz="2400">
                <a:solidFill>
                  <a:srgbClr val="000000"/>
                </a:solidFill>
              </a:rPr>
              <a:t>Significance: </a:t>
            </a:r>
            <a:r>
              <a:rPr lang="en" sz="2400" b="0" i="0" u="none" strike="noStrike" cap="none">
                <a:solidFill>
                  <a:srgbClr val="000000"/>
                </a:solidFill>
              </a:rPr>
              <a:t>First display of fed’l gov’t “ensuring domestic tranquility”</a:t>
            </a:r>
          </a:p>
          <a:p>
            <a:pPr marL="457200" marR="0" lvl="0" indent="-381000" algn="l" rtl="0">
              <a:lnSpc>
                <a:spcPct val="80000"/>
              </a:lnSpc>
              <a:spcBef>
                <a:spcPts val="400"/>
              </a:spcBef>
              <a:spcAft>
                <a:spcPts val="0"/>
              </a:spcAft>
              <a:buClr>
                <a:srgbClr val="000000"/>
              </a:buClr>
              <a:buSzPct val="100000"/>
            </a:pPr>
            <a:r>
              <a:rPr lang="en" sz="2400" b="0" i="0" u="none" strike="noStrike" cap="none">
                <a:solidFill>
                  <a:srgbClr val="000000"/>
                </a:solidFill>
              </a:rPr>
              <a:t>Jeffersonians condemned action as a “brutal display of force” and gained more followers.</a:t>
            </a:r>
          </a:p>
        </p:txBody>
      </p:sp>
      <p:pic>
        <p:nvPicPr>
          <p:cNvPr id="220" name="Shape 220" descr="http://schoolworkhelper.net/wp-content/uploads/2011/05/Whiskey-Rebellion.jpg"/>
          <p:cNvPicPr preferRelativeResize="0"/>
          <p:nvPr/>
        </p:nvPicPr>
        <p:blipFill rotWithShape="1">
          <a:blip r:embed="rId3">
            <a:alphaModFix/>
          </a:blip>
          <a:srcRect/>
          <a:stretch/>
        </p:blipFill>
        <p:spPr>
          <a:xfrm>
            <a:off x="5815200" y="0"/>
            <a:ext cx="2871599" cy="2073899"/>
          </a:xfrm>
          <a:prstGeom prst="rect">
            <a:avLst/>
          </a:prstGeom>
          <a:noFill/>
          <a:ln>
            <a:noFill/>
          </a:ln>
        </p:spPr>
      </p:pic>
      <p:sp>
        <p:nvSpPr>
          <p:cNvPr id="221" name="Shape 221"/>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rtl="0">
              <a:spcBef>
                <a:spcPts val="0"/>
              </a:spcBef>
              <a:buNone/>
            </a:pPr>
            <a:r>
              <a:rPr lang="en" b="0">
                <a:solidFill>
                  <a:srgbClr val="000000"/>
                </a:solidFill>
              </a:rPr>
              <a:t>Whiskey Rebellion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rtl="0">
              <a:spcBef>
                <a:spcPts val="0"/>
              </a:spcBef>
              <a:buNone/>
            </a:pPr>
            <a:r>
              <a:rPr lang="en">
                <a:solidFill>
                  <a:srgbClr val="000000"/>
                </a:solidFill>
              </a:rPr>
              <a:t>Amerindians in Old Northwest</a:t>
            </a:r>
          </a:p>
        </p:txBody>
      </p:sp>
      <p:sp>
        <p:nvSpPr>
          <p:cNvPr id="227" name="Shape 227"/>
          <p:cNvSpPr txBox="1">
            <a:spLocks noGrp="1"/>
          </p:cNvSpPr>
          <p:nvPr>
            <p:ph type="body" idx="1"/>
          </p:nvPr>
        </p:nvSpPr>
        <p:spPr>
          <a:xfrm>
            <a:off x="311700" y="1645433"/>
            <a:ext cx="8520599" cy="4446300"/>
          </a:xfrm>
          <a:prstGeom prst="rect">
            <a:avLst/>
          </a:prstGeom>
        </p:spPr>
        <p:txBody>
          <a:bodyPr wrap="square" lIns="91425" tIns="91425" rIns="91425" bIns="91425" anchor="t" anchorCtr="0">
            <a:noAutofit/>
          </a:bodyPr>
          <a:lstStyle/>
          <a:p>
            <a:pPr marL="457200" lvl="0" indent="-228600" rtl="0">
              <a:spcBef>
                <a:spcPts val="0"/>
              </a:spcBef>
            </a:pPr>
            <a:r>
              <a:rPr lang="en"/>
              <a:t>Iroquois forced onto reservations</a:t>
            </a:r>
          </a:p>
          <a:p>
            <a:pPr marL="457200" lvl="0" indent="-228600" rtl="0">
              <a:spcBef>
                <a:spcPts val="0"/>
              </a:spcBef>
            </a:pPr>
            <a:r>
              <a:rPr lang="en"/>
              <a:t>Chief Little Turtle led the Western Confederacy in opposition to westward expansion</a:t>
            </a:r>
          </a:p>
          <a:p>
            <a:pPr marL="457200" lvl="0" indent="-228600" rtl="0">
              <a:spcBef>
                <a:spcPts val="0"/>
              </a:spcBef>
            </a:pPr>
            <a:r>
              <a:rPr lang="en"/>
              <a:t>Battle of Fallen Timbers (1794) - Forced to abandon British allies</a:t>
            </a:r>
          </a:p>
          <a:p>
            <a:pPr marL="457200" lvl="0" indent="-228600" rtl="0">
              <a:spcBef>
                <a:spcPts val="0"/>
              </a:spcBef>
            </a:pPr>
            <a:r>
              <a:rPr lang="en"/>
              <a:t>Treaty of Greenville (1795) - Cleared ⅔ of Ohio &amp; Indiana of tribes</a:t>
            </a:r>
          </a:p>
          <a:p>
            <a:pPr marL="457200" lvl="0" indent="-228600" rtl="0">
              <a:spcBef>
                <a:spcPts val="0"/>
              </a:spcBef>
            </a:pPr>
            <a:r>
              <a:rPr lang="en"/>
              <a:t>Eastern Woodlands tribes forced west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265500" y="853755"/>
            <a:ext cx="4045199" cy="798600"/>
          </a:xfrm>
          <a:prstGeom prst="rect">
            <a:avLst/>
          </a:prstGeom>
        </p:spPr>
        <p:txBody>
          <a:bodyPr wrap="square" lIns="91425" tIns="91425" rIns="91425" bIns="91425" anchor="b" anchorCtr="0">
            <a:noAutofit/>
          </a:bodyPr>
          <a:lstStyle/>
          <a:p>
            <a:pPr lvl="0">
              <a:spcBef>
                <a:spcPts val="0"/>
              </a:spcBef>
              <a:buNone/>
            </a:pPr>
            <a:r>
              <a:rPr lang="en"/>
              <a:t>Political Parties</a:t>
            </a:r>
          </a:p>
        </p:txBody>
      </p:sp>
      <p:sp>
        <p:nvSpPr>
          <p:cNvPr id="233" name="Shape 233"/>
          <p:cNvSpPr txBox="1">
            <a:spLocks noGrp="1"/>
          </p:cNvSpPr>
          <p:nvPr>
            <p:ph type="body" idx="2"/>
          </p:nvPr>
        </p:nvSpPr>
        <p:spPr>
          <a:xfrm>
            <a:off x="4939500" y="965600"/>
            <a:ext cx="3837000" cy="4926900"/>
          </a:xfrm>
          <a:prstGeom prst="rect">
            <a:avLst/>
          </a:prstGeom>
        </p:spPr>
        <p:txBody>
          <a:bodyPr wrap="square" lIns="91425" tIns="91425" rIns="91425" bIns="91425" anchor="ctr" anchorCtr="0">
            <a:noAutofit/>
          </a:bodyPr>
          <a:lstStyle/>
          <a:p>
            <a:pPr lvl="0">
              <a:spcBef>
                <a:spcPts val="0"/>
              </a:spcBef>
              <a:buNone/>
            </a:pPr>
            <a:endParaRPr/>
          </a:p>
        </p:txBody>
      </p:sp>
      <p:sp>
        <p:nvSpPr>
          <p:cNvPr id="234" name="Shape 234"/>
          <p:cNvSpPr txBox="1">
            <a:spLocks noGrp="1"/>
          </p:cNvSpPr>
          <p:nvPr>
            <p:ph type="subTitle" idx="1"/>
          </p:nvPr>
        </p:nvSpPr>
        <p:spPr>
          <a:xfrm>
            <a:off x="265500" y="3895201"/>
            <a:ext cx="4045199" cy="1793999"/>
          </a:xfrm>
          <a:prstGeom prst="rect">
            <a:avLst/>
          </a:prstGeom>
        </p:spPr>
        <p:txBody>
          <a:bodyPr wrap="square" lIns="91425" tIns="91425" rIns="91425" bIns="91425" anchor="t" anchorCtr="0">
            <a:noAutofit/>
          </a:bodyPr>
          <a:lstStyle/>
          <a:p>
            <a:pPr lvl="0">
              <a:spcBef>
                <a:spcPts val="0"/>
              </a:spcBef>
              <a:buNone/>
            </a:pPr>
            <a:endParaRPr/>
          </a:p>
        </p:txBody>
      </p:sp>
      <p:pic>
        <p:nvPicPr>
          <p:cNvPr id="235" name="Shape 235"/>
          <p:cNvPicPr preferRelativeResize="0"/>
          <p:nvPr/>
        </p:nvPicPr>
        <p:blipFill>
          <a:blip r:embed="rId3">
            <a:alphaModFix/>
          </a:blip>
          <a:stretch>
            <a:fillRect/>
          </a:stretch>
        </p:blipFill>
        <p:spPr>
          <a:xfrm>
            <a:off x="1000125" y="1848862"/>
            <a:ext cx="7143750" cy="4714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311700" y="593366"/>
            <a:ext cx="8520599" cy="7635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400" b="0" i="0" u="none" strike="noStrike" cap="none">
                <a:solidFill>
                  <a:srgbClr val="000000"/>
                </a:solidFill>
              </a:rPr>
              <a:t>Birth of Two-Party System</a:t>
            </a:r>
          </a:p>
        </p:txBody>
      </p:sp>
      <p:sp>
        <p:nvSpPr>
          <p:cNvPr id="241" name="Shape 241"/>
          <p:cNvSpPr txBox="1">
            <a:spLocks noGrp="1"/>
          </p:cNvSpPr>
          <p:nvPr>
            <p:ph type="body" idx="1"/>
          </p:nvPr>
        </p:nvSpPr>
        <p:spPr>
          <a:xfrm>
            <a:off x="311700" y="1645433"/>
            <a:ext cx="8520599" cy="4446300"/>
          </a:xfrm>
          <a:prstGeom prst="rect">
            <a:avLst/>
          </a:prstGeom>
          <a:noFill/>
          <a:ln>
            <a:noFill/>
          </a:ln>
        </p:spPr>
        <p:txBody>
          <a:bodyPr wrap="square" lIns="91425" tIns="45700" rIns="91425" bIns="45700" anchor="t" anchorCtr="0">
            <a:noAutofit/>
          </a:bodyPr>
          <a:lstStyle/>
          <a:p>
            <a:pPr marL="514350" marR="0" lvl="0" indent="-514350" algn="l" rtl="0">
              <a:lnSpc>
                <a:spcPct val="100000"/>
              </a:lnSpc>
              <a:spcBef>
                <a:spcPts val="0"/>
              </a:spcBef>
              <a:spcAft>
                <a:spcPts val="0"/>
              </a:spcAft>
              <a:buClr>
                <a:srgbClr val="000000"/>
              </a:buClr>
              <a:buSzPct val="100000"/>
              <a:buFont typeface="Calibri"/>
            </a:pPr>
            <a:r>
              <a:rPr lang="en" sz="3200" b="0" i="0" u="none" strike="noStrike" cap="none">
                <a:solidFill>
                  <a:srgbClr val="000000"/>
                </a:solidFill>
                <a:latin typeface="Calibri"/>
                <a:ea typeface="Calibri"/>
                <a:cs typeface="Calibri"/>
                <a:sym typeface="Calibri"/>
              </a:rPr>
              <a:t>Founding Fathers feared of “factions” as going against spirit of national unity.</a:t>
            </a:r>
          </a:p>
          <a:p>
            <a:pPr marL="514350" marR="0" lvl="0" indent="-514350" algn="l" rtl="0">
              <a:lnSpc>
                <a:spcPct val="100000"/>
              </a:lnSpc>
              <a:spcBef>
                <a:spcPts val="640"/>
              </a:spcBef>
              <a:spcAft>
                <a:spcPts val="0"/>
              </a:spcAft>
              <a:buClr>
                <a:srgbClr val="000000"/>
              </a:buClr>
              <a:buSzPct val="100000"/>
              <a:buFont typeface="Calibri"/>
            </a:pPr>
            <a:r>
              <a:rPr lang="en" sz="3200" b="0" i="0" u="none" strike="noStrike" cap="none">
                <a:solidFill>
                  <a:srgbClr val="000000"/>
                </a:solidFill>
                <a:latin typeface="Calibri"/>
                <a:ea typeface="Calibri"/>
                <a:cs typeface="Calibri"/>
                <a:sym typeface="Calibri"/>
              </a:rPr>
              <a:t>Madison’s Federalist #10 advised that factions cannot be prevented but they could be controlled</a:t>
            </a:r>
          </a:p>
          <a:p>
            <a:pPr marL="914400" marR="0" lvl="1" indent="-520700" algn="l" rtl="0">
              <a:lnSpc>
                <a:spcPct val="100000"/>
              </a:lnSpc>
              <a:spcBef>
                <a:spcPts val="560"/>
              </a:spcBef>
              <a:spcAft>
                <a:spcPts val="0"/>
              </a:spcAft>
              <a:buClr>
                <a:srgbClr val="000000"/>
              </a:buClr>
              <a:buSzPct val="100000"/>
              <a:buFont typeface="Calibri"/>
            </a:pPr>
            <a:r>
              <a:rPr lang="en" sz="2800" b="0" i="0" u="none" strike="noStrike" cap="none">
                <a:solidFill>
                  <a:srgbClr val="000000"/>
                </a:solidFill>
                <a:latin typeface="Calibri"/>
                <a:ea typeface="Calibri"/>
                <a:cs typeface="Calibri"/>
                <a:sym typeface="Calibri"/>
              </a:rPr>
              <a:t>Frequent elections and separation of powers</a:t>
            </a:r>
          </a:p>
          <a:p>
            <a:pPr marL="914400" marR="0" lvl="1" indent="-520700" algn="l" rtl="0">
              <a:lnSpc>
                <a:spcPct val="100000"/>
              </a:lnSpc>
              <a:spcBef>
                <a:spcPts val="560"/>
              </a:spcBef>
              <a:spcAft>
                <a:spcPts val="0"/>
              </a:spcAft>
              <a:buClr>
                <a:srgbClr val="000000"/>
              </a:buClr>
              <a:buSzPct val="100000"/>
              <a:buFont typeface="Calibri"/>
            </a:pPr>
            <a:r>
              <a:rPr lang="en" sz="2800" b="0" i="0" u="none" strike="noStrike" cap="none">
                <a:solidFill>
                  <a:srgbClr val="000000"/>
                </a:solidFill>
                <a:latin typeface="Calibri"/>
                <a:ea typeface="Calibri"/>
                <a:cs typeface="Calibri"/>
                <a:sym typeface="Calibri"/>
              </a:rPr>
              <a:t>Majority rule, but minority rights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373650" y="1600200"/>
            <a:ext cx="8396699" cy="4967700"/>
          </a:xfrm>
          <a:prstGeom prst="rect">
            <a:avLst/>
          </a:prstGeom>
          <a:noFill/>
          <a:ln>
            <a:noFill/>
          </a:ln>
        </p:spPr>
        <p:txBody>
          <a:bodyPr wrap="square" lIns="91425" tIns="45700" rIns="91425" bIns="45700" anchor="t" anchorCtr="0">
            <a:noAutofit/>
          </a:bodyPr>
          <a:lstStyle/>
          <a:p>
            <a:pPr marL="457200" marR="0" lvl="0" indent="-361950" algn="l" rtl="0">
              <a:lnSpc>
                <a:spcPct val="80000"/>
              </a:lnSpc>
              <a:spcBef>
                <a:spcPts val="480"/>
              </a:spcBef>
              <a:spcAft>
                <a:spcPts val="0"/>
              </a:spcAft>
              <a:buClr>
                <a:srgbClr val="000000"/>
              </a:buClr>
              <a:buSzPct val="100000"/>
            </a:pPr>
            <a:r>
              <a:rPr lang="en" sz="2100">
                <a:solidFill>
                  <a:srgbClr val="000000"/>
                </a:solidFill>
              </a:rPr>
              <a:t>NOT the same as the </a:t>
            </a:r>
            <a:r>
              <a:rPr lang="en" sz="2100" b="0" i="0" u="none" strike="noStrike" cap="none">
                <a:solidFill>
                  <a:srgbClr val="000000"/>
                </a:solidFill>
              </a:rPr>
              <a:t>“federalists” who supported the Constitution in 1780s - although some views in common</a:t>
            </a:r>
          </a:p>
          <a:p>
            <a:pPr marL="457200" marR="0" lvl="0" indent="-361950" algn="l" rtl="0">
              <a:lnSpc>
                <a:spcPct val="80000"/>
              </a:lnSpc>
              <a:spcBef>
                <a:spcPts val="480"/>
              </a:spcBef>
              <a:spcAft>
                <a:spcPts val="0"/>
              </a:spcAft>
              <a:buClr>
                <a:srgbClr val="000000"/>
              </a:buClr>
              <a:buSzPct val="100000"/>
            </a:pPr>
            <a:r>
              <a:rPr lang="en" sz="2100" b="0" i="0" u="sng" strike="noStrike" cap="none">
                <a:solidFill>
                  <a:srgbClr val="000000"/>
                </a:solidFill>
              </a:rPr>
              <a:t>Believed in gov’t run by the elite</a:t>
            </a:r>
          </a:p>
          <a:p>
            <a:pPr marL="1371600" marR="0" lvl="2" indent="-361950" algn="l" rtl="0">
              <a:lnSpc>
                <a:spcPct val="80000"/>
              </a:lnSpc>
              <a:spcBef>
                <a:spcPts val="400"/>
              </a:spcBef>
              <a:spcAft>
                <a:spcPts val="0"/>
              </a:spcAft>
              <a:buClr>
                <a:srgbClr val="000000"/>
              </a:buClr>
              <a:buSzPct val="100000"/>
            </a:pPr>
            <a:r>
              <a:rPr lang="en" sz="2100" b="0" i="0" u="none" strike="noStrike" cap="none">
                <a:solidFill>
                  <a:srgbClr val="000000"/>
                </a:solidFill>
              </a:rPr>
              <a:t>Rich had more time to study problems of governing</a:t>
            </a:r>
          </a:p>
          <a:p>
            <a:pPr marL="457200" marR="0" lvl="0" indent="-361950" algn="l" rtl="0">
              <a:lnSpc>
                <a:spcPct val="80000"/>
              </a:lnSpc>
              <a:spcBef>
                <a:spcPts val="480"/>
              </a:spcBef>
              <a:spcAft>
                <a:spcPts val="0"/>
              </a:spcAft>
              <a:buClr>
                <a:srgbClr val="000000"/>
              </a:buClr>
              <a:buSzPct val="100000"/>
            </a:pPr>
            <a:r>
              <a:rPr lang="en" sz="2100" b="0" i="0" u="sng" strike="noStrike" cap="none">
                <a:solidFill>
                  <a:srgbClr val="000000"/>
                </a:solidFill>
              </a:rPr>
              <a:t>Distrusted the common people</a:t>
            </a:r>
          </a:p>
          <a:p>
            <a:pPr marL="1371600" marR="0" lvl="2" indent="-361950" algn="l" rtl="0">
              <a:lnSpc>
                <a:spcPct val="80000"/>
              </a:lnSpc>
              <a:spcBef>
                <a:spcPts val="400"/>
              </a:spcBef>
              <a:spcAft>
                <a:spcPts val="0"/>
              </a:spcAft>
              <a:buClr>
                <a:srgbClr val="000000"/>
              </a:buClr>
              <a:buSzPct val="100000"/>
            </a:pPr>
            <a:r>
              <a:rPr lang="en" sz="2100" b="0" i="0" u="none" strike="noStrike" cap="none">
                <a:solidFill>
                  <a:srgbClr val="000000"/>
                </a:solidFill>
              </a:rPr>
              <a:t>Feared rule by “mobocracy”</a:t>
            </a:r>
          </a:p>
          <a:p>
            <a:pPr marL="1371600" marR="0" lvl="2" indent="-361950" algn="l" rtl="0">
              <a:lnSpc>
                <a:spcPct val="80000"/>
              </a:lnSpc>
              <a:spcBef>
                <a:spcPts val="400"/>
              </a:spcBef>
              <a:spcAft>
                <a:spcPts val="0"/>
              </a:spcAft>
              <a:buClr>
                <a:srgbClr val="000000"/>
              </a:buClr>
              <a:buSzPct val="100000"/>
            </a:pPr>
            <a:r>
              <a:rPr lang="en" sz="2100" b="0" i="0" u="none" strike="noStrike" cap="none">
                <a:solidFill>
                  <a:srgbClr val="000000"/>
                </a:solidFill>
              </a:rPr>
              <a:t>Believed democracy too important to be left to the </a:t>
            </a:r>
            <a:r>
              <a:rPr lang="en" sz="2100">
                <a:solidFill>
                  <a:srgbClr val="000000"/>
                </a:solidFill>
              </a:rPr>
              <a:t>people.</a:t>
            </a:r>
          </a:p>
          <a:p>
            <a:pPr marL="457200" marR="0" lvl="0" indent="-361950" algn="l" rtl="0">
              <a:lnSpc>
                <a:spcPct val="80000"/>
              </a:lnSpc>
              <a:spcBef>
                <a:spcPts val="480"/>
              </a:spcBef>
              <a:spcAft>
                <a:spcPts val="0"/>
              </a:spcAft>
              <a:buClr>
                <a:srgbClr val="000000"/>
              </a:buClr>
              <a:buSzPct val="100000"/>
            </a:pPr>
            <a:r>
              <a:rPr lang="en" sz="2100" b="0" i="0" u="sng" strike="noStrike" cap="none">
                <a:solidFill>
                  <a:srgbClr val="000000"/>
                </a:solidFill>
              </a:rPr>
              <a:t>Fed’l gov’t should </a:t>
            </a:r>
            <a:r>
              <a:rPr lang="en" sz="2100" u="sng">
                <a:solidFill>
                  <a:srgbClr val="000000"/>
                </a:solidFill>
              </a:rPr>
              <a:t>encourage</a:t>
            </a:r>
            <a:r>
              <a:rPr lang="en" sz="2100" b="0" i="0" u="sng" strike="noStrike" cap="none">
                <a:solidFill>
                  <a:srgbClr val="000000"/>
                </a:solidFill>
              </a:rPr>
              <a:t> business, not interfere with it.</a:t>
            </a:r>
          </a:p>
          <a:p>
            <a:pPr marL="1371600" marR="0" lvl="2" indent="-361950" algn="l" rtl="0">
              <a:lnSpc>
                <a:spcPct val="80000"/>
              </a:lnSpc>
              <a:spcBef>
                <a:spcPts val="400"/>
              </a:spcBef>
              <a:spcAft>
                <a:spcPts val="0"/>
              </a:spcAft>
              <a:buClr>
                <a:srgbClr val="000000"/>
              </a:buClr>
              <a:buSzPct val="100000"/>
            </a:pPr>
            <a:r>
              <a:rPr lang="en" sz="2100" b="0" i="0" u="none" strike="noStrike" cap="none">
                <a:solidFill>
                  <a:srgbClr val="000000"/>
                </a:solidFill>
              </a:rPr>
              <a:t>Dominated by merchants, manufacturers and shippers</a:t>
            </a:r>
          </a:p>
          <a:p>
            <a:pPr marL="1371600" marR="0" lvl="2" indent="-361950" algn="l" rtl="0">
              <a:lnSpc>
                <a:spcPct val="80000"/>
              </a:lnSpc>
              <a:spcBef>
                <a:spcPts val="400"/>
              </a:spcBef>
              <a:spcAft>
                <a:spcPts val="0"/>
              </a:spcAft>
              <a:buClr>
                <a:srgbClr val="000000"/>
              </a:buClr>
              <a:buSzPct val="100000"/>
            </a:pPr>
            <a:r>
              <a:rPr lang="en" sz="2100" b="0" i="0" u="none" strike="noStrike" cap="none">
                <a:solidFill>
                  <a:srgbClr val="000000"/>
                </a:solidFill>
              </a:rPr>
              <a:t>Most lived on eastern seaboard where commerce flourished.</a:t>
            </a:r>
          </a:p>
          <a:p>
            <a:pPr marL="457200" marR="0" lvl="0" indent="-361950" algn="l" rtl="0">
              <a:lnSpc>
                <a:spcPct val="80000"/>
              </a:lnSpc>
              <a:spcBef>
                <a:spcPts val="480"/>
              </a:spcBef>
              <a:spcAft>
                <a:spcPts val="0"/>
              </a:spcAft>
              <a:buClr>
                <a:srgbClr val="000000"/>
              </a:buClr>
              <a:buSzPct val="100000"/>
            </a:pPr>
            <a:r>
              <a:rPr lang="en" sz="2100" b="0" i="0" u="sng" strike="noStrike" cap="none">
                <a:solidFill>
                  <a:srgbClr val="000000"/>
                </a:solidFill>
              </a:rPr>
              <a:t>Pro-British in Foreign Policy</a:t>
            </a:r>
          </a:p>
          <a:p>
            <a:pPr marL="1371600" marR="0" lvl="2" indent="-361950" algn="l" rtl="0">
              <a:lnSpc>
                <a:spcPct val="80000"/>
              </a:lnSpc>
              <a:spcBef>
                <a:spcPts val="400"/>
              </a:spcBef>
              <a:spcAft>
                <a:spcPts val="0"/>
              </a:spcAft>
              <a:buClr>
                <a:srgbClr val="000000"/>
              </a:buClr>
              <a:buSzPct val="100000"/>
            </a:pPr>
            <a:r>
              <a:rPr lang="en" sz="2100" b="0" i="0" u="none" strike="noStrike" cap="none">
                <a:solidFill>
                  <a:srgbClr val="000000"/>
                </a:solidFill>
              </a:rPr>
              <a:t>Trade with G</a:t>
            </a:r>
            <a:r>
              <a:rPr lang="en" sz="2100">
                <a:solidFill>
                  <a:srgbClr val="000000"/>
                </a:solidFill>
              </a:rPr>
              <a:t>reat Britain</a:t>
            </a:r>
            <a:r>
              <a:rPr lang="en" sz="2100" b="0" i="0" u="none" strike="noStrike" cap="none">
                <a:solidFill>
                  <a:srgbClr val="000000"/>
                </a:solidFill>
              </a:rPr>
              <a:t> was key to Hamilton’s plan</a:t>
            </a:r>
          </a:p>
          <a:p>
            <a:pPr marL="0" marR="0" lvl="0" indent="0" algn="l" rtl="0">
              <a:lnSpc>
                <a:spcPct val="80000"/>
              </a:lnSpc>
              <a:spcBef>
                <a:spcPts val="400"/>
              </a:spcBef>
              <a:spcAft>
                <a:spcPts val="0"/>
              </a:spcAft>
              <a:buNone/>
            </a:pPr>
            <a:endParaRPr>
              <a:solidFill>
                <a:srgbClr val="000000"/>
              </a:solidFill>
            </a:endParaRPr>
          </a:p>
          <a:p>
            <a:pPr marL="1314450" marR="0" lvl="2" indent="-514350" algn="l" rtl="0">
              <a:lnSpc>
                <a:spcPct val="80000"/>
              </a:lnSpc>
              <a:spcBef>
                <a:spcPts val="400"/>
              </a:spcBef>
              <a:spcAft>
                <a:spcPts val="0"/>
              </a:spcAft>
              <a:buClr>
                <a:schemeClr val="dk1"/>
              </a:buClr>
              <a:buSzPct val="100000"/>
              <a:buFont typeface="Calibri"/>
              <a:buNone/>
            </a:pPr>
            <a:endParaRPr sz="2000" b="0" i="0" u="none" strike="noStrike" cap="none">
              <a:solidFill>
                <a:schemeClr val="dk1"/>
              </a:solidFill>
              <a:latin typeface="Calibri"/>
              <a:ea typeface="Calibri"/>
              <a:cs typeface="Calibri"/>
              <a:sym typeface="Calibri"/>
            </a:endParaRPr>
          </a:p>
          <a:p>
            <a:pPr marL="1314450" marR="0" lvl="2" indent="-514350" algn="l" rtl="0">
              <a:lnSpc>
                <a:spcPct val="80000"/>
              </a:lnSpc>
              <a:spcBef>
                <a:spcPts val="400"/>
              </a:spcBef>
              <a:spcAft>
                <a:spcPts val="0"/>
              </a:spcAft>
              <a:buClr>
                <a:schemeClr val="dk1"/>
              </a:buClr>
              <a:buSzPct val="100000"/>
              <a:buFont typeface="Calibri"/>
              <a:buNone/>
            </a:pPr>
            <a:endParaRPr sz="2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2000" b="0" i="0" u="none" strike="noStrike" cap="none">
              <a:solidFill>
                <a:schemeClr val="dk1"/>
              </a:solidFill>
              <a:latin typeface="Calibri"/>
              <a:ea typeface="Calibri"/>
              <a:cs typeface="Calibri"/>
              <a:sym typeface="Calibri"/>
            </a:endParaRPr>
          </a:p>
        </p:txBody>
      </p:sp>
      <p:sp>
        <p:nvSpPr>
          <p:cNvPr id="247" name="Shape 247"/>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rtl="0">
              <a:spcBef>
                <a:spcPts val="0"/>
              </a:spcBef>
              <a:buNone/>
            </a:pPr>
            <a:r>
              <a:rPr lang="en" sz="4800">
                <a:solidFill>
                  <a:srgbClr val="000000"/>
                </a:solidFill>
              </a:rPr>
              <a:t>FEDERALISTS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44250" y="1871800"/>
            <a:ext cx="8455500" cy="2862300"/>
          </a:xfrm>
          <a:prstGeom prst="rect">
            <a:avLst/>
          </a:prstGeom>
        </p:spPr>
        <p:txBody>
          <a:bodyPr wrap="square" lIns="91425" tIns="91425" rIns="91425" bIns="91425" anchor="ctr" anchorCtr="0">
            <a:noAutofit/>
          </a:bodyPr>
          <a:lstStyle/>
          <a:p>
            <a:pPr lvl="0">
              <a:spcBef>
                <a:spcPts val="0"/>
              </a:spcBef>
              <a:buNone/>
            </a:pPr>
            <a:r>
              <a:rPr lang="en"/>
              <a:t>The Ratification Debate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311700" y="1645433"/>
            <a:ext cx="8520599" cy="4446300"/>
          </a:xfrm>
          <a:prstGeom prst="rect">
            <a:avLst/>
          </a:prstGeom>
          <a:noFill/>
          <a:ln>
            <a:noFill/>
          </a:ln>
        </p:spPr>
        <p:txBody>
          <a:bodyPr wrap="square" lIns="91425" tIns="45700" rIns="91425" bIns="45700" anchor="t" anchorCtr="0">
            <a:noAutofit/>
          </a:bodyPr>
          <a:lstStyle/>
          <a:p>
            <a:pPr marL="457200" marR="0" lvl="0" indent="-393700" algn="l" rtl="0">
              <a:lnSpc>
                <a:spcPct val="100000"/>
              </a:lnSpc>
              <a:spcBef>
                <a:spcPts val="0"/>
              </a:spcBef>
              <a:spcAft>
                <a:spcPts val="0"/>
              </a:spcAft>
              <a:buClr>
                <a:srgbClr val="000000"/>
              </a:buClr>
              <a:buSzPct val="100000"/>
            </a:pPr>
            <a:r>
              <a:rPr lang="en" sz="2600" b="0" i="0" u="none" strike="noStrike" cap="none">
                <a:solidFill>
                  <a:srgbClr val="000000"/>
                </a:solidFill>
              </a:rPr>
              <a:t>Advocated for rule of the </a:t>
            </a:r>
            <a:r>
              <a:rPr lang="en" sz="2600">
                <a:solidFill>
                  <a:srgbClr val="000000"/>
                </a:solidFill>
              </a:rPr>
              <a:t>people</a:t>
            </a:r>
          </a:p>
          <a:p>
            <a:pPr marL="457200" marR="0" lvl="0" indent="-393700" algn="l" rtl="0">
              <a:lnSpc>
                <a:spcPct val="100000"/>
              </a:lnSpc>
              <a:spcBef>
                <a:spcPts val="520"/>
              </a:spcBef>
              <a:spcAft>
                <a:spcPts val="0"/>
              </a:spcAft>
              <a:buClr>
                <a:srgbClr val="000000"/>
              </a:buClr>
              <a:buSzPct val="100000"/>
            </a:pPr>
            <a:r>
              <a:rPr lang="en" sz="2600" b="0" i="0" u="sng" strike="noStrike" cap="none">
                <a:solidFill>
                  <a:srgbClr val="000000"/>
                </a:solidFill>
              </a:rPr>
              <a:t>Should be literate, but believed that “masses” could be taught</a:t>
            </a:r>
          </a:p>
          <a:p>
            <a:pPr marL="457200" marR="0" lvl="0" indent="-393700" algn="l" rtl="0">
              <a:lnSpc>
                <a:spcPct val="100000"/>
              </a:lnSpc>
              <a:spcBef>
                <a:spcPts val="520"/>
              </a:spcBef>
              <a:spcAft>
                <a:spcPts val="0"/>
              </a:spcAft>
              <a:buClr>
                <a:srgbClr val="000000"/>
              </a:buClr>
              <a:buSzPct val="100000"/>
            </a:pPr>
            <a:r>
              <a:rPr lang="en" sz="2600" b="0" i="0" u="none" strike="noStrike" cap="none">
                <a:solidFill>
                  <a:srgbClr val="000000"/>
                </a:solidFill>
              </a:rPr>
              <a:t>Appealed to middle-class (farmers, laborers, artisans, small shopkeepers) - Strong in South</a:t>
            </a:r>
            <a:r>
              <a:rPr lang="en" sz="2600">
                <a:solidFill>
                  <a:srgbClr val="000000"/>
                </a:solidFill>
              </a:rPr>
              <a:t> &amp; Southwest</a:t>
            </a:r>
          </a:p>
          <a:p>
            <a:pPr marL="457200" marR="0" lvl="0" indent="-393700" algn="l" rtl="0">
              <a:lnSpc>
                <a:spcPct val="100000"/>
              </a:lnSpc>
              <a:spcBef>
                <a:spcPts val="520"/>
              </a:spcBef>
              <a:spcAft>
                <a:spcPts val="0"/>
              </a:spcAft>
              <a:buClr>
                <a:srgbClr val="000000"/>
              </a:buClr>
              <a:buSzPct val="100000"/>
            </a:pPr>
            <a:r>
              <a:rPr lang="en" sz="2600" b="0" i="0" u="sng" strike="noStrike" cap="none">
                <a:solidFill>
                  <a:srgbClr val="000000"/>
                </a:solidFill>
              </a:rPr>
              <a:t>Government that governed best, governed least</a:t>
            </a:r>
          </a:p>
          <a:p>
            <a:pPr marL="1371600" marR="0" lvl="2" indent="-368300" algn="l" rtl="0">
              <a:lnSpc>
                <a:spcPct val="100000"/>
              </a:lnSpc>
              <a:spcBef>
                <a:spcPts val="440"/>
              </a:spcBef>
              <a:spcAft>
                <a:spcPts val="0"/>
              </a:spcAft>
              <a:buClr>
                <a:srgbClr val="000000"/>
              </a:buClr>
              <a:buSzPct val="100000"/>
            </a:pPr>
            <a:r>
              <a:rPr lang="en" sz="2200" b="0" i="0" u="none" strike="noStrike" cap="none">
                <a:solidFill>
                  <a:srgbClr val="000000"/>
                </a:solidFill>
              </a:rPr>
              <a:t>Bulk of power should be retained by states.</a:t>
            </a:r>
          </a:p>
          <a:p>
            <a:pPr marL="1371600" marR="0" lvl="2" indent="-368300" algn="l" rtl="0">
              <a:lnSpc>
                <a:spcPct val="100000"/>
              </a:lnSpc>
              <a:spcBef>
                <a:spcPts val="440"/>
              </a:spcBef>
              <a:spcAft>
                <a:spcPts val="0"/>
              </a:spcAft>
              <a:buClr>
                <a:srgbClr val="000000"/>
              </a:buClr>
              <a:buSzPct val="100000"/>
            </a:pPr>
            <a:r>
              <a:rPr lang="en" sz="2200" b="0" i="0" u="sng" strike="noStrike" cap="none">
                <a:solidFill>
                  <a:srgbClr val="000000"/>
                </a:solidFill>
              </a:rPr>
              <a:t>Limit federal power through strict interpretation of Constitution.</a:t>
            </a:r>
          </a:p>
          <a:p>
            <a:pPr marL="1371600" marR="0" lvl="2" indent="-368300" algn="l" rtl="0">
              <a:lnSpc>
                <a:spcPct val="100000"/>
              </a:lnSpc>
              <a:spcBef>
                <a:spcPts val="440"/>
              </a:spcBef>
              <a:spcAft>
                <a:spcPts val="0"/>
              </a:spcAft>
              <a:buClr>
                <a:srgbClr val="000000"/>
              </a:buClr>
              <a:buSzPct val="100000"/>
            </a:pPr>
            <a:r>
              <a:rPr lang="en" sz="2200" b="0" i="0" u="sng" strike="noStrike" cap="none">
                <a:solidFill>
                  <a:srgbClr val="000000"/>
                </a:solidFill>
              </a:rPr>
              <a:t>National debt was a curse that should be paid off ASAP</a:t>
            </a:r>
          </a:p>
          <a:p>
            <a:pPr marL="457200" marR="0" lvl="0" indent="-393700" algn="l" rtl="0">
              <a:lnSpc>
                <a:spcPct val="100000"/>
              </a:lnSpc>
              <a:spcBef>
                <a:spcPts val="520"/>
              </a:spcBef>
              <a:spcAft>
                <a:spcPts val="0"/>
              </a:spcAft>
              <a:buClr>
                <a:srgbClr val="000000"/>
              </a:buClr>
              <a:buSzPct val="100000"/>
            </a:pPr>
            <a:r>
              <a:rPr lang="en" sz="2600" b="0" i="0" u="sng" strike="noStrike" cap="none">
                <a:solidFill>
                  <a:srgbClr val="000000"/>
                </a:solidFill>
              </a:rPr>
              <a:t>Believed in freedom of speech</a:t>
            </a:r>
          </a:p>
          <a:p>
            <a:pPr marL="457200" marR="0" lvl="0" indent="-393700" algn="l" rtl="0">
              <a:lnSpc>
                <a:spcPct val="100000"/>
              </a:lnSpc>
              <a:spcBef>
                <a:spcPts val="520"/>
              </a:spcBef>
              <a:spcAft>
                <a:spcPts val="0"/>
              </a:spcAft>
              <a:buClr>
                <a:srgbClr val="000000"/>
              </a:buClr>
              <a:buSzPct val="100000"/>
            </a:pPr>
            <a:r>
              <a:rPr lang="en" sz="2600" b="0" i="0" u="sng" strike="noStrike" cap="none">
                <a:solidFill>
                  <a:srgbClr val="000000"/>
                </a:solidFill>
              </a:rPr>
              <a:t>Basically pro-French</a:t>
            </a:r>
          </a:p>
          <a:p>
            <a:pPr marL="0" marR="0" lvl="0" indent="0" algn="l" rtl="0">
              <a:spcBef>
                <a:spcPts val="0"/>
              </a:spcBef>
              <a:buSzPct val="25000"/>
              <a:buNone/>
            </a:pPr>
            <a:endParaRPr sz="2600" b="0" i="0" u="none" strike="noStrike" cap="none">
              <a:solidFill>
                <a:srgbClr val="000000"/>
              </a:solidFill>
              <a:latin typeface="Calibri"/>
              <a:ea typeface="Calibri"/>
              <a:cs typeface="Calibri"/>
              <a:sym typeface="Calibri"/>
            </a:endParaRPr>
          </a:p>
        </p:txBody>
      </p:sp>
      <p:sp>
        <p:nvSpPr>
          <p:cNvPr id="253" name="Shape 253"/>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rtl="0">
              <a:spcBef>
                <a:spcPts val="0"/>
              </a:spcBef>
              <a:buNone/>
            </a:pPr>
            <a:r>
              <a:rPr lang="en" sz="4800">
                <a:solidFill>
                  <a:srgbClr val="000000"/>
                </a:solidFill>
              </a:rPr>
              <a:t>DEMOCRATIC REPUBLICANS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265500" y="1442233"/>
            <a:ext cx="4045199" cy="2381700"/>
          </a:xfrm>
          <a:prstGeom prst="rect">
            <a:avLst/>
          </a:prstGeom>
        </p:spPr>
        <p:txBody>
          <a:bodyPr wrap="square" lIns="91425" tIns="91425" rIns="91425" bIns="91425" anchor="b" anchorCtr="0">
            <a:noAutofit/>
          </a:bodyPr>
          <a:lstStyle/>
          <a:p>
            <a:pPr lvl="0">
              <a:spcBef>
                <a:spcPts val="0"/>
              </a:spcBef>
              <a:buNone/>
            </a:pPr>
            <a:r>
              <a:rPr lang="en"/>
              <a:t>Foreign Policy</a:t>
            </a:r>
          </a:p>
        </p:txBody>
      </p:sp>
      <p:sp>
        <p:nvSpPr>
          <p:cNvPr id="259" name="Shape 259"/>
          <p:cNvSpPr txBox="1">
            <a:spLocks noGrp="1"/>
          </p:cNvSpPr>
          <p:nvPr>
            <p:ph type="body" idx="2"/>
          </p:nvPr>
        </p:nvSpPr>
        <p:spPr>
          <a:xfrm>
            <a:off x="4939500" y="965600"/>
            <a:ext cx="3837000" cy="4926900"/>
          </a:xfrm>
          <a:prstGeom prst="rect">
            <a:avLst/>
          </a:prstGeom>
        </p:spPr>
        <p:txBody>
          <a:bodyPr wrap="square" lIns="91425" tIns="91425" rIns="91425" bIns="91425" anchor="ctr" anchorCtr="0">
            <a:noAutofit/>
          </a:bodyPr>
          <a:lstStyle/>
          <a:p>
            <a:pPr lvl="0">
              <a:spcBef>
                <a:spcPts val="0"/>
              </a:spcBef>
              <a:buNone/>
            </a:pPr>
            <a:endParaRPr/>
          </a:p>
        </p:txBody>
      </p:sp>
      <p:sp>
        <p:nvSpPr>
          <p:cNvPr id="260" name="Shape 260"/>
          <p:cNvSpPr txBox="1">
            <a:spLocks noGrp="1"/>
          </p:cNvSpPr>
          <p:nvPr>
            <p:ph type="subTitle" idx="1"/>
          </p:nvPr>
        </p:nvSpPr>
        <p:spPr>
          <a:xfrm>
            <a:off x="265500" y="3895201"/>
            <a:ext cx="4045199" cy="1793999"/>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406025" y="1600200"/>
            <a:ext cx="3994500" cy="4967700"/>
          </a:xfrm>
          <a:prstGeom prst="rect">
            <a:avLst/>
          </a:prstGeom>
          <a:noFill/>
          <a:ln>
            <a:noFill/>
          </a:ln>
        </p:spPr>
        <p:txBody>
          <a:bodyPr wrap="square" lIns="91425" tIns="45700" rIns="91425" bIns="45700" anchor="t" anchorCtr="0">
            <a:noAutofit/>
          </a:bodyPr>
          <a:lstStyle/>
          <a:p>
            <a:pPr marL="457200" marR="0" lvl="0" indent="-381000" algn="l" rtl="0">
              <a:lnSpc>
                <a:spcPct val="90000"/>
              </a:lnSpc>
              <a:spcBef>
                <a:spcPts val="520"/>
              </a:spcBef>
              <a:spcAft>
                <a:spcPts val="0"/>
              </a:spcAft>
              <a:buClr>
                <a:srgbClr val="000000"/>
              </a:buClr>
              <a:buSzPct val="100000"/>
            </a:pPr>
            <a:r>
              <a:rPr lang="en" sz="2400" b="0" i="0" u="none" strike="noStrike" cap="none">
                <a:solidFill>
                  <a:srgbClr val="000000"/>
                </a:solidFill>
              </a:rPr>
              <a:t>French declared themselves a “republic”  and originally A</a:t>
            </a:r>
            <a:r>
              <a:rPr lang="en" sz="2400">
                <a:solidFill>
                  <a:srgbClr val="000000"/>
                </a:solidFill>
              </a:rPr>
              <a:t>mericans supported them, </a:t>
            </a:r>
            <a:r>
              <a:rPr lang="en" sz="2400" b="0" i="0" u="none" strike="noStrike" cap="none">
                <a:solidFill>
                  <a:srgbClr val="000000"/>
                </a:solidFill>
              </a:rPr>
              <a:t>but </a:t>
            </a:r>
            <a:r>
              <a:rPr lang="en" sz="2400">
                <a:solidFill>
                  <a:srgbClr val="000000"/>
                </a:solidFill>
              </a:rPr>
              <a:t>violence changed public opinion</a:t>
            </a:r>
          </a:p>
          <a:p>
            <a:pPr marL="457200" marR="0" lvl="0" indent="-381000" algn="l" rtl="0">
              <a:lnSpc>
                <a:spcPct val="90000"/>
              </a:lnSpc>
              <a:spcBef>
                <a:spcPts val="440"/>
              </a:spcBef>
              <a:spcAft>
                <a:spcPts val="0"/>
              </a:spcAft>
              <a:buClr>
                <a:srgbClr val="000000"/>
              </a:buClr>
              <a:buSzPct val="100000"/>
            </a:pPr>
            <a:r>
              <a:rPr lang="en" sz="2400" b="0" i="0" u="none" strike="noStrike" cap="none">
                <a:solidFill>
                  <a:srgbClr val="000000"/>
                </a:solidFill>
              </a:rPr>
              <a:t>Jeffersonians </a:t>
            </a:r>
            <a:r>
              <a:rPr lang="en" sz="2400">
                <a:solidFill>
                  <a:srgbClr val="000000"/>
                </a:solidFill>
              </a:rPr>
              <a:t>still support France</a:t>
            </a:r>
          </a:p>
          <a:p>
            <a:pPr marL="457200" marR="0" lvl="0" indent="-381000" algn="l" rtl="0">
              <a:lnSpc>
                <a:spcPct val="90000"/>
              </a:lnSpc>
              <a:spcBef>
                <a:spcPts val="440"/>
              </a:spcBef>
              <a:spcAft>
                <a:spcPts val="0"/>
              </a:spcAft>
              <a:buClr>
                <a:srgbClr val="000000"/>
              </a:buClr>
              <a:buSzPct val="100000"/>
            </a:pPr>
            <a:r>
              <a:rPr lang="en" sz="2400" b="0" i="0" u="none" strike="noStrike" cap="none">
                <a:solidFill>
                  <a:srgbClr val="000000"/>
                </a:solidFill>
              </a:rPr>
              <a:t>Hamiltonians </a:t>
            </a:r>
            <a:r>
              <a:rPr lang="en" sz="2400">
                <a:solidFill>
                  <a:srgbClr val="000000"/>
                </a:solidFill>
              </a:rPr>
              <a:t>want to stay neutral</a:t>
            </a:r>
          </a:p>
          <a:p>
            <a:pPr marL="457200" marR="0" lvl="0" indent="-381000" algn="l" rtl="0">
              <a:lnSpc>
                <a:spcPct val="90000"/>
              </a:lnSpc>
              <a:spcBef>
                <a:spcPts val="380"/>
              </a:spcBef>
              <a:spcAft>
                <a:spcPts val="0"/>
              </a:spcAft>
              <a:buClr>
                <a:srgbClr val="000000"/>
              </a:buClr>
              <a:buSzPct val="100000"/>
            </a:pPr>
            <a:r>
              <a:rPr lang="en" sz="2400" b="0" i="0" u="none" strike="noStrike" cap="none">
                <a:solidFill>
                  <a:srgbClr val="000000"/>
                </a:solidFill>
              </a:rPr>
              <a:t>US still obligated under Franco-American Alliance of 1778</a:t>
            </a:r>
          </a:p>
          <a:p>
            <a:pPr marR="0" lvl="0" algn="l" rtl="0">
              <a:lnSpc>
                <a:spcPct val="90000"/>
              </a:lnSpc>
              <a:spcBef>
                <a:spcPts val="380"/>
              </a:spcBef>
              <a:spcAft>
                <a:spcPts val="0"/>
              </a:spcAft>
              <a:buNone/>
            </a:pPr>
            <a:endParaRPr sz="1800"/>
          </a:p>
        </p:txBody>
      </p:sp>
      <p:pic>
        <p:nvPicPr>
          <p:cNvPr id="266" name="Shape 266" descr="http://mrcapwebpage.com/VCSUSHISTORY/louis16execution.jpg"/>
          <p:cNvPicPr preferRelativeResize="0"/>
          <p:nvPr/>
        </p:nvPicPr>
        <p:blipFill rotWithShape="1">
          <a:blip r:embed="rId3">
            <a:alphaModFix/>
          </a:blip>
          <a:srcRect/>
          <a:stretch/>
        </p:blipFill>
        <p:spPr>
          <a:xfrm>
            <a:off x="4929175" y="1600200"/>
            <a:ext cx="3936899" cy="5410200"/>
          </a:xfrm>
          <a:prstGeom prst="rect">
            <a:avLst/>
          </a:prstGeom>
          <a:noFill/>
          <a:ln>
            <a:noFill/>
          </a:ln>
        </p:spPr>
      </p:pic>
      <p:sp>
        <p:nvSpPr>
          <p:cNvPr id="267" name="Shape 267"/>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rtl="0">
              <a:spcBef>
                <a:spcPts val="0"/>
              </a:spcBef>
              <a:buNone/>
            </a:pPr>
            <a:r>
              <a:rPr lang="en" sz="4800" b="0">
                <a:solidFill>
                  <a:srgbClr val="000000"/>
                </a:solidFill>
              </a:rPr>
              <a:t>First Test: </a:t>
            </a:r>
            <a:r>
              <a:rPr lang="en" sz="4800" b="0" u="sng">
                <a:solidFill>
                  <a:srgbClr val="000000"/>
                </a:solidFill>
              </a:rPr>
              <a:t>French Revolution</a:t>
            </a:r>
          </a:p>
        </p:txBody>
      </p:sp>
      <p:sp>
        <p:nvSpPr>
          <p:cNvPr id="268" name="Shape 268"/>
          <p:cNvSpPr txBox="1">
            <a:spLocks noGrp="1"/>
          </p:cNvSpPr>
          <p:nvPr>
            <p:ph type="body" idx="2"/>
          </p:nvPr>
        </p:nvSpPr>
        <p:spPr>
          <a:xfrm>
            <a:off x="4832400" y="1645400"/>
            <a:ext cx="3999899" cy="44463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311700" y="1645433"/>
            <a:ext cx="8520599" cy="4446300"/>
          </a:xfrm>
          <a:prstGeom prst="rect">
            <a:avLst/>
          </a:prstGeom>
          <a:noFill/>
          <a:ln>
            <a:noFill/>
          </a:ln>
        </p:spPr>
        <p:txBody>
          <a:bodyPr wrap="square" lIns="91425" tIns="45700" rIns="91425" bIns="45700" anchor="t" anchorCtr="0">
            <a:noAutofit/>
          </a:bodyPr>
          <a:lstStyle/>
          <a:p>
            <a:pPr marL="457200" marR="0" lvl="0" indent="-381000" algn="l" rtl="0">
              <a:lnSpc>
                <a:spcPct val="80000"/>
              </a:lnSpc>
              <a:spcBef>
                <a:spcPts val="440"/>
              </a:spcBef>
              <a:spcAft>
                <a:spcPts val="0"/>
              </a:spcAft>
              <a:buClr>
                <a:srgbClr val="000000"/>
              </a:buClr>
              <a:buSzPct val="100000"/>
            </a:pPr>
            <a:r>
              <a:rPr lang="en" sz="2400" b="0" i="0" u="none" strike="noStrike" cap="none">
                <a:solidFill>
                  <a:srgbClr val="000000"/>
                </a:solidFill>
              </a:rPr>
              <a:t>US would be neutral</a:t>
            </a:r>
          </a:p>
          <a:p>
            <a:pPr marL="457200" marR="0" lvl="0" indent="-381000" algn="l" rtl="0">
              <a:lnSpc>
                <a:spcPct val="80000"/>
              </a:lnSpc>
              <a:spcBef>
                <a:spcPts val="440"/>
              </a:spcBef>
              <a:spcAft>
                <a:spcPts val="0"/>
              </a:spcAft>
              <a:buClr>
                <a:srgbClr val="000000"/>
              </a:buClr>
              <a:buSzPct val="100000"/>
            </a:pPr>
            <a:r>
              <a:rPr lang="en" sz="2400" b="0" i="0" u="none" strike="noStrike" cap="none">
                <a:solidFill>
                  <a:srgbClr val="000000"/>
                </a:solidFill>
              </a:rPr>
              <a:t>Warned US citizens to be impartial to both sides.</a:t>
            </a:r>
          </a:p>
          <a:p>
            <a:pPr marL="914400" marR="0" lvl="1" indent="-381000" algn="l" rtl="0">
              <a:lnSpc>
                <a:spcPct val="80000"/>
              </a:lnSpc>
              <a:spcBef>
                <a:spcPts val="380"/>
              </a:spcBef>
              <a:spcAft>
                <a:spcPts val="0"/>
              </a:spcAft>
              <a:buClr>
                <a:srgbClr val="000000"/>
              </a:buClr>
              <a:buSzPct val="100000"/>
            </a:pPr>
            <a:r>
              <a:rPr lang="en" sz="2400" b="0" i="0" u="none" strike="noStrike" cap="none">
                <a:solidFill>
                  <a:srgbClr val="000000"/>
                </a:solidFill>
              </a:rPr>
              <a:t>Jefferson furious – </a:t>
            </a:r>
            <a:r>
              <a:rPr lang="en" sz="2400">
                <a:solidFill>
                  <a:srgbClr val="000000"/>
                </a:solidFill>
              </a:rPr>
              <a:t>Washington</a:t>
            </a:r>
            <a:r>
              <a:rPr lang="en" sz="2400" b="0" i="0" u="none" strike="noStrike" cap="none">
                <a:solidFill>
                  <a:srgbClr val="000000"/>
                </a:solidFill>
              </a:rPr>
              <a:t> did not consult Congress</a:t>
            </a:r>
          </a:p>
          <a:p>
            <a:pPr marL="914400" marR="0" lvl="1" indent="-381000" algn="l" rtl="0">
              <a:lnSpc>
                <a:spcPct val="80000"/>
              </a:lnSpc>
              <a:spcBef>
                <a:spcPts val="380"/>
              </a:spcBef>
              <a:spcAft>
                <a:spcPts val="0"/>
              </a:spcAft>
              <a:buClr>
                <a:srgbClr val="000000"/>
              </a:buClr>
              <a:buSzPct val="100000"/>
            </a:pPr>
            <a:r>
              <a:rPr lang="en" sz="2400" b="0" i="0" u="none" strike="noStrike" cap="none">
                <a:solidFill>
                  <a:srgbClr val="000000"/>
                </a:solidFill>
              </a:rPr>
              <a:t>Hamilton supported it.</a:t>
            </a:r>
          </a:p>
          <a:p>
            <a:pPr marR="0" lvl="0" algn="l" rtl="0">
              <a:lnSpc>
                <a:spcPct val="80000"/>
              </a:lnSpc>
              <a:spcBef>
                <a:spcPts val="440"/>
              </a:spcBef>
              <a:spcAft>
                <a:spcPts val="0"/>
              </a:spcAft>
              <a:buNone/>
            </a:pPr>
            <a:endParaRPr sz="2400">
              <a:solidFill>
                <a:srgbClr val="000000"/>
              </a:solidFill>
            </a:endParaRPr>
          </a:p>
          <a:p>
            <a:pPr marL="457200" marR="0" lvl="0" indent="-381000" algn="l" rtl="0">
              <a:lnSpc>
                <a:spcPct val="80000"/>
              </a:lnSpc>
              <a:spcBef>
                <a:spcPts val="440"/>
              </a:spcBef>
              <a:spcAft>
                <a:spcPts val="0"/>
              </a:spcAft>
              <a:buClr>
                <a:srgbClr val="000000"/>
              </a:buClr>
              <a:buSzPct val="100000"/>
            </a:pPr>
            <a:r>
              <a:rPr lang="en" sz="2400" b="0" i="0" u="none" strike="noStrike" cap="none">
                <a:solidFill>
                  <a:srgbClr val="000000"/>
                </a:solidFill>
              </a:rPr>
              <a:t>Citizen Genet</a:t>
            </a:r>
          </a:p>
          <a:p>
            <a:pPr marL="914400" marR="0" lvl="1" indent="-381000" algn="l" rtl="0">
              <a:lnSpc>
                <a:spcPct val="80000"/>
              </a:lnSpc>
              <a:spcBef>
                <a:spcPts val="380"/>
              </a:spcBef>
              <a:spcAft>
                <a:spcPts val="0"/>
              </a:spcAft>
              <a:buClr>
                <a:srgbClr val="000000"/>
              </a:buClr>
              <a:buSzPct val="100000"/>
            </a:pPr>
            <a:r>
              <a:rPr lang="en" sz="2400" b="0" i="0" u="none" strike="noStrike" cap="none">
                <a:solidFill>
                  <a:srgbClr val="000000"/>
                </a:solidFill>
              </a:rPr>
              <a:t>French diplomat in US who felt Neutrality Proclamation not a true reflection of US feelings towards France</a:t>
            </a:r>
          </a:p>
          <a:p>
            <a:pPr marL="914400" marR="0" lvl="1" indent="-381000" algn="l" rtl="0">
              <a:lnSpc>
                <a:spcPct val="80000"/>
              </a:lnSpc>
              <a:spcBef>
                <a:spcPts val="380"/>
              </a:spcBef>
              <a:spcAft>
                <a:spcPts val="0"/>
              </a:spcAft>
              <a:buClr>
                <a:srgbClr val="000000"/>
              </a:buClr>
              <a:buSzPct val="100000"/>
            </a:pPr>
            <a:r>
              <a:rPr lang="en" sz="2400" b="0" i="0" u="none" strike="noStrike" cap="none">
                <a:solidFill>
                  <a:srgbClr val="000000"/>
                </a:solidFill>
              </a:rPr>
              <a:t>Went to p</a:t>
            </a:r>
            <a:r>
              <a:rPr lang="en" sz="2400">
                <a:solidFill>
                  <a:srgbClr val="000000"/>
                </a:solidFill>
              </a:rPr>
              <a:t>eople</a:t>
            </a:r>
            <a:r>
              <a:rPr lang="en" sz="2400" b="0" i="0" u="none" strike="noStrike" cap="none">
                <a:solidFill>
                  <a:srgbClr val="000000"/>
                </a:solidFill>
              </a:rPr>
              <a:t> directly to ask for money and supplies for war cause</a:t>
            </a:r>
          </a:p>
          <a:p>
            <a:pPr marL="914400" marR="0" lvl="1" indent="-381000" algn="l" rtl="0">
              <a:lnSpc>
                <a:spcPct val="80000"/>
              </a:lnSpc>
              <a:spcBef>
                <a:spcPts val="380"/>
              </a:spcBef>
              <a:spcAft>
                <a:spcPts val="0"/>
              </a:spcAft>
              <a:buClr>
                <a:srgbClr val="000000"/>
              </a:buClr>
              <a:buSzPct val="100000"/>
            </a:pPr>
            <a:r>
              <a:rPr lang="en" sz="2400" b="0" i="0" u="none" strike="noStrike" cap="none">
                <a:solidFill>
                  <a:srgbClr val="000000"/>
                </a:solidFill>
              </a:rPr>
              <a:t>G</a:t>
            </a:r>
            <a:r>
              <a:rPr lang="en" sz="2400">
                <a:solidFill>
                  <a:srgbClr val="000000"/>
                </a:solidFill>
              </a:rPr>
              <a:t>eorge Washington</a:t>
            </a:r>
            <a:r>
              <a:rPr lang="en" sz="2400" b="0" i="0" u="none" strike="noStrike" cap="none">
                <a:solidFill>
                  <a:srgbClr val="000000"/>
                </a:solidFill>
              </a:rPr>
              <a:t> booted him out of country.</a:t>
            </a:r>
          </a:p>
          <a:p>
            <a:pPr marL="0" marR="0" lvl="0" indent="0" algn="l" rtl="0">
              <a:spcBef>
                <a:spcPts val="0"/>
              </a:spcBef>
              <a:buSzPct val="25000"/>
              <a:buNone/>
            </a:pPr>
            <a:endParaRPr sz="1900" b="0" i="0" u="none" strike="noStrike" cap="none">
              <a:solidFill>
                <a:schemeClr val="dk1"/>
              </a:solidFill>
            </a:endParaRPr>
          </a:p>
        </p:txBody>
      </p:sp>
      <p:sp>
        <p:nvSpPr>
          <p:cNvPr id="274" name="Shape 274"/>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rtl="0">
              <a:spcBef>
                <a:spcPts val="0"/>
              </a:spcBef>
              <a:buNone/>
            </a:pPr>
            <a:r>
              <a:rPr lang="en" sz="3600" b="0">
                <a:solidFill>
                  <a:srgbClr val="000000"/>
                </a:solidFill>
              </a:rPr>
              <a:t>Washington’s Neutrality Proclamation (1793)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311700" y="1645433"/>
            <a:ext cx="8520599" cy="4446300"/>
          </a:xfrm>
          <a:prstGeom prst="rect">
            <a:avLst/>
          </a:prstGeom>
          <a:noFill/>
          <a:ln>
            <a:noFill/>
          </a:ln>
        </p:spPr>
        <p:txBody>
          <a:bodyPr wrap="square" lIns="91425" tIns="45700" rIns="91425" bIns="45700" anchor="t" anchorCtr="0">
            <a:noAutofit/>
          </a:bodyPr>
          <a:lstStyle/>
          <a:p>
            <a:pPr marL="457200" marR="0" lvl="0" indent="-228600" algn="l" rtl="0">
              <a:lnSpc>
                <a:spcPct val="80000"/>
              </a:lnSpc>
              <a:spcBef>
                <a:spcPts val="0"/>
              </a:spcBef>
              <a:spcAft>
                <a:spcPts val="0"/>
              </a:spcAft>
              <a:buClr>
                <a:srgbClr val="000000"/>
              </a:buClr>
            </a:pPr>
            <a:r>
              <a:rPr lang="en">
                <a:solidFill>
                  <a:srgbClr val="000000"/>
                </a:solidFill>
              </a:rPr>
              <a:t>Great Britain was</a:t>
            </a:r>
            <a:r>
              <a:rPr lang="en" b="0" i="0" u="none" strike="noStrike" cap="none">
                <a:solidFill>
                  <a:srgbClr val="000000"/>
                </a:solidFill>
              </a:rPr>
              <a:t> a thorn in US side</a:t>
            </a:r>
          </a:p>
          <a:p>
            <a:pPr marL="914400" marR="0" lvl="1" indent="-228600" algn="l" rtl="0">
              <a:lnSpc>
                <a:spcPct val="80000"/>
              </a:lnSpc>
              <a:spcBef>
                <a:spcPts val="300"/>
              </a:spcBef>
              <a:spcAft>
                <a:spcPts val="0"/>
              </a:spcAft>
              <a:buClr>
                <a:srgbClr val="000000"/>
              </a:buClr>
            </a:pPr>
            <a:r>
              <a:rPr lang="en" b="0" i="0" u="none" strike="noStrike" cap="none">
                <a:solidFill>
                  <a:srgbClr val="000000"/>
                </a:solidFill>
              </a:rPr>
              <a:t>constantly </a:t>
            </a:r>
            <a:r>
              <a:rPr lang="en">
                <a:solidFill>
                  <a:srgbClr val="000000"/>
                </a:solidFill>
              </a:rPr>
              <a:t>harassing</a:t>
            </a:r>
            <a:r>
              <a:rPr lang="en" b="0" i="0" u="none" strike="noStrike" cap="none">
                <a:solidFill>
                  <a:srgbClr val="000000"/>
                </a:solidFill>
              </a:rPr>
              <a:t> US frontier settlers </a:t>
            </a:r>
          </a:p>
          <a:p>
            <a:pPr marL="914400" marR="0" lvl="1" indent="-228600" algn="l" rtl="0">
              <a:lnSpc>
                <a:spcPct val="80000"/>
              </a:lnSpc>
              <a:spcBef>
                <a:spcPts val="300"/>
              </a:spcBef>
              <a:spcAft>
                <a:spcPts val="0"/>
              </a:spcAft>
              <a:buClr>
                <a:srgbClr val="000000"/>
              </a:buClr>
            </a:pPr>
            <a:r>
              <a:rPr lang="en" b="0" i="0" u="none" strike="noStrike" cap="none">
                <a:solidFill>
                  <a:srgbClr val="000000"/>
                </a:solidFill>
              </a:rPr>
              <a:t>Seized 300 US ships and impressed (stole) US sailors.</a:t>
            </a:r>
          </a:p>
          <a:p>
            <a:pPr marL="914400" marR="0" lvl="1" indent="-228600" algn="l" rtl="0">
              <a:lnSpc>
                <a:spcPct val="80000"/>
              </a:lnSpc>
              <a:spcBef>
                <a:spcPts val="300"/>
              </a:spcBef>
              <a:spcAft>
                <a:spcPts val="0"/>
              </a:spcAft>
              <a:buClr>
                <a:srgbClr val="000000"/>
              </a:buClr>
            </a:pPr>
            <a:r>
              <a:rPr lang="en">
                <a:solidFill>
                  <a:srgbClr val="000000"/>
                </a:solidFill>
              </a:rPr>
              <a:t>Remained</a:t>
            </a:r>
            <a:r>
              <a:rPr lang="en" b="0" i="0" u="none" strike="noStrike" cap="none">
                <a:solidFill>
                  <a:srgbClr val="000000"/>
                </a:solidFill>
              </a:rPr>
              <a:t> in posts in violation of 1783 peace treaty</a:t>
            </a:r>
          </a:p>
          <a:p>
            <a:pPr marL="914400" marR="0" lvl="1" indent="-228600" algn="l" rtl="0">
              <a:lnSpc>
                <a:spcPct val="80000"/>
              </a:lnSpc>
              <a:spcBef>
                <a:spcPts val="300"/>
              </a:spcBef>
              <a:spcAft>
                <a:spcPts val="0"/>
              </a:spcAft>
              <a:buClr>
                <a:srgbClr val="000000"/>
              </a:buClr>
            </a:pPr>
            <a:r>
              <a:rPr lang="en" b="0" i="0" u="none" strike="noStrike" cap="none">
                <a:solidFill>
                  <a:srgbClr val="000000"/>
                </a:solidFill>
              </a:rPr>
              <a:t>Sold firearms and alcohol to Natives who attacked US settlers.</a:t>
            </a:r>
          </a:p>
          <a:p>
            <a:pPr marL="457200" marR="0" lvl="0" indent="-228600" algn="l" rtl="0">
              <a:lnSpc>
                <a:spcPct val="80000"/>
              </a:lnSpc>
              <a:spcBef>
                <a:spcPts val="360"/>
              </a:spcBef>
              <a:spcAft>
                <a:spcPts val="0"/>
              </a:spcAft>
              <a:buClr>
                <a:srgbClr val="000000"/>
              </a:buClr>
            </a:pPr>
            <a:r>
              <a:rPr lang="en" b="0" i="0" u="none" strike="noStrike" cap="none">
                <a:solidFill>
                  <a:srgbClr val="000000"/>
                </a:solidFill>
              </a:rPr>
              <a:t>Fed</a:t>
            </a:r>
            <a:r>
              <a:rPr lang="en">
                <a:solidFill>
                  <a:srgbClr val="000000"/>
                </a:solidFill>
              </a:rPr>
              <a:t>eralists</a:t>
            </a:r>
            <a:r>
              <a:rPr lang="en" b="0" i="0" u="none" strike="noStrike" cap="none">
                <a:solidFill>
                  <a:srgbClr val="000000"/>
                </a:solidFill>
              </a:rPr>
              <a:t> did NOT want war (75% of import duties from </a:t>
            </a:r>
            <a:r>
              <a:rPr lang="en">
                <a:solidFill>
                  <a:srgbClr val="000000"/>
                </a:solidFill>
              </a:rPr>
              <a:t>British</a:t>
            </a:r>
            <a:r>
              <a:rPr lang="en" b="0" i="0" u="none" strike="noStrike" cap="none">
                <a:solidFill>
                  <a:srgbClr val="000000"/>
                </a:solidFill>
              </a:rPr>
              <a:t> trade)</a:t>
            </a:r>
          </a:p>
          <a:p>
            <a:pPr marL="457200" marR="0" lvl="0" indent="-228600" algn="l" rtl="0">
              <a:lnSpc>
                <a:spcPct val="80000"/>
              </a:lnSpc>
              <a:spcBef>
                <a:spcPts val="360"/>
              </a:spcBef>
              <a:spcAft>
                <a:spcPts val="0"/>
              </a:spcAft>
              <a:buClr>
                <a:srgbClr val="000000"/>
              </a:buClr>
            </a:pPr>
            <a:r>
              <a:rPr lang="en" b="0" i="0" u="none" strike="noStrike" cap="none">
                <a:solidFill>
                  <a:srgbClr val="000000"/>
                </a:solidFill>
              </a:rPr>
              <a:t>Jeffersonians wanted embargo</a:t>
            </a:r>
          </a:p>
          <a:p>
            <a:pPr marL="457200" marR="0" lvl="0" indent="0" algn="l" rtl="0">
              <a:lnSpc>
                <a:spcPct val="80000"/>
              </a:lnSpc>
              <a:spcBef>
                <a:spcPts val="300"/>
              </a:spcBef>
              <a:spcAft>
                <a:spcPts val="0"/>
              </a:spcAft>
              <a:buNone/>
            </a:pPr>
            <a:endParaRPr b="0" i="0" u="none" strike="noStrike" cap="none">
              <a:solidFill>
                <a:srgbClr val="000000"/>
              </a:solidFill>
            </a:endParaRPr>
          </a:p>
        </p:txBody>
      </p:sp>
      <p:sp>
        <p:nvSpPr>
          <p:cNvPr id="280" name="Shape 280"/>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rtl="0">
              <a:spcBef>
                <a:spcPts val="0"/>
              </a:spcBef>
              <a:buNone/>
            </a:pPr>
            <a:r>
              <a:rPr lang="en" sz="4800" b="0">
                <a:solidFill>
                  <a:srgbClr val="000000"/>
                </a:solidFill>
              </a:rPr>
              <a:t>Second Test:</a:t>
            </a:r>
            <a:r>
              <a:rPr lang="en" sz="4800" b="0" u="sng">
                <a:solidFill>
                  <a:srgbClr val="000000"/>
                </a:solidFill>
              </a:rPr>
              <a:t> </a:t>
            </a:r>
            <a:r>
              <a:rPr lang="en" u="sng">
                <a:solidFill>
                  <a:srgbClr val="000000"/>
                </a:solidFill>
              </a:rPr>
              <a:t>Problems with Britain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311700" y="593375"/>
            <a:ext cx="4260299" cy="763500"/>
          </a:xfrm>
          <a:prstGeom prst="rect">
            <a:avLst/>
          </a:prstGeom>
        </p:spPr>
        <p:txBody>
          <a:bodyPr wrap="square" lIns="91425" tIns="91425" rIns="91425" bIns="91425" anchor="t" anchorCtr="0">
            <a:noAutofit/>
          </a:bodyPr>
          <a:lstStyle/>
          <a:p>
            <a:pPr lvl="0">
              <a:spcBef>
                <a:spcPts val="0"/>
              </a:spcBef>
              <a:buNone/>
            </a:pPr>
            <a:r>
              <a:rPr lang="en"/>
              <a:t>Jay’s Treaty</a:t>
            </a:r>
          </a:p>
        </p:txBody>
      </p:sp>
      <p:sp>
        <p:nvSpPr>
          <p:cNvPr id="286" name="Shape 286"/>
          <p:cNvSpPr txBox="1">
            <a:spLocks noGrp="1"/>
          </p:cNvSpPr>
          <p:nvPr>
            <p:ph type="body" idx="1"/>
          </p:nvPr>
        </p:nvSpPr>
        <p:spPr>
          <a:xfrm>
            <a:off x="311700" y="1645425"/>
            <a:ext cx="4101900" cy="4940999"/>
          </a:xfrm>
          <a:prstGeom prst="rect">
            <a:avLst/>
          </a:prstGeom>
        </p:spPr>
        <p:txBody>
          <a:bodyPr wrap="square" lIns="91425" tIns="91425" rIns="91425" bIns="91425" anchor="t" anchorCtr="0">
            <a:noAutofit/>
          </a:bodyPr>
          <a:lstStyle/>
          <a:p>
            <a:pPr marL="457200" lvl="0" indent="-355600" rtl="0">
              <a:lnSpc>
                <a:spcPct val="80000"/>
              </a:lnSpc>
              <a:spcBef>
                <a:spcPts val="360"/>
              </a:spcBef>
              <a:spcAft>
                <a:spcPts val="0"/>
              </a:spcAft>
              <a:buSzPct val="100000"/>
            </a:pPr>
            <a:r>
              <a:rPr lang="en" sz="2000"/>
              <a:t>Washington sent Jay to negotiate a treaty in 1794</a:t>
            </a:r>
          </a:p>
          <a:p>
            <a:pPr marL="914400" lvl="1" indent="-355600" rtl="0">
              <a:lnSpc>
                <a:spcPct val="80000"/>
              </a:lnSpc>
              <a:spcBef>
                <a:spcPts val="300"/>
              </a:spcBef>
              <a:spcAft>
                <a:spcPts val="0"/>
              </a:spcAft>
              <a:buSzPct val="100000"/>
            </a:pPr>
            <a:r>
              <a:rPr lang="en" sz="2000"/>
              <a:t>Provisions</a:t>
            </a:r>
          </a:p>
          <a:p>
            <a:pPr marL="1371600" lvl="2" indent="-355600" rtl="0">
              <a:lnSpc>
                <a:spcPct val="80000"/>
              </a:lnSpc>
              <a:spcBef>
                <a:spcPts val="300"/>
              </a:spcBef>
              <a:spcAft>
                <a:spcPts val="0"/>
              </a:spcAft>
              <a:buSzPct val="100000"/>
            </a:pPr>
            <a:r>
              <a:rPr lang="en" sz="2000"/>
              <a:t>GB renewed pledge to leave posts</a:t>
            </a:r>
          </a:p>
          <a:p>
            <a:pPr marL="1371600" lvl="2" indent="-355600" rtl="0">
              <a:lnSpc>
                <a:spcPct val="80000"/>
              </a:lnSpc>
              <a:spcBef>
                <a:spcPts val="260"/>
              </a:spcBef>
              <a:spcAft>
                <a:spcPts val="0"/>
              </a:spcAft>
              <a:buSzPct val="100000"/>
            </a:pPr>
            <a:r>
              <a:rPr lang="en" sz="2000"/>
              <a:t>GB would pay for recent seizures of ships, sailors</a:t>
            </a:r>
          </a:p>
          <a:p>
            <a:pPr marL="1371600" lvl="2" indent="-355600" rtl="0">
              <a:lnSpc>
                <a:spcPct val="80000"/>
              </a:lnSpc>
              <a:spcBef>
                <a:spcPts val="260"/>
              </a:spcBef>
              <a:spcAft>
                <a:spcPts val="0"/>
              </a:spcAft>
              <a:buSzPct val="100000"/>
            </a:pPr>
            <a:r>
              <a:rPr lang="en" sz="2000"/>
              <a:t>GB did not guarantee they would not do it in the future though</a:t>
            </a:r>
          </a:p>
          <a:p>
            <a:pPr marL="1371600" lvl="2" indent="-355600" rtl="0">
              <a:lnSpc>
                <a:spcPct val="80000"/>
              </a:lnSpc>
              <a:spcBef>
                <a:spcPts val="260"/>
              </a:spcBef>
              <a:spcAft>
                <a:spcPts val="0"/>
              </a:spcAft>
              <a:buSzPct val="100000"/>
            </a:pPr>
            <a:r>
              <a:rPr lang="en" sz="2000"/>
              <a:t>AND US forced to pay PRE-Revolution debts owed to GB</a:t>
            </a:r>
          </a:p>
          <a:p>
            <a:pPr lvl="0" rtl="0">
              <a:lnSpc>
                <a:spcPct val="80000"/>
              </a:lnSpc>
              <a:spcBef>
                <a:spcPts val="260"/>
              </a:spcBef>
              <a:spcAft>
                <a:spcPts val="0"/>
              </a:spcAft>
              <a:buClr>
                <a:schemeClr val="dk2"/>
              </a:buClr>
              <a:buSzPct val="61111"/>
              <a:buFont typeface="Arial"/>
              <a:buNone/>
            </a:pPr>
            <a:endParaRPr sz="1800">
              <a:latin typeface="Calibri"/>
              <a:ea typeface="Calibri"/>
              <a:cs typeface="Calibri"/>
              <a:sym typeface="Calibri"/>
            </a:endParaRPr>
          </a:p>
          <a:p>
            <a:pPr lvl="0" rtl="0">
              <a:lnSpc>
                <a:spcPct val="80000"/>
              </a:lnSpc>
              <a:spcBef>
                <a:spcPts val="360"/>
              </a:spcBef>
              <a:spcAft>
                <a:spcPts val="0"/>
              </a:spcAft>
              <a:buClr>
                <a:schemeClr val="dk2"/>
              </a:buClr>
              <a:buSzPct val="61111"/>
              <a:buFont typeface="Arial"/>
              <a:buNone/>
            </a:pPr>
            <a:endParaRPr sz="1800"/>
          </a:p>
          <a:p>
            <a:pPr marL="457200" lvl="0" indent="-69850" rtl="0">
              <a:lnSpc>
                <a:spcPct val="80000"/>
              </a:lnSpc>
              <a:spcBef>
                <a:spcPts val="300"/>
              </a:spcBef>
              <a:spcAft>
                <a:spcPts val="0"/>
              </a:spcAft>
              <a:buClr>
                <a:schemeClr val="dk2"/>
              </a:buClr>
              <a:buSzPct val="61111"/>
              <a:buFont typeface="Arial"/>
              <a:buNone/>
            </a:pPr>
            <a:endParaRPr sz="1800">
              <a:latin typeface="Calibri"/>
              <a:ea typeface="Calibri"/>
              <a:cs typeface="Calibri"/>
              <a:sym typeface="Calibri"/>
            </a:endParaRPr>
          </a:p>
          <a:p>
            <a:pPr lvl="0">
              <a:spcBef>
                <a:spcPts val="0"/>
              </a:spcBef>
              <a:buNone/>
            </a:pPr>
            <a:endParaRPr/>
          </a:p>
        </p:txBody>
      </p:sp>
      <p:pic>
        <p:nvPicPr>
          <p:cNvPr id="287" name="Shape 287"/>
          <p:cNvPicPr preferRelativeResize="0"/>
          <p:nvPr/>
        </p:nvPicPr>
        <p:blipFill>
          <a:blip r:embed="rId3">
            <a:alphaModFix/>
          </a:blip>
          <a:stretch>
            <a:fillRect/>
          </a:stretch>
        </p:blipFill>
        <p:spPr>
          <a:xfrm>
            <a:off x="4738625" y="0"/>
            <a:ext cx="4405375" cy="5394350"/>
          </a:xfrm>
          <a:prstGeom prst="rect">
            <a:avLst/>
          </a:prstGeom>
          <a:noFill/>
          <a:ln>
            <a:noFill/>
          </a:ln>
        </p:spPr>
      </p:pic>
      <p:sp>
        <p:nvSpPr>
          <p:cNvPr id="288" name="Shape 288"/>
          <p:cNvSpPr txBox="1"/>
          <p:nvPr/>
        </p:nvSpPr>
        <p:spPr>
          <a:xfrm>
            <a:off x="4738625" y="5691225"/>
            <a:ext cx="4405500" cy="895200"/>
          </a:xfrm>
          <a:prstGeom prst="rect">
            <a:avLst/>
          </a:prstGeom>
          <a:noFill/>
          <a:ln>
            <a:noFill/>
          </a:ln>
        </p:spPr>
        <p:txBody>
          <a:bodyPr wrap="square" lIns="91425" tIns="91425" rIns="91425" bIns="91425" anchor="ctr" anchorCtr="0">
            <a:noAutofit/>
          </a:bodyPr>
          <a:lstStyle/>
          <a:p>
            <a:pPr lvl="0" rtl="0">
              <a:lnSpc>
                <a:spcPct val="80000"/>
              </a:lnSpc>
              <a:spcBef>
                <a:spcPts val="360"/>
              </a:spcBef>
              <a:buNone/>
            </a:pPr>
            <a:r>
              <a:rPr lang="en" sz="1800" u="sng">
                <a:solidFill>
                  <a:schemeClr val="dk2"/>
                </a:solidFill>
                <a:latin typeface="Calibri"/>
                <a:ea typeface="Calibri"/>
                <a:cs typeface="Calibri"/>
                <a:sym typeface="Calibri"/>
              </a:rPr>
              <a:t>Jeffersonian outrage resulted in creation of Democratic Republican Party</a:t>
            </a:r>
            <a:r>
              <a:rPr lang="en" sz="1800">
                <a:solidFill>
                  <a:schemeClr val="dk2"/>
                </a:solidFill>
                <a:latin typeface="Calibri"/>
                <a:ea typeface="Calibri"/>
                <a:cs typeface="Calibri"/>
                <a:sym typeface="Calibri"/>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Shape 293" descr="http://www.wwnorton.com/college/history/archive/resources/maps/ch08_02.gif"/>
          <p:cNvPicPr preferRelativeResize="0"/>
          <p:nvPr/>
        </p:nvPicPr>
        <p:blipFill rotWithShape="1">
          <a:blip r:embed="rId3">
            <a:alphaModFix/>
          </a:blip>
          <a:srcRect/>
          <a:stretch/>
        </p:blipFill>
        <p:spPr>
          <a:xfrm>
            <a:off x="4833225" y="4082200"/>
            <a:ext cx="3434399" cy="2453100"/>
          </a:xfrm>
          <a:prstGeom prst="rect">
            <a:avLst/>
          </a:prstGeom>
          <a:noFill/>
          <a:ln>
            <a:noFill/>
          </a:ln>
        </p:spPr>
      </p:pic>
      <p:sp>
        <p:nvSpPr>
          <p:cNvPr id="294" name="Shape 294"/>
          <p:cNvSpPr txBox="1">
            <a:spLocks noGrp="1"/>
          </p:cNvSpPr>
          <p:nvPr>
            <p:ph type="body" idx="1"/>
          </p:nvPr>
        </p:nvSpPr>
        <p:spPr>
          <a:xfrm>
            <a:off x="311700" y="1577533"/>
            <a:ext cx="8520599" cy="4446300"/>
          </a:xfrm>
          <a:prstGeom prst="rect">
            <a:avLst/>
          </a:prstGeom>
          <a:noFill/>
          <a:ln>
            <a:noFill/>
          </a:ln>
        </p:spPr>
        <p:txBody>
          <a:bodyPr wrap="square" lIns="91425" tIns="45700" rIns="91425" bIns="45700" anchor="t" anchorCtr="0">
            <a:noAutofit/>
          </a:bodyPr>
          <a:lstStyle/>
          <a:p>
            <a:pPr marR="0" lvl="0" algn="l" rtl="0">
              <a:lnSpc>
                <a:spcPct val="90000"/>
              </a:lnSpc>
              <a:spcBef>
                <a:spcPts val="0"/>
              </a:spcBef>
              <a:spcAft>
                <a:spcPts val="0"/>
              </a:spcAft>
              <a:buNone/>
            </a:pPr>
            <a:r>
              <a:rPr lang="en" sz="2800" b="0" i="0" u="none" strike="noStrike" cap="none">
                <a:solidFill>
                  <a:srgbClr val="000000"/>
                </a:solidFill>
              </a:rPr>
              <a:t>Spain worried about Anglo-American alliance – ready to give up some rights in North America</a:t>
            </a:r>
          </a:p>
          <a:p>
            <a:pPr marL="1314450" marR="0" lvl="2" indent="-514350" algn="l" rtl="0">
              <a:lnSpc>
                <a:spcPct val="90000"/>
              </a:lnSpc>
              <a:spcBef>
                <a:spcPts val="480"/>
              </a:spcBef>
              <a:spcAft>
                <a:spcPts val="0"/>
              </a:spcAft>
              <a:buClr>
                <a:srgbClr val="000000"/>
              </a:buClr>
              <a:buSzPct val="100000"/>
              <a:buFont typeface="Playfair Display"/>
            </a:pPr>
            <a:r>
              <a:rPr lang="en" sz="2400" b="0" i="0" u="none" strike="noStrike" cap="none">
                <a:solidFill>
                  <a:srgbClr val="000000"/>
                </a:solidFill>
              </a:rPr>
              <a:t>Granted US rights to navigate Mississippi and port of New Orleans</a:t>
            </a:r>
          </a:p>
          <a:p>
            <a:pPr marL="1314450" marR="0" lvl="2" indent="-514350" algn="l" rtl="0">
              <a:lnSpc>
                <a:spcPct val="90000"/>
              </a:lnSpc>
              <a:spcBef>
                <a:spcPts val="480"/>
              </a:spcBef>
              <a:spcAft>
                <a:spcPts val="0"/>
              </a:spcAft>
              <a:buClr>
                <a:srgbClr val="000000"/>
              </a:buClr>
              <a:buSzPct val="100000"/>
              <a:buFont typeface="Playfair Display"/>
            </a:pPr>
            <a:r>
              <a:rPr lang="en" sz="2400" b="0" i="0" u="none" strike="noStrike" cap="none">
                <a:solidFill>
                  <a:srgbClr val="000000"/>
                </a:solidFill>
              </a:rPr>
              <a:t>Yielded large tract of land north of Florida (north of 31</a:t>
            </a:r>
            <a:r>
              <a:rPr lang="en" sz="2400" b="0" i="0" u="none" strike="noStrike" cap="none" baseline="30000">
                <a:solidFill>
                  <a:srgbClr val="000000"/>
                </a:solidFill>
              </a:rPr>
              <a:t>st</a:t>
            </a:r>
            <a:r>
              <a:rPr lang="en" sz="2400" b="0" i="0" u="none" strike="noStrike" cap="none">
                <a:solidFill>
                  <a:srgbClr val="000000"/>
                </a:solidFill>
              </a:rPr>
              <a:t> parallel)</a:t>
            </a:r>
          </a:p>
        </p:txBody>
      </p:sp>
      <p:sp>
        <p:nvSpPr>
          <p:cNvPr id="295" name="Shape 295"/>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rtl="0">
              <a:spcBef>
                <a:spcPts val="0"/>
              </a:spcBef>
              <a:buNone/>
            </a:pPr>
            <a:r>
              <a:rPr lang="en" sz="4800" b="0">
                <a:solidFill>
                  <a:srgbClr val="000000"/>
                </a:solidFill>
              </a:rPr>
              <a:t>Pinckney Treaty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311700" y="593366"/>
            <a:ext cx="8520599" cy="7635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400" b="0" i="0" u="none" strike="noStrike" cap="none">
                <a:solidFill>
                  <a:srgbClr val="000000"/>
                </a:solidFill>
              </a:rPr>
              <a:t>Washington’s Farewell Address</a:t>
            </a:r>
          </a:p>
        </p:txBody>
      </p:sp>
      <p:sp>
        <p:nvSpPr>
          <p:cNvPr id="301" name="Shape 301"/>
          <p:cNvSpPr txBox="1">
            <a:spLocks noGrp="1"/>
          </p:cNvSpPr>
          <p:nvPr>
            <p:ph type="body" idx="1"/>
          </p:nvPr>
        </p:nvSpPr>
        <p:spPr>
          <a:xfrm>
            <a:off x="457200" y="1600200"/>
            <a:ext cx="5454900" cy="49677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340"/>
              </a:spcBef>
              <a:spcAft>
                <a:spcPts val="0"/>
              </a:spcAft>
              <a:buNone/>
            </a:pPr>
            <a:r>
              <a:rPr lang="en" sz="2400">
                <a:solidFill>
                  <a:srgbClr val="000000"/>
                </a:solidFill>
              </a:rPr>
              <a:t>Historical Context</a:t>
            </a:r>
          </a:p>
          <a:p>
            <a:pPr marL="914400" marR="0" lvl="1" indent="-381000" algn="l" rtl="0">
              <a:lnSpc>
                <a:spcPct val="80000"/>
              </a:lnSpc>
              <a:spcBef>
                <a:spcPts val="340"/>
              </a:spcBef>
              <a:spcAft>
                <a:spcPts val="0"/>
              </a:spcAft>
              <a:buClr>
                <a:srgbClr val="000000"/>
              </a:buClr>
              <a:buSzPct val="100000"/>
            </a:pPr>
            <a:r>
              <a:rPr lang="en" sz="2400">
                <a:solidFill>
                  <a:srgbClr val="000000"/>
                </a:solidFill>
              </a:rPr>
              <a:t>E</a:t>
            </a:r>
            <a:r>
              <a:rPr lang="en" sz="2400" b="0" i="0" u="none" strike="noStrike" cap="none">
                <a:solidFill>
                  <a:srgbClr val="000000"/>
                </a:solidFill>
              </a:rPr>
              <a:t>xhausted physically and tired of verbal abuse from </a:t>
            </a:r>
            <a:r>
              <a:rPr lang="en" sz="2400">
                <a:solidFill>
                  <a:srgbClr val="000000"/>
                </a:solidFill>
              </a:rPr>
              <a:t>Jefferson</a:t>
            </a:r>
            <a:r>
              <a:rPr lang="en" sz="2400" b="0" i="0" u="none" strike="noStrike" cap="none">
                <a:solidFill>
                  <a:srgbClr val="000000"/>
                </a:solidFill>
              </a:rPr>
              <a:t> for becoming partisan</a:t>
            </a:r>
          </a:p>
          <a:p>
            <a:pPr marL="0" marR="0" lvl="0" indent="0" algn="l" rtl="0">
              <a:lnSpc>
                <a:spcPct val="80000"/>
              </a:lnSpc>
              <a:spcBef>
                <a:spcPts val="340"/>
              </a:spcBef>
              <a:spcAft>
                <a:spcPts val="0"/>
              </a:spcAft>
              <a:buNone/>
            </a:pPr>
            <a:r>
              <a:rPr lang="en" sz="2400">
                <a:solidFill>
                  <a:srgbClr val="000000"/>
                </a:solidFill>
              </a:rPr>
              <a:t>Letter to the People</a:t>
            </a:r>
          </a:p>
          <a:p>
            <a:pPr marL="914400" marR="0" lvl="1" indent="-381000" algn="l" rtl="0">
              <a:lnSpc>
                <a:spcPct val="80000"/>
              </a:lnSpc>
              <a:spcBef>
                <a:spcPts val="340"/>
              </a:spcBef>
              <a:spcAft>
                <a:spcPts val="0"/>
              </a:spcAft>
              <a:buClr>
                <a:srgbClr val="000000"/>
              </a:buClr>
              <a:buSzPct val="100000"/>
            </a:pPr>
            <a:r>
              <a:rPr lang="en" sz="2400" b="0" i="0" u="none" strike="noStrike" cap="none">
                <a:solidFill>
                  <a:srgbClr val="000000"/>
                </a:solidFill>
              </a:rPr>
              <a:t>Warned of evils of political parties</a:t>
            </a:r>
          </a:p>
          <a:p>
            <a:pPr marL="914400" marR="0" lvl="1" indent="-381000" algn="l" rtl="0">
              <a:lnSpc>
                <a:spcPct val="80000"/>
              </a:lnSpc>
              <a:spcBef>
                <a:spcPts val="340"/>
              </a:spcBef>
              <a:spcAft>
                <a:spcPts val="0"/>
              </a:spcAft>
              <a:buClr>
                <a:srgbClr val="000000"/>
              </a:buClr>
              <a:buSzPct val="100000"/>
            </a:pPr>
            <a:r>
              <a:rPr lang="en" sz="2400" b="0" i="0" u="none" strike="noStrike" cap="none">
                <a:solidFill>
                  <a:srgbClr val="000000"/>
                </a:solidFill>
              </a:rPr>
              <a:t>Warned of entangling alliances (like treaty with France)</a:t>
            </a:r>
          </a:p>
          <a:p>
            <a:pPr marL="914400" marR="0" lvl="1" indent="-381000" algn="l" rtl="0">
              <a:lnSpc>
                <a:spcPct val="80000"/>
              </a:lnSpc>
              <a:spcBef>
                <a:spcPts val="340"/>
              </a:spcBef>
              <a:spcAft>
                <a:spcPts val="0"/>
              </a:spcAft>
              <a:buClr>
                <a:srgbClr val="000000"/>
              </a:buClr>
              <a:buSzPct val="100000"/>
            </a:pPr>
            <a:r>
              <a:rPr lang="en" sz="2400" b="0" i="0" u="none" strike="noStrike" cap="none">
                <a:solidFill>
                  <a:srgbClr val="000000"/>
                </a:solidFill>
              </a:rPr>
              <a:t>Isolationism became dominant foreign policy for next 100 yrs.</a:t>
            </a:r>
          </a:p>
          <a:p>
            <a:pPr marL="0" marR="0" lvl="0" indent="0" algn="l" rtl="0">
              <a:spcBef>
                <a:spcPts val="0"/>
              </a:spcBef>
              <a:buSzPct val="25000"/>
              <a:buNone/>
            </a:pPr>
            <a:endParaRPr sz="2400" b="0" i="0" u="none" strike="noStrike" cap="none">
              <a:solidFill>
                <a:schemeClr val="dk1"/>
              </a:solidFill>
              <a:latin typeface="Calibri"/>
              <a:ea typeface="Calibri"/>
              <a:cs typeface="Calibri"/>
              <a:sym typeface="Calibri"/>
            </a:endParaRPr>
          </a:p>
        </p:txBody>
      </p:sp>
      <p:pic>
        <p:nvPicPr>
          <p:cNvPr id="302" name="Shape 302" descr="http://www.ymcateencourt.com/Documents/images/washington_fwa_01.jpg"/>
          <p:cNvPicPr preferRelativeResize="0"/>
          <p:nvPr/>
        </p:nvPicPr>
        <p:blipFill rotWithShape="1">
          <a:blip r:embed="rId3">
            <a:alphaModFix/>
          </a:blip>
          <a:srcRect/>
          <a:stretch/>
        </p:blipFill>
        <p:spPr>
          <a:xfrm>
            <a:off x="5912225" y="1748250"/>
            <a:ext cx="2964600" cy="36761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rtl="0">
              <a:spcBef>
                <a:spcPts val="0"/>
              </a:spcBef>
              <a:buNone/>
            </a:pPr>
            <a:r>
              <a:rPr lang="en">
                <a:solidFill>
                  <a:srgbClr val="000000"/>
                </a:solidFill>
              </a:rPr>
              <a:t>Washington’s Precedents</a:t>
            </a:r>
          </a:p>
        </p:txBody>
      </p:sp>
      <p:sp>
        <p:nvSpPr>
          <p:cNvPr id="308" name="Shape 308"/>
          <p:cNvSpPr txBox="1">
            <a:spLocks noGrp="1"/>
          </p:cNvSpPr>
          <p:nvPr>
            <p:ph type="body" idx="1"/>
          </p:nvPr>
        </p:nvSpPr>
        <p:spPr>
          <a:xfrm>
            <a:off x="311700" y="1645433"/>
            <a:ext cx="8520599" cy="4446300"/>
          </a:xfrm>
          <a:prstGeom prst="rect">
            <a:avLst/>
          </a:prstGeom>
        </p:spPr>
        <p:txBody>
          <a:bodyPr wrap="square" lIns="91425" tIns="91425" rIns="91425" bIns="91425" anchor="t" anchorCtr="0">
            <a:noAutofit/>
          </a:bodyPr>
          <a:lstStyle/>
          <a:p>
            <a:pPr marL="457200" lvl="0" indent="-228600" rtl="0">
              <a:spcBef>
                <a:spcPts val="0"/>
              </a:spcBef>
            </a:pPr>
            <a:r>
              <a:rPr lang="en"/>
              <a:t>Cabinet of advisors that were regularly consulted</a:t>
            </a:r>
          </a:p>
          <a:p>
            <a:pPr marL="457200" lvl="0" indent="-228600" rtl="0">
              <a:spcBef>
                <a:spcPts val="0"/>
              </a:spcBef>
            </a:pPr>
            <a:r>
              <a:rPr lang="en"/>
              <a:t>Right to choose cabinet</a:t>
            </a:r>
          </a:p>
          <a:p>
            <a:pPr marL="457200" lvl="0" indent="-228600" rtl="0">
              <a:spcBef>
                <a:spcPts val="0"/>
              </a:spcBef>
            </a:pPr>
            <a:r>
              <a:rPr lang="en"/>
              <a:t>Two Term Maximum</a:t>
            </a:r>
          </a:p>
          <a:p>
            <a:pPr marL="457200" lvl="0" indent="-228600" rtl="0">
              <a:spcBef>
                <a:spcPts val="0"/>
              </a:spcBef>
            </a:pPr>
            <a:r>
              <a:rPr lang="en"/>
              <a:t>Outside appointment of a Chief Justice to the Supreme Court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344250" y="1871800"/>
            <a:ext cx="8455500" cy="2862300"/>
          </a:xfrm>
          <a:prstGeom prst="rect">
            <a:avLst/>
          </a:prstGeom>
        </p:spPr>
        <p:txBody>
          <a:bodyPr wrap="square" lIns="91425" tIns="91425" rIns="91425" bIns="91425" anchor="ctr" anchorCtr="0">
            <a:noAutofit/>
          </a:bodyPr>
          <a:lstStyle/>
          <a:p>
            <a:pPr lvl="0">
              <a:spcBef>
                <a:spcPts val="0"/>
              </a:spcBef>
              <a:buNone/>
            </a:pPr>
            <a:r>
              <a:rPr lang="en"/>
              <a:t>Adam’s Presidency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a:spcBef>
                <a:spcPts val="0"/>
              </a:spcBef>
              <a:buNone/>
            </a:pPr>
            <a:r>
              <a:rPr lang="en"/>
              <a:t>The Debate </a:t>
            </a:r>
          </a:p>
        </p:txBody>
      </p:sp>
      <p:sp>
        <p:nvSpPr>
          <p:cNvPr id="89" name="Shape 89"/>
          <p:cNvSpPr txBox="1">
            <a:spLocks noGrp="1"/>
          </p:cNvSpPr>
          <p:nvPr>
            <p:ph type="body" idx="1"/>
          </p:nvPr>
        </p:nvSpPr>
        <p:spPr>
          <a:xfrm>
            <a:off x="311700" y="1645400"/>
            <a:ext cx="3999899" cy="4446300"/>
          </a:xfrm>
          <a:prstGeom prst="rect">
            <a:avLst/>
          </a:prstGeom>
        </p:spPr>
        <p:txBody>
          <a:bodyPr wrap="square" lIns="91425" tIns="91425" rIns="91425" bIns="91425" anchor="t" anchorCtr="0">
            <a:noAutofit/>
          </a:bodyPr>
          <a:lstStyle/>
          <a:p>
            <a:pPr marL="342900" lvl="0" indent="-317500" rtl="0">
              <a:lnSpc>
                <a:spcPct val="100000"/>
              </a:lnSpc>
              <a:spcBef>
                <a:spcPts val="0"/>
              </a:spcBef>
              <a:spcAft>
                <a:spcPts val="0"/>
              </a:spcAft>
              <a:buSzPct val="100000"/>
              <a:buFont typeface="Playfair Display"/>
              <a:buChar char="•"/>
            </a:pPr>
            <a:r>
              <a:rPr lang="en"/>
              <a:t>Federalist Papers:</a:t>
            </a:r>
          </a:p>
          <a:p>
            <a:pPr marL="742950" lvl="1" indent="-171450" rtl="0">
              <a:lnSpc>
                <a:spcPct val="100000"/>
              </a:lnSpc>
              <a:spcBef>
                <a:spcPts val="0"/>
              </a:spcBef>
              <a:spcAft>
                <a:spcPts val="0"/>
              </a:spcAft>
              <a:buSzPct val="100000"/>
              <a:buFont typeface="Playfair Display"/>
              <a:buChar char="–"/>
            </a:pPr>
            <a:r>
              <a:rPr lang="en"/>
              <a:t>Written by Federalists Hamilton, Madison, and Jay</a:t>
            </a:r>
          </a:p>
          <a:p>
            <a:pPr marL="742950" lvl="1" indent="-171450" rtl="0">
              <a:lnSpc>
                <a:spcPct val="100000"/>
              </a:lnSpc>
              <a:spcBef>
                <a:spcPts val="560"/>
              </a:spcBef>
              <a:spcAft>
                <a:spcPts val="0"/>
              </a:spcAft>
              <a:buSzPct val="100000"/>
              <a:buFont typeface="Playfair Display"/>
              <a:buChar char="–"/>
            </a:pPr>
            <a:r>
              <a:rPr lang="en"/>
              <a:t>Essays explaining and supporting ratification</a:t>
            </a:r>
          </a:p>
          <a:p>
            <a:pPr marL="742950" lvl="1" indent="-171450" rtl="0">
              <a:lnSpc>
                <a:spcPct val="100000"/>
              </a:lnSpc>
              <a:spcBef>
                <a:spcPts val="560"/>
              </a:spcBef>
              <a:spcAft>
                <a:spcPts val="0"/>
              </a:spcAft>
              <a:buSzPct val="100000"/>
              <a:buFont typeface="Playfair Display"/>
              <a:buChar char="–"/>
            </a:pPr>
            <a:r>
              <a:rPr lang="en"/>
              <a:t>Published first in leading newspapers, later in book form  </a:t>
            </a:r>
          </a:p>
          <a:p>
            <a:pPr lvl="0" rtl="0">
              <a:lnSpc>
                <a:spcPct val="100000"/>
              </a:lnSpc>
              <a:spcBef>
                <a:spcPts val="560"/>
              </a:spcBef>
              <a:spcAft>
                <a:spcPts val="0"/>
              </a:spcAft>
              <a:buNone/>
            </a:pPr>
            <a:endParaRPr/>
          </a:p>
        </p:txBody>
      </p:sp>
      <p:sp>
        <p:nvSpPr>
          <p:cNvPr id="90" name="Shape 90"/>
          <p:cNvSpPr txBox="1">
            <a:spLocks noGrp="1"/>
          </p:cNvSpPr>
          <p:nvPr>
            <p:ph type="body" idx="2"/>
          </p:nvPr>
        </p:nvSpPr>
        <p:spPr>
          <a:xfrm>
            <a:off x="4832400" y="1645400"/>
            <a:ext cx="3999899" cy="4446300"/>
          </a:xfrm>
          <a:prstGeom prst="rect">
            <a:avLst/>
          </a:prstGeom>
        </p:spPr>
        <p:txBody>
          <a:bodyPr wrap="square" lIns="91425" tIns="91425" rIns="91425" bIns="91425" anchor="t" anchorCtr="0">
            <a:noAutofit/>
          </a:bodyPr>
          <a:lstStyle/>
          <a:p>
            <a:pPr marL="342900" lvl="0" indent="-317500" rtl="0">
              <a:lnSpc>
                <a:spcPct val="100000"/>
              </a:lnSpc>
              <a:spcBef>
                <a:spcPts val="0"/>
              </a:spcBef>
              <a:spcAft>
                <a:spcPts val="0"/>
              </a:spcAft>
              <a:buSzPct val="100000"/>
              <a:buFont typeface="Playfair Display"/>
              <a:buChar char="•"/>
            </a:pPr>
            <a:r>
              <a:rPr lang="en"/>
              <a:t>Similar to the writers of </a:t>
            </a:r>
            <a:r>
              <a:rPr lang="en" i="1"/>
              <a:t>The Federalist</a:t>
            </a:r>
            <a:r>
              <a:rPr lang="en"/>
              <a:t>, some wrote urging rejection of the Constitution:</a:t>
            </a:r>
          </a:p>
          <a:p>
            <a:pPr marL="742950" lvl="1" indent="-260350" rtl="0">
              <a:lnSpc>
                <a:spcPct val="100000"/>
              </a:lnSpc>
              <a:spcBef>
                <a:spcPts val="560"/>
              </a:spcBef>
              <a:spcAft>
                <a:spcPts val="0"/>
              </a:spcAft>
              <a:buSzPct val="100000"/>
              <a:buFont typeface="Playfair Display"/>
              <a:buChar char="–"/>
            </a:pPr>
            <a:r>
              <a:rPr lang="en" i="1"/>
              <a:t>Letters From the Federal Farmer</a:t>
            </a:r>
            <a:r>
              <a:rPr lang="en"/>
              <a:t> (Lee and Smith)</a:t>
            </a:r>
          </a:p>
          <a:p>
            <a:pPr marL="742950" lvl="1" indent="-260350" rtl="0">
              <a:lnSpc>
                <a:spcPct val="100000"/>
              </a:lnSpc>
              <a:spcBef>
                <a:spcPts val="560"/>
              </a:spcBef>
              <a:spcAft>
                <a:spcPts val="0"/>
              </a:spcAft>
              <a:buSzPct val="100000"/>
              <a:buFont typeface="Playfair Display"/>
              <a:buChar char="–"/>
            </a:pPr>
            <a:r>
              <a:rPr lang="en" i="1"/>
              <a:t>Observations on the New Constitution </a:t>
            </a:r>
            <a:r>
              <a:rPr lang="en"/>
              <a:t>(Warren)</a:t>
            </a:r>
          </a:p>
          <a:p>
            <a:pPr marL="742950" lvl="1" indent="-260350" rtl="0">
              <a:lnSpc>
                <a:spcPct val="100000"/>
              </a:lnSpc>
              <a:spcBef>
                <a:spcPts val="560"/>
              </a:spcBef>
              <a:spcAft>
                <a:spcPts val="0"/>
              </a:spcAft>
              <a:buSzPct val="100000"/>
              <a:buFont typeface="Playfair Display"/>
              <a:buChar char="–"/>
            </a:pPr>
            <a:r>
              <a:rPr lang="en"/>
              <a:t>“Objections to This Constitution of Government” (Mason)</a:t>
            </a:r>
          </a:p>
          <a:p>
            <a:pPr lvl="0">
              <a:spcBef>
                <a:spcPts val="0"/>
              </a:spcBef>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311700" y="593366"/>
            <a:ext cx="8520599" cy="7635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400" b="0" i="0" u="none" strike="noStrike" cap="none">
                <a:solidFill>
                  <a:srgbClr val="000000"/>
                </a:solidFill>
              </a:rPr>
              <a:t>John Adams</a:t>
            </a:r>
            <a:r>
              <a:rPr lang="en" sz="4400">
                <a:solidFill>
                  <a:srgbClr val="000000"/>
                </a:solidFill>
              </a:rPr>
              <a:t>’ Presidency</a:t>
            </a:r>
          </a:p>
        </p:txBody>
      </p:sp>
      <p:sp>
        <p:nvSpPr>
          <p:cNvPr id="319" name="Shape 319"/>
          <p:cNvSpPr txBox="1">
            <a:spLocks noGrp="1"/>
          </p:cNvSpPr>
          <p:nvPr>
            <p:ph type="body" idx="1"/>
          </p:nvPr>
        </p:nvSpPr>
        <p:spPr>
          <a:xfrm>
            <a:off x="311700" y="1645433"/>
            <a:ext cx="8520599" cy="4446300"/>
          </a:xfrm>
          <a:prstGeom prst="rect">
            <a:avLst/>
          </a:prstGeom>
          <a:noFill/>
          <a:ln>
            <a:noFill/>
          </a:ln>
        </p:spPr>
        <p:txBody>
          <a:bodyPr wrap="square" lIns="91425" tIns="45700" rIns="91425" bIns="45700" anchor="t" anchorCtr="0">
            <a:noAutofit/>
          </a:bodyPr>
          <a:lstStyle/>
          <a:p>
            <a:pPr marL="514350" marR="0" lvl="0" indent="-590550" algn="l" rtl="0">
              <a:lnSpc>
                <a:spcPct val="80000"/>
              </a:lnSpc>
              <a:spcBef>
                <a:spcPts val="0"/>
              </a:spcBef>
              <a:spcAft>
                <a:spcPts val="0"/>
              </a:spcAft>
              <a:buClr>
                <a:srgbClr val="000000"/>
              </a:buClr>
              <a:buSzPct val="100000"/>
              <a:buFont typeface="Calibri"/>
            </a:pPr>
            <a:r>
              <a:rPr lang="en" b="0" i="0" u="none" strike="noStrike" cap="none">
                <a:solidFill>
                  <a:srgbClr val="000000"/>
                </a:solidFill>
                <a:latin typeface="Calibri"/>
                <a:ea typeface="Calibri"/>
                <a:cs typeface="Calibri"/>
                <a:sym typeface="Calibri"/>
              </a:rPr>
              <a:t>Election</a:t>
            </a:r>
          </a:p>
          <a:p>
            <a:pPr marL="971550" marR="0" lvl="1" indent="-673100" algn="l" rtl="0">
              <a:lnSpc>
                <a:spcPct val="80000"/>
              </a:lnSpc>
              <a:spcBef>
                <a:spcPts val="300"/>
              </a:spcBef>
              <a:spcAft>
                <a:spcPts val="0"/>
              </a:spcAft>
              <a:buClr>
                <a:srgbClr val="000000"/>
              </a:buClr>
              <a:buSzPct val="100000"/>
              <a:buFont typeface="Calibri"/>
            </a:pPr>
            <a:r>
              <a:rPr lang="en" sz="3000" b="0" i="0" u="none" strike="noStrike" cap="none">
                <a:solidFill>
                  <a:srgbClr val="000000"/>
                </a:solidFill>
                <a:latin typeface="Calibri"/>
                <a:ea typeface="Calibri"/>
                <a:cs typeface="Calibri"/>
                <a:sym typeface="Calibri"/>
              </a:rPr>
              <a:t>1796 - Defeats </a:t>
            </a:r>
            <a:r>
              <a:rPr lang="en" sz="3000">
                <a:solidFill>
                  <a:srgbClr val="000000"/>
                </a:solidFill>
                <a:latin typeface="Calibri"/>
                <a:ea typeface="Calibri"/>
                <a:cs typeface="Calibri"/>
                <a:sym typeface="Calibri"/>
              </a:rPr>
              <a:t>Thomas Jefferson</a:t>
            </a:r>
            <a:r>
              <a:rPr lang="en" sz="3000" b="0" i="0" u="none" strike="noStrike" cap="none">
                <a:solidFill>
                  <a:srgbClr val="000000"/>
                </a:solidFill>
                <a:latin typeface="Calibri"/>
                <a:ea typeface="Calibri"/>
                <a:cs typeface="Calibri"/>
                <a:sym typeface="Calibri"/>
              </a:rPr>
              <a:t> 71 -66 in Electoral College</a:t>
            </a:r>
          </a:p>
          <a:p>
            <a:pPr marL="971550" marR="0" lvl="1" indent="-673100" algn="l" rtl="0">
              <a:lnSpc>
                <a:spcPct val="80000"/>
              </a:lnSpc>
              <a:spcBef>
                <a:spcPts val="300"/>
              </a:spcBef>
              <a:spcAft>
                <a:spcPts val="0"/>
              </a:spcAft>
              <a:buClr>
                <a:srgbClr val="000000"/>
              </a:buClr>
              <a:buSzPct val="100000"/>
              <a:buFont typeface="Calibri"/>
            </a:pPr>
            <a:r>
              <a:rPr lang="en" sz="3000">
                <a:solidFill>
                  <a:srgbClr val="000000"/>
                </a:solidFill>
                <a:latin typeface="Calibri"/>
                <a:ea typeface="Calibri"/>
                <a:cs typeface="Calibri"/>
                <a:sym typeface="Calibri"/>
              </a:rPr>
              <a:t>Jefferson</a:t>
            </a:r>
            <a:r>
              <a:rPr lang="en" sz="3000" b="0" i="0" u="none" strike="noStrike" cap="none">
                <a:solidFill>
                  <a:srgbClr val="000000"/>
                </a:solidFill>
                <a:latin typeface="Calibri"/>
                <a:ea typeface="Calibri"/>
                <a:cs typeface="Calibri"/>
                <a:sym typeface="Calibri"/>
              </a:rPr>
              <a:t> becomes VP</a:t>
            </a:r>
          </a:p>
          <a:p>
            <a:pPr marL="514350" marR="0" lvl="0" indent="-590550" algn="l" rtl="0">
              <a:lnSpc>
                <a:spcPct val="80000"/>
              </a:lnSpc>
              <a:spcBef>
                <a:spcPts val="360"/>
              </a:spcBef>
              <a:spcAft>
                <a:spcPts val="0"/>
              </a:spcAft>
              <a:buClr>
                <a:srgbClr val="000000"/>
              </a:buClr>
              <a:buSzPct val="100000"/>
              <a:buFont typeface="Calibri"/>
            </a:pPr>
            <a:r>
              <a:rPr lang="en" b="0" i="0" u="none" strike="noStrike" cap="none">
                <a:solidFill>
                  <a:srgbClr val="000000"/>
                </a:solidFill>
                <a:latin typeface="Calibri"/>
                <a:ea typeface="Calibri"/>
                <a:cs typeface="Calibri"/>
                <a:sym typeface="Calibri"/>
              </a:rPr>
              <a:t>Foreign Flare-Ups</a:t>
            </a:r>
          </a:p>
          <a:p>
            <a:pPr marL="971550" marR="0" lvl="1" indent="-673100" algn="l" rtl="0">
              <a:lnSpc>
                <a:spcPct val="80000"/>
              </a:lnSpc>
              <a:spcBef>
                <a:spcPts val="300"/>
              </a:spcBef>
              <a:spcAft>
                <a:spcPts val="0"/>
              </a:spcAft>
              <a:buClr>
                <a:srgbClr val="000000"/>
              </a:buClr>
              <a:buSzPct val="100000"/>
              <a:buFont typeface="Calibri"/>
            </a:pPr>
            <a:r>
              <a:rPr lang="en" sz="3000" b="0" i="0" u="none" strike="noStrike" cap="none">
                <a:solidFill>
                  <a:srgbClr val="000000"/>
                </a:solidFill>
                <a:latin typeface="Calibri"/>
                <a:ea typeface="Calibri"/>
                <a:cs typeface="Calibri"/>
                <a:sym typeface="Calibri"/>
              </a:rPr>
              <a:t>France</a:t>
            </a:r>
          </a:p>
          <a:p>
            <a:pPr marL="1314450" marR="0" lvl="2" indent="-622300" algn="l" rtl="0">
              <a:lnSpc>
                <a:spcPct val="80000"/>
              </a:lnSpc>
              <a:spcBef>
                <a:spcPts val="260"/>
              </a:spcBef>
              <a:spcAft>
                <a:spcPts val="0"/>
              </a:spcAft>
              <a:buClr>
                <a:srgbClr val="000000"/>
              </a:buClr>
              <a:buSzPct val="100000"/>
              <a:buFont typeface="Calibri"/>
            </a:pPr>
            <a:r>
              <a:rPr lang="en" sz="3000" b="0" i="0" u="none" strike="noStrike" cap="none">
                <a:solidFill>
                  <a:srgbClr val="000000"/>
                </a:solidFill>
                <a:latin typeface="Calibri"/>
                <a:ea typeface="Calibri"/>
                <a:cs typeface="Calibri"/>
                <a:sym typeface="Calibri"/>
              </a:rPr>
              <a:t>Saw Jay’s Treaty as a violation of 1778 Franco-American Treaty</a:t>
            </a:r>
          </a:p>
          <a:p>
            <a:pPr marL="1314450" marR="0" lvl="2" indent="-622300" algn="l" rtl="0">
              <a:lnSpc>
                <a:spcPct val="80000"/>
              </a:lnSpc>
              <a:spcBef>
                <a:spcPts val="260"/>
              </a:spcBef>
              <a:spcAft>
                <a:spcPts val="0"/>
              </a:spcAft>
              <a:buClr>
                <a:srgbClr val="000000"/>
              </a:buClr>
              <a:buSzPct val="100000"/>
              <a:buFont typeface="Calibri"/>
            </a:pPr>
            <a:r>
              <a:rPr lang="en" sz="3000" b="0" i="0" u="none" strike="noStrike" cap="none">
                <a:solidFill>
                  <a:srgbClr val="000000"/>
                </a:solidFill>
                <a:latin typeface="Calibri"/>
                <a:ea typeface="Calibri"/>
                <a:cs typeface="Calibri"/>
                <a:sym typeface="Calibri"/>
              </a:rPr>
              <a:t>Seized 300 merchant vessels by mid-1797</a:t>
            </a:r>
          </a:p>
          <a:p>
            <a:pPr marL="1314450" marR="0" lvl="2" indent="-622300" algn="l" rtl="0">
              <a:lnSpc>
                <a:spcPct val="80000"/>
              </a:lnSpc>
              <a:spcBef>
                <a:spcPts val="260"/>
              </a:spcBef>
              <a:spcAft>
                <a:spcPts val="0"/>
              </a:spcAft>
              <a:buClr>
                <a:srgbClr val="000000"/>
              </a:buClr>
              <a:buSzPct val="100000"/>
              <a:buFont typeface="Calibri"/>
            </a:pPr>
            <a:r>
              <a:rPr lang="en" sz="3000">
                <a:solidFill>
                  <a:srgbClr val="000000"/>
                </a:solidFill>
                <a:latin typeface="Calibri"/>
                <a:ea typeface="Calibri"/>
                <a:cs typeface="Calibri"/>
                <a:sym typeface="Calibri"/>
              </a:rPr>
              <a:t>Refused to receive America’s new envoy</a:t>
            </a:r>
          </a:p>
          <a:p>
            <a:pPr marL="0" marR="0" lvl="0" indent="0" algn="l" rtl="0">
              <a:spcBef>
                <a:spcPts val="0"/>
              </a:spcBef>
              <a:buSzPct val="25000"/>
              <a:buNone/>
            </a:pPr>
            <a:endParaRPr sz="1100" b="0" i="0" u="none" strike="noStrike" cap="none">
              <a:solidFill>
                <a:schemeClr val="dk1"/>
              </a:solidFill>
              <a:latin typeface="Calibri"/>
              <a:ea typeface="Calibri"/>
              <a:cs typeface="Calibri"/>
              <a:sym typeface="Calibri"/>
            </a:endParaRPr>
          </a:p>
        </p:txBody>
      </p:sp>
      <p:pic>
        <p:nvPicPr>
          <p:cNvPr id="320" name="Shape 320" descr="http://www.billofrightsinstitute.org/view.image?Id=956"/>
          <p:cNvPicPr preferRelativeResize="0"/>
          <p:nvPr/>
        </p:nvPicPr>
        <p:blipFill rotWithShape="1">
          <a:blip r:embed="rId3">
            <a:alphaModFix/>
          </a:blip>
          <a:srcRect/>
          <a:stretch/>
        </p:blipFill>
        <p:spPr>
          <a:xfrm>
            <a:off x="6856800" y="80475"/>
            <a:ext cx="1830000" cy="201689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rtl="0">
              <a:spcBef>
                <a:spcPts val="0"/>
              </a:spcBef>
              <a:buNone/>
            </a:pPr>
            <a:r>
              <a:rPr lang="en">
                <a:solidFill>
                  <a:srgbClr val="000000"/>
                </a:solidFill>
              </a:rPr>
              <a:t>XYZ Affair</a:t>
            </a:r>
          </a:p>
        </p:txBody>
      </p:sp>
      <p:sp>
        <p:nvSpPr>
          <p:cNvPr id="326" name="Shape 326"/>
          <p:cNvSpPr txBox="1">
            <a:spLocks noGrp="1"/>
          </p:cNvSpPr>
          <p:nvPr>
            <p:ph type="body" idx="1"/>
          </p:nvPr>
        </p:nvSpPr>
        <p:spPr>
          <a:xfrm>
            <a:off x="311700" y="1645433"/>
            <a:ext cx="8520599" cy="4446300"/>
          </a:xfrm>
          <a:prstGeom prst="rect">
            <a:avLst/>
          </a:prstGeom>
        </p:spPr>
        <p:txBody>
          <a:bodyPr wrap="square" lIns="91425" tIns="91425" rIns="91425" bIns="91425" anchor="t" anchorCtr="0">
            <a:noAutofit/>
          </a:bodyPr>
          <a:lstStyle/>
          <a:p>
            <a:pPr marL="457200" lvl="0" indent="-381000" rtl="0">
              <a:lnSpc>
                <a:spcPct val="80000"/>
              </a:lnSpc>
              <a:spcBef>
                <a:spcPts val="300"/>
              </a:spcBef>
              <a:buSzPct val="100000"/>
              <a:buFont typeface="Calibri"/>
            </a:pPr>
            <a:r>
              <a:rPr lang="en" sz="2400">
                <a:latin typeface="Calibri"/>
                <a:ea typeface="Calibri"/>
                <a:cs typeface="Calibri"/>
                <a:sym typeface="Calibri"/>
              </a:rPr>
              <a:t>John Adams sent delegation to France to work it out</a:t>
            </a:r>
          </a:p>
          <a:p>
            <a:pPr marL="457200" lvl="0" indent="-381000" rtl="0">
              <a:lnSpc>
                <a:spcPct val="80000"/>
              </a:lnSpc>
              <a:spcBef>
                <a:spcPts val="260"/>
              </a:spcBef>
              <a:buSzPct val="100000"/>
              <a:buFont typeface="Calibri"/>
            </a:pPr>
            <a:r>
              <a:rPr lang="en" sz="2400">
                <a:latin typeface="Calibri"/>
                <a:ea typeface="Calibri"/>
                <a:cs typeface="Calibri"/>
                <a:sym typeface="Calibri"/>
              </a:rPr>
              <a:t>Approached by 3 French agents (“X, Y and Z”) who demanded loan and bribe of 250,000 to talk to French foreign minister Talleyrand.</a:t>
            </a:r>
          </a:p>
          <a:p>
            <a:pPr marL="457200" lvl="0" indent="-381000" rtl="0">
              <a:lnSpc>
                <a:spcPct val="80000"/>
              </a:lnSpc>
              <a:spcBef>
                <a:spcPts val="260"/>
              </a:spcBef>
              <a:buSzPct val="100000"/>
              <a:buFont typeface="Calibri"/>
            </a:pPr>
            <a:r>
              <a:rPr lang="en" sz="2400">
                <a:latin typeface="Calibri"/>
                <a:ea typeface="Calibri"/>
                <a:cs typeface="Calibri"/>
                <a:sym typeface="Calibri"/>
              </a:rPr>
              <a:t>“Millions for defense, but not one cent for tribute (bribes)”</a:t>
            </a:r>
          </a:p>
          <a:p>
            <a:pPr marL="457200" lvl="0" indent="-381000" rtl="0">
              <a:lnSpc>
                <a:spcPct val="80000"/>
              </a:lnSpc>
              <a:spcBef>
                <a:spcPts val="260"/>
              </a:spcBef>
              <a:buSzPct val="100000"/>
              <a:buFont typeface="Calibri"/>
            </a:pPr>
            <a:r>
              <a:rPr lang="en" sz="2400">
                <a:latin typeface="Calibri"/>
                <a:ea typeface="Calibri"/>
                <a:cs typeface="Calibri"/>
                <a:sym typeface="Calibri"/>
              </a:rPr>
              <a:t>Negotiations broke down </a:t>
            </a:r>
          </a:p>
          <a:p>
            <a:pPr marL="1371600" lvl="2" indent="-381000" rtl="0">
              <a:lnSpc>
                <a:spcPct val="80000"/>
              </a:lnSpc>
              <a:spcBef>
                <a:spcPts val="220"/>
              </a:spcBef>
              <a:buSzPct val="100000"/>
              <a:buFont typeface="Calibri"/>
            </a:pPr>
            <a:r>
              <a:rPr lang="en" sz="2400">
                <a:latin typeface="Calibri"/>
                <a:ea typeface="Calibri"/>
                <a:cs typeface="Calibri"/>
                <a:sym typeface="Calibri"/>
              </a:rPr>
              <a:t>Undeclared “Quasi War” with France 1798-1800</a:t>
            </a:r>
          </a:p>
          <a:p>
            <a:pPr marL="1828800" lvl="3" indent="-381000" rtl="0">
              <a:lnSpc>
                <a:spcPct val="80000"/>
              </a:lnSpc>
              <a:spcBef>
                <a:spcPts val="220"/>
              </a:spcBef>
              <a:buSzPct val="100000"/>
              <a:buFont typeface="Calibri"/>
            </a:pPr>
            <a:r>
              <a:rPr lang="en" sz="2400">
                <a:latin typeface="Calibri"/>
                <a:ea typeface="Calibri"/>
                <a:cs typeface="Calibri"/>
                <a:sym typeface="Calibri"/>
              </a:rPr>
              <a:t>Navy Department created - US expanded its 3 ship Navy</a:t>
            </a:r>
          </a:p>
          <a:p>
            <a:pPr marL="1828800" lvl="3" indent="-381000" rtl="0">
              <a:lnSpc>
                <a:spcPct val="80000"/>
              </a:lnSpc>
              <a:spcBef>
                <a:spcPts val="220"/>
              </a:spcBef>
              <a:buSzPct val="100000"/>
              <a:buFont typeface="Calibri"/>
            </a:pPr>
            <a:r>
              <a:rPr lang="en" sz="2400">
                <a:latin typeface="Calibri"/>
                <a:ea typeface="Calibri"/>
                <a:cs typeface="Calibri"/>
                <a:sym typeface="Calibri"/>
              </a:rPr>
              <a:t>US Marine Corps established</a:t>
            </a:r>
          </a:p>
          <a:p>
            <a:pPr marL="1828800" lvl="3" indent="-381000" rtl="0">
              <a:lnSpc>
                <a:spcPct val="80000"/>
              </a:lnSpc>
              <a:spcBef>
                <a:spcPts val="220"/>
              </a:spcBef>
              <a:buSzPct val="100000"/>
              <a:buFont typeface="Calibri"/>
            </a:pPr>
            <a:r>
              <a:rPr lang="en" sz="2400">
                <a:latin typeface="Calibri"/>
                <a:ea typeface="Calibri"/>
                <a:cs typeface="Calibri"/>
                <a:sym typeface="Calibri"/>
              </a:rPr>
              <a:t>Embargo with France imposed (no trade)</a:t>
            </a:r>
          </a:p>
          <a:p>
            <a:pPr marL="1828800" lvl="3" indent="-381000" rtl="0">
              <a:lnSpc>
                <a:spcPct val="80000"/>
              </a:lnSpc>
              <a:spcBef>
                <a:spcPts val="220"/>
              </a:spcBef>
              <a:buSzPct val="100000"/>
              <a:buFont typeface="Calibri"/>
            </a:pPr>
            <a:r>
              <a:rPr lang="en" sz="2400">
                <a:latin typeface="Calibri"/>
                <a:ea typeface="Calibri"/>
                <a:cs typeface="Calibri"/>
                <a:sym typeface="Calibri"/>
              </a:rPr>
              <a:t>Mostly fought in West Indies</a:t>
            </a:r>
          </a:p>
          <a:p>
            <a:pPr marL="914400" lvl="0" indent="0" rtl="0">
              <a:lnSpc>
                <a:spcPct val="80000"/>
              </a:lnSpc>
              <a:spcBef>
                <a:spcPts val="220"/>
              </a:spcBef>
              <a:buNone/>
            </a:pPr>
            <a:endParaRPr sz="1100">
              <a:latin typeface="Calibri"/>
              <a:ea typeface="Calibri"/>
              <a:cs typeface="Calibri"/>
              <a:sym typeface="Calibri"/>
            </a:endParaRPr>
          </a:p>
          <a:p>
            <a:pPr lvl="0" rtl="0">
              <a:spcBef>
                <a:spcPts val="0"/>
              </a:spcBef>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311700" y="1645433"/>
            <a:ext cx="8520599" cy="4446300"/>
          </a:xfrm>
          <a:prstGeom prst="rect">
            <a:avLst/>
          </a:prstGeom>
          <a:noFill/>
          <a:ln>
            <a:noFill/>
          </a:ln>
        </p:spPr>
        <p:txBody>
          <a:bodyPr wrap="square" lIns="91425" tIns="45700" rIns="91425" bIns="45700" anchor="t" anchorCtr="0">
            <a:noAutofit/>
          </a:bodyPr>
          <a:lstStyle/>
          <a:p>
            <a:pPr marR="0" lvl="0" algn="l" rtl="0">
              <a:lnSpc>
                <a:spcPct val="80000"/>
              </a:lnSpc>
              <a:spcBef>
                <a:spcPts val="0"/>
              </a:spcBef>
              <a:spcAft>
                <a:spcPts val="0"/>
              </a:spcAft>
              <a:buNone/>
            </a:pPr>
            <a:endParaRPr/>
          </a:p>
          <a:p>
            <a:pPr marL="914400" marR="0" lvl="1" indent="-520700" algn="l" rtl="0">
              <a:lnSpc>
                <a:spcPct val="80000"/>
              </a:lnSpc>
              <a:spcBef>
                <a:spcPts val="480"/>
              </a:spcBef>
              <a:spcAft>
                <a:spcPts val="0"/>
              </a:spcAft>
              <a:buClr>
                <a:srgbClr val="000000"/>
              </a:buClr>
              <a:buSzPct val="100000"/>
              <a:buFont typeface="Calibri"/>
            </a:pPr>
            <a:r>
              <a:rPr lang="en" sz="2400" b="0" i="0" u="none" strike="noStrike" cap="none">
                <a:solidFill>
                  <a:srgbClr val="000000"/>
                </a:solidFill>
                <a:latin typeface="Calibri"/>
                <a:ea typeface="Calibri"/>
                <a:cs typeface="Calibri"/>
                <a:sym typeface="Calibri"/>
              </a:rPr>
              <a:t>John Adams sent new envoy to France in 1800</a:t>
            </a:r>
          </a:p>
          <a:p>
            <a:pPr marL="914400" marR="0" lvl="1" indent="-520700" algn="l" rtl="0">
              <a:lnSpc>
                <a:spcPct val="80000"/>
              </a:lnSpc>
              <a:spcBef>
                <a:spcPts val="480"/>
              </a:spcBef>
              <a:spcAft>
                <a:spcPts val="0"/>
              </a:spcAft>
              <a:buClr>
                <a:srgbClr val="000000"/>
              </a:buClr>
              <a:buSzPct val="100000"/>
              <a:buFont typeface="Calibri"/>
            </a:pPr>
            <a:r>
              <a:rPr lang="en" sz="2400" b="0" i="0" u="none" strike="noStrike" cap="none">
                <a:solidFill>
                  <a:srgbClr val="000000"/>
                </a:solidFill>
                <a:latin typeface="Calibri"/>
                <a:ea typeface="Calibri"/>
                <a:cs typeface="Calibri"/>
                <a:sym typeface="Calibri"/>
              </a:rPr>
              <a:t>Napoleon accepted – more bent on European conquest, not war with US</a:t>
            </a:r>
          </a:p>
          <a:p>
            <a:pPr marL="914400" marR="0" lvl="1" indent="-520700" algn="l" rtl="0">
              <a:lnSpc>
                <a:spcPct val="80000"/>
              </a:lnSpc>
              <a:spcBef>
                <a:spcPts val="480"/>
              </a:spcBef>
              <a:spcAft>
                <a:spcPts val="0"/>
              </a:spcAft>
              <a:buClr>
                <a:srgbClr val="000000"/>
              </a:buClr>
              <a:buSzPct val="100000"/>
              <a:buFont typeface="Calibri"/>
            </a:pPr>
            <a:r>
              <a:rPr lang="en" sz="2400" b="0" i="0" u="none" strike="noStrike" cap="none">
                <a:solidFill>
                  <a:srgbClr val="000000"/>
                </a:solidFill>
                <a:latin typeface="Calibri"/>
                <a:ea typeface="Calibri"/>
                <a:cs typeface="Calibri"/>
                <a:sym typeface="Calibri"/>
              </a:rPr>
              <a:t>Improved Relations made Louisiana Purchase possible 3 years later.</a:t>
            </a:r>
          </a:p>
          <a:p>
            <a:pPr marL="914400" marR="0" lvl="1" indent="-520700" algn="l" rtl="0">
              <a:lnSpc>
                <a:spcPct val="80000"/>
              </a:lnSpc>
              <a:spcBef>
                <a:spcPts val="480"/>
              </a:spcBef>
              <a:spcAft>
                <a:spcPts val="0"/>
              </a:spcAft>
              <a:buClr>
                <a:srgbClr val="000000"/>
              </a:buClr>
              <a:buSzPct val="80000"/>
              <a:buFont typeface="Calibri"/>
            </a:pPr>
            <a:r>
              <a:rPr lang="en" b="0" i="0" u="none" strike="noStrike" cap="none">
                <a:solidFill>
                  <a:srgbClr val="000000"/>
                </a:solidFill>
                <a:latin typeface="Calibri"/>
                <a:ea typeface="Calibri"/>
                <a:cs typeface="Calibri"/>
                <a:sym typeface="Calibri"/>
              </a:rPr>
              <a:t>22 year alliance between US and Fr</a:t>
            </a:r>
            <a:r>
              <a:rPr lang="en">
                <a:solidFill>
                  <a:srgbClr val="000000"/>
                </a:solidFill>
                <a:latin typeface="Calibri"/>
                <a:ea typeface="Calibri"/>
                <a:cs typeface="Calibri"/>
                <a:sym typeface="Calibri"/>
              </a:rPr>
              <a:t>ance</a:t>
            </a:r>
            <a:r>
              <a:rPr lang="en" b="0" i="0" u="none" strike="noStrike" cap="none">
                <a:solidFill>
                  <a:srgbClr val="000000"/>
                </a:solidFill>
                <a:latin typeface="Calibri"/>
                <a:ea typeface="Calibri"/>
                <a:cs typeface="Calibri"/>
                <a:sym typeface="Calibri"/>
              </a:rPr>
              <a:t> </a:t>
            </a:r>
            <a:r>
              <a:rPr lang="en">
                <a:solidFill>
                  <a:srgbClr val="000000"/>
                </a:solidFill>
                <a:latin typeface="Calibri"/>
                <a:ea typeface="Calibri"/>
                <a:cs typeface="Calibri"/>
                <a:sym typeface="Calibri"/>
              </a:rPr>
              <a:t>d</a:t>
            </a:r>
            <a:r>
              <a:rPr lang="en" b="0" i="0" u="none" strike="noStrike" cap="none">
                <a:solidFill>
                  <a:srgbClr val="000000"/>
                </a:solidFill>
                <a:latin typeface="Calibri"/>
                <a:ea typeface="Calibri"/>
                <a:cs typeface="Calibri"/>
                <a:sym typeface="Calibri"/>
              </a:rPr>
              <a:t>issolved.</a:t>
            </a:r>
          </a:p>
          <a:p>
            <a:pPr marL="0" marR="0" lvl="0" indent="0" algn="l" rtl="0">
              <a:spcBef>
                <a:spcPts val="0"/>
              </a:spcBef>
              <a:buSzPct val="25000"/>
              <a:buNone/>
            </a:pPr>
            <a:endParaRPr sz="2400" b="0" i="0" u="none" strike="noStrike" cap="none">
              <a:solidFill>
                <a:schemeClr val="dk1"/>
              </a:solidFill>
              <a:latin typeface="Calibri"/>
              <a:ea typeface="Calibri"/>
              <a:cs typeface="Calibri"/>
              <a:sym typeface="Calibri"/>
            </a:endParaRPr>
          </a:p>
        </p:txBody>
      </p:sp>
      <p:pic>
        <p:nvPicPr>
          <p:cNvPr id="332" name="Shape 332" descr="http://medias.photodeck.com/f928e134-3c81-11e0-8989-3b973e3efc70/000446_xlarge.jpg"/>
          <p:cNvPicPr preferRelativeResize="0"/>
          <p:nvPr/>
        </p:nvPicPr>
        <p:blipFill rotWithShape="1">
          <a:blip r:embed="rId3">
            <a:alphaModFix/>
          </a:blip>
          <a:srcRect/>
          <a:stretch/>
        </p:blipFill>
        <p:spPr>
          <a:xfrm>
            <a:off x="6376525" y="1"/>
            <a:ext cx="2374499" cy="1854299"/>
          </a:xfrm>
          <a:prstGeom prst="rect">
            <a:avLst/>
          </a:prstGeom>
          <a:noFill/>
          <a:ln>
            <a:noFill/>
          </a:ln>
        </p:spPr>
      </p:pic>
      <p:sp>
        <p:nvSpPr>
          <p:cNvPr id="333" name="Shape 333"/>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rtl="0">
              <a:spcBef>
                <a:spcPts val="0"/>
              </a:spcBef>
              <a:buNone/>
            </a:pPr>
            <a:r>
              <a:rPr lang="en">
                <a:solidFill>
                  <a:srgbClr val="000000"/>
                </a:solidFill>
              </a:rPr>
              <a:t>Convention of 1800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311700" y="1645433"/>
            <a:ext cx="8520599" cy="4446300"/>
          </a:xfrm>
          <a:prstGeom prst="rect">
            <a:avLst/>
          </a:prstGeom>
          <a:noFill/>
          <a:ln>
            <a:noFill/>
          </a:ln>
        </p:spPr>
        <p:txBody>
          <a:bodyPr wrap="square" lIns="91425" tIns="45700" rIns="91425" bIns="45700" anchor="t" anchorCtr="0">
            <a:noAutofit/>
          </a:bodyPr>
          <a:lstStyle/>
          <a:p>
            <a:pPr marR="0" lvl="0" algn="l" rtl="0">
              <a:lnSpc>
                <a:spcPct val="80000"/>
              </a:lnSpc>
              <a:spcBef>
                <a:spcPts val="0"/>
              </a:spcBef>
              <a:spcAft>
                <a:spcPts val="0"/>
              </a:spcAft>
              <a:buNone/>
            </a:pPr>
            <a:r>
              <a:rPr lang="en" sz="2200">
                <a:latin typeface="Calibri"/>
                <a:ea typeface="Calibri"/>
                <a:cs typeface="Calibri"/>
                <a:sym typeface="Calibri"/>
              </a:rPr>
              <a:t>O</a:t>
            </a:r>
            <a:r>
              <a:rPr lang="en" sz="2200">
                <a:solidFill>
                  <a:srgbClr val="000000"/>
                </a:solidFill>
                <a:latin typeface="Calibri"/>
                <a:ea typeface="Calibri"/>
                <a:cs typeface="Calibri"/>
                <a:sym typeface="Calibri"/>
              </a:rPr>
              <a:t>ppressive laws designed </a:t>
            </a:r>
            <a:r>
              <a:rPr lang="en" sz="2200" b="0" i="0" u="none" strike="noStrike" cap="none">
                <a:solidFill>
                  <a:srgbClr val="000000"/>
                </a:solidFill>
                <a:latin typeface="Calibri"/>
                <a:ea typeface="Calibri"/>
                <a:cs typeface="Calibri"/>
                <a:sym typeface="Calibri"/>
              </a:rPr>
              <a:t>to reduce power of Jeffersonians and silence anti-war opposition</a:t>
            </a:r>
          </a:p>
          <a:p>
            <a:pPr marL="914400" marR="0" lvl="1" indent="-520700" algn="l" rtl="0">
              <a:lnSpc>
                <a:spcPct val="80000"/>
              </a:lnSpc>
              <a:spcBef>
                <a:spcPts val="440"/>
              </a:spcBef>
              <a:spcAft>
                <a:spcPts val="0"/>
              </a:spcAft>
              <a:buClr>
                <a:srgbClr val="000000"/>
              </a:buClr>
              <a:buSzPct val="100000"/>
              <a:buFont typeface="Calibri"/>
              <a:buAutoNum type="alphaLcPeriod"/>
            </a:pPr>
            <a:r>
              <a:rPr lang="en" sz="2200" b="0" i="0" u="sng" strike="noStrike" cap="none">
                <a:solidFill>
                  <a:srgbClr val="000000"/>
                </a:solidFill>
                <a:latin typeface="Calibri"/>
                <a:ea typeface="Calibri"/>
                <a:cs typeface="Calibri"/>
                <a:sym typeface="Calibri"/>
              </a:rPr>
              <a:t>Alien Act </a:t>
            </a:r>
          </a:p>
          <a:p>
            <a:pPr marL="1314450" marR="0" lvl="2" indent="-514350" algn="l" rtl="0">
              <a:lnSpc>
                <a:spcPct val="80000"/>
              </a:lnSpc>
              <a:spcBef>
                <a:spcPts val="380"/>
              </a:spcBef>
              <a:spcAft>
                <a:spcPts val="0"/>
              </a:spcAft>
              <a:buClr>
                <a:srgbClr val="000000"/>
              </a:buClr>
              <a:buSzPct val="100000"/>
              <a:buFont typeface="Calibri"/>
              <a:buAutoNum type="romanLcPeriod"/>
            </a:pPr>
            <a:r>
              <a:rPr lang="en" sz="1900" b="0" i="0" u="none" strike="noStrike" cap="none">
                <a:solidFill>
                  <a:srgbClr val="000000"/>
                </a:solidFill>
                <a:latin typeface="Calibri"/>
                <a:ea typeface="Calibri"/>
                <a:cs typeface="Calibri"/>
                <a:sym typeface="Calibri"/>
              </a:rPr>
              <a:t>Attack on pro-Jeffersonian “aliens”</a:t>
            </a:r>
          </a:p>
          <a:p>
            <a:pPr marL="1314450" marR="0" lvl="2" indent="-514350" algn="l" rtl="0">
              <a:lnSpc>
                <a:spcPct val="80000"/>
              </a:lnSpc>
              <a:spcBef>
                <a:spcPts val="380"/>
              </a:spcBef>
              <a:spcAft>
                <a:spcPts val="0"/>
              </a:spcAft>
              <a:buClr>
                <a:srgbClr val="000000"/>
              </a:buClr>
              <a:buSzPct val="100000"/>
              <a:buFont typeface="Calibri"/>
              <a:buAutoNum type="romanLcPeriod"/>
            </a:pPr>
            <a:r>
              <a:rPr lang="en" sz="1900" b="0" i="0" u="none" strike="noStrike" cap="none">
                <a:solidFill>
                  <a:srgbClr val="000000"/>
                </a:solidFill>
                <a:latin typeface="Calibri"/>
                <a:ea typeface="Calibri"/>
                <a:cs typeface="Calibri"/>
                <a:sym typeface="Calibri"/>
              </a:rPr>
              <a:t>Raised residency requirements for US citizenship from 5 yrs to 14 yrs.</a:t>
            </a:r>
          </a:p>
          <a:p>
            <a:pPr marL="1314450" marR="0" lvl="2" indent="-514350" algn="l" rtl="0">
              <a:lnSpc>
                <a:spcPct val="80000"/>
              </a:lnSpc>
              <a:spcBef>
                <a:spcPts val="380"/>
              </a:spcBef>
              <a:spcAft>
                <a:spcPts val="0"/>
              </a:spcAft>
              <a:buClr>
                <a:srgbClr val="000000"/>
              </a:buClr>
              <a:buSzPct val="100000"/>
              <a:buFont typeface="Calibri"/>
              <a:buAutoNum type="romanLcPeriod"/>
            </a:pPr>
            <a:r>
              <a:rPr lang="en" sz="1900" b="0" i="0" u="none" strike="noStrike" cap="none">
                <a:solidFill>
                  <a:srgbClr val="000000"/>
                </a:solidFill>
                <a:latin typeface="Calibri"/>
                <a:ea typeface="Calibri"/>
                <a:cs typeface="Calibri"/>
                <a:sym typeface="Calibri"/>
              </a:rPr>
              <a:t>President could deport “dangerous” foreigners.</a:t>
            </a:r>
          </a:p>
          <a:p>
            <a:pPr marL="914400" marR="0" lvl="1" indent="-520700" algn="l" rtl="0">
              <a:lnSpc>
                <a:spcPct val="80000"/>
              </a:lnSpc>
              <a:spcBef>
                <a:spcPts val="440"/>
              </a:spcBef>
              <a:spcAft>
                <a:spcPts val="0"/>
              </a:spcAft>
              <a:buClr>
                <a:srgbClr val="000000"/>
              </a:buClr>
              <a:buSzPct val="100000"/>
              <a:buFont typeface="Calibri"/>
              <a:buAutoNum type="alphaLcPeriod"/>
            </a:pPr>
            <a:r>
              <a:rPr lang="en" sz="2200" b="0" i="0" u="sng" strike="noStrike" cap="none">
                <a:solidFill>
                  <a:srgbClr val="000000"/>
                </a:solidFill>
                <a:latin typeface="Calibri"/>
                <a:ea typeface="Calibri"/>
                <a:cs typeface="Calibri"/>
                <a:sym typeface="Calibri"/>
              </a:rPr>
              <a:t>Sedition Act</a:t>
            </a:r>
          </a:p>
          <a:p>
            <a:pPr marL="1314450" marR="0" lvl="2" indent="-514350" algn="l" rtl="0">
              <a:lnSpc>
                <a:spcPct val="80000"/>
              </a:lnSpc>
              <a:spcBef>
                <a:spcPts val="380"/>
              </a:spcBef>
              <a:spcAft>
                <a:spcPts val="0"/>
              </a:spcAft>
              <a:buClr>
                <a:srgbClr val="000000"/>
              </a:buClr>
              <a:buSzPct val="100000"/>
              <a:buFont typeface="Calibri"/>
              <a:buAutoNum type="romanLcPeriod"/>
            </a:pPr>
            <a:r>
              <a:rPr lang="en" sz="1900" b="0" i="0" u="none" strike="noStrike" cap="none">
                <a:solidFill>
                  <a:srgbClr val="000000"/>
                </a:solidFill>
                <a:latin typeface="Calibri"/>
                <a:ea typeface="Calibri"/>
                <a:cs typeface="Calibri"/>
                <a:sym typeface="Calibri"/>
              </a:rPr>
              <a:t>Anyone who impeded policies of the gov’t or falsely criticized its officials would get heavy fine and imprisonment.</a:t>
            </a:r>
          </a:p>
          <a:p>
            <a:pPr marL="1314450" marR="0" lvl="2" indent="-514350" algn="l" rtl="0">
              <a:lnSpc>
                <a:spcPct val="80000"/>
              </a:lnSpc>
              <a:spcBef>
                <a:spcPts val="380"/>
              </a:spcBef>
              <a:spcAft>
                <a:spcPts val="0"/>
              </a:spcAft>
              <a:buClr>
                <a:srgbClr val="000000"/>
              </a:buClr>
              <a:buSzPct val="100000"/>
              <a:buFont typeface="Calibri"/>
              <a:buAutoNum type="romanLcPeriod"/>
            </a:pPr>
            <a:r>
              <a:rPr lang="en" sz="1900" b="0" i="0" u="none" strike="noStrike" cap="none">
                <a:solidFill>
                  <a:srgbClr val="000000"/>
                </a:solidFill>
                <a:latin typeface="Calibri"/>
                <a:ea typeface="Calibri"/>
                <a:cs typeface="Calibri"/>
                <a:sym typeface="Calibri"/>
              </a:rPr>
              <a:t>Direct violation of 1</a:t>
            </a:r>
            <a:r>
              <a:rPr lang="en" sz="1900" b="0" i="0" u="none" strike="noStrike" cap="none" baseline="30000">
                <a:solidFill>
                  <a:srgbClr val="000000"/>
                </a:solidFill>
                <a:latin typeface="Calibri"/>
                <a:ea typeface="Calibri"/>
                <a:cs typeface="Calibri"/>
                <a:sym typeface="Calibri"/>
              </a:rPr>
              <a:t>st</a:t>
            </a:r>
            <a:r>
              <a:rPr lang="en" sz="1900" b="0" i="0" u="none" strike="noStrike" cap="none">
                <a:solidFill>
                  <a:srgbClr val="000000"/>
                </a:solidFill>
                <a:latin typeface="Calibri"/>
                <a:ea typeface="Calibri"/>
                <a:cs typeface="Calibri"/>
                <a:sym typeface="Calibri"/>
              </a:rPr>
              <a:t> Amendment</a:t>
            </a:r>
          </a:p>
          <a:p>
            <a:pPr marL="1314450" marR="0" lvl="2" indent="-514350" algn="l" rtl="0">
              <a:lnSpc>
                <a:spcPct val="80000"/>
              </a:lnSpc>
              <a:spcBef>
                <a:spcPts val="380"/>
              </a:spcBef>
              <a:spcAft>
                <a:spcPts val="0"/>
              </a:spcAft>
              <a:buClr>
                <a:srgbClr val="000000"/>
              </a:buClr>
              <a:buSzPct val="100000"/>
              <a:buFont typeface="Calibri"/>
              <a:buAutoNum type="romanLcPeriod"/>
            </a:pPr>
            <a:r>
              <a:rPr lang="en" sz="1900" b="0" i="0" u="none" strike="noStrike" cap="none">
                <a:solidFill>
                  <a:srgbClr val="000000"/>
                </a:solidFill>
                <a:latin typeface="Calibri"/>
                <a:ea typeface="Calibri"/>
                <a:cs typeface="Calibri"/>
                <a:sym typeface="Calibri"/>
              </a:rPr>
              <a:t>Expired day before Adams left office.</a:t>
            </a:r>
          </a:p>
          <a:p>
            <a:pPr marL="0" marR="0" lvl="0" indent="0" algn="l" rtl="0">
              <a:spcBef>
                <a:spcPts val="0"/>
              </a:spcBef>
              <a:buSzPct val="25000"/>
              <a:buNone/>
            </a:pPr>
            <a:endParaRPr sz="1900" b="0" i="0" u="none" strike="noStrike" cap="none">
              <a:solidFill>
                <a:schemeClr val="dk1"/>
              </a:solidFill>
              <a:latin typeface="Calibri"/>
              <a:ea typeface="Calibri"/>
              <a:cs typeface="Calibri"/>
              <a:sym typeface="Calibri"/>
            </a:endParaRPr>
          </a:p>
        </p:txBody>
      </p:sp>
      <p:sp>
        <p:nvSpPr>
          <p:cNvPr id="339" name="Shape 339"/>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rtl="0">
              <a:spcBef>
                <a:spcPts val="0"/>
              </a:spcBef>
              <a:buNone/>
            </a:pPr>
            <a:r>
              <a:rPr lang="en" sz="4800" b="0">
                <a:solidFill>
                  <a:srgbClr val="000000"/>
                </a:solidFill>
              </a:rPr>
              <a:t>Alien and Sedition Acts (1798)</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311700" y="1645433"/>
            <a:ext cx="8520599" cy="4446300"/>
          </a:xfrm>
          <a:prstGeom prst="rect">
            <a:avLst/>
          </a:prstGeom>
          <a:noFill/>
          <a:ln>
            <a:noFill/>
          </a:ln>
        </p:spPr>
        <p:txBody>
          <a:bodyPr wrap="square" lIns="91425" tIns="45700" rIns="91425" bIns="45700" anchor="t" anchorCtr="0">
            <a:noAutofit/>
          </a:bodyPr>
          <a:lstStyle/>
          <a:p>
            <a:pPr marL="457200" marR="0" lvl="0" indent="-381000" algn="l" rtl="0">
              <a:lnSpc>
                <a:spcPct val="80000"/>
              </a:lnSpc>
              <a:spcBef>
                <a:spcPts val="0"/>
              </a:spcBef>
              <a:spcAft>
                <a:spcPts val="0"/>
              </a:spcAft>
              <a:buClr>
                <a:srgbClr val="000000"/>
              </a:buClr>
              <a:buSzPct val="100000"/>
              <a:buFont typeface="Calibri"/>
            </a:pPr>
            <a:r>
              <a:rPr lang="en" sz="2400">
                <a:solidFill>
                  <a:srgbClr val="000000"/>
                </a:solidFill>
                <a:latin typeface="Calibri"/>
                <a:ea typeface="Calibri"/>
                <a:cs typeface="Calibri"/>
                <a:sym typeface="Calibri"/>
              </a:rPr>
              <a:t>Democratic </a:t>
            </a:r>
            <a:r>
              <a:rPr lang="en" sz="2400" b="0" i="0" u="none" strike="noStrike" cap="none">
                <a:solidFill>
                  <a:srgbClr val="000000"/>
                </a:solidFill>
                <a:latin typeface="Calibri"/>
                <a:ea typeface="Calibri"/>
                <a:cs typeface="Calibri"/>
                <a:sym typeface="Calibri"/>
              </a:rPr>
              <a:t>Republicans felt Alien and Sedition Acts were unconstitutional</a:t>
            </a:r>
          </a:p>
          <a:p>
            <a:pPr marL="457200" marR="0" lvl="0" indent="-381000" algn="l" rtl="0">
              <a:lnSpc>
                <a:spcPct val="80000"/>
              </a:lnSpc>
              <a:spcBef>
                <a:spcPts val="400"/>
              </a:spcBef>
              <a:spcAft>
                <a:spcPts val="0"/>
              </a:spcAft>
              <a:buClr>
                <a:srgbClr val="000000"/>
              </a:buClr>
              <a:buSzPct val="100000"/>
              <a:buFont typeface="Calibri"/>
            </a:pPr>
            <a:r>
              <a:rPr lang="en" sz="2400" b="0" i="0" u="none" strike="noStrike" cap="none">
                <a:solidFill>
                  <a:srgbClr val="000000"/>
                </a:solidFill>
                <a:latin typeface="Calibri"/>
                <a:ea typeface="Calibri"/>
                <a:cs typeface="Calibri"/>
                <a:sym typeface="Calibri"/>
              </a:rPr>
              <a:t>Jefferson and Madison secretly penned two resolutions that asserted that states have the right to </a:t>
            </a:r>
            <a:r>
              <a:rPr lang="en" sz="2400" b="0" i="0" u="sng" strike="noStrike" cap="none">
                <a:solidFill>
                  <a:srgbClr val="000000"/>
                </a:solidFill>
                <a:latin typeface="Calibri"/>
                <a:ea typeface="Calibri"/>
                <a:cs typeface="Calibri"/>
                <a:sym typeface="Calibri"/>
              </a:rPr>
              <a:t>nullify</a:t>
            </a:r>
            <a:r>
              <a:rPr lang="en" sz="2400" b="0" i="0" u="none" strike="noStrike" cap="none">
                <a:solidFill>
                  <a:srgbClr val="000000"/>
                </a:solidFill>
                <a:latin typeface="Calibri"/>
                <a:ea typeface="Calibri"/>
                <a:cs typeface="Calibri"/>
                <a:sym typeface="Calibri"/>
              </a:rPr>
              <a:t> unconstitutional laws passed by Congress.</a:t>
            </a:r>
          </a:p>
          <a:p>
            <a:pPr marL="457200" marR="0" lvl="0" indent="-381000" algn="l" rtl="0">
              <a:lnSpc>
                <a:spcPct val="80000"/>
              </a:lnSpc>
              <a:spcBef>
                <a:spcPts val="400"/>
              </a:spcBef>
              <a:spcAft>
                <a:spcPts val="0"/>
              </a:spcAft>
              <a:buClr>
                <a:srgbClr val="000000"/>
              </a:buClr>
              <a:buSzPct val="100000"/>
              <a:buFont typeface="Calibri"/>
            </a:pPr>
            <a:r>
              <a:rPr lang="en" sz="2400" b="0" i="0" u="none" strike="noStrike" cap="none">
                <a:solidFill>
                  <a:srgbClr val="000000"/>
                </a:solidFill>
                <a:latin typeface="Calibri"/>
                <a:ea typeface="Calibri"/>
                <a:cs typeface="Calibri"/>
                <a:sym typeface="Calibri"/>
              </a:rPr>
              <a:t>Federalists retorted that the people, not states created Constitution and that the Supreme Court and not states determined the constitutionality of laws. </a:t>
            </a:r>
          </a:p>
          <a:p>
            <a:pPr marL="457200" marR="0" lvl="0" indent="-381000" algn="l" rtl="0">
              <a:lnSpc>
                <a:spcPct val="80000"/>
              </a:lnSpc>
              <a:spcBef>
                <a:spcPts val="400"/>
              </a:spcBef>
              <a:spcAft>
                <a:spcPts val="0"/>
              </a:spcAft>
              <a:buClr>
                <a:srgbClr val="000000"/>
              </a:buClr>
              <a:buSzPct val="100000"/>
              <a:buFont typeface="Calibri"/>
            </a:pPr>
            <a:r>
              <a:rPr lang="en" sz="2400">
                <a:solidFill>
                  <a:srgbClr val="000000"/>
                </a:solidFill>
                <a:latin typeface="Calibri"/>
                <a:ea typeface="Calibri"/>
                <a:cs typeface="Calibri"/>
                <a:sym typeface="Calibri"/>
              </a:rPr>
              <a:t>Nullification - belief that the states were the final judges of whether a federal law was constitutional</a:t>
            </a:r>
          </a:p>
          <a:p>
            <a:pPr marL="457200" marR="0" lvl="0" indent="-381000" algn="l" rtl="0">
              <a:lnSpc>
                <a:spcPct val="80000"/>
              </a:lnSpc>
              <a:spcBef>
                <a:spcPts val="400"/>
              </a:spcBef>
              <a:spcAft>
                <a:spcPts val="0"/>
              </a:spcAft>
              <a:buClr>
                <a:srgbClr val="000000"/>
              </a:buClr>
              <a:buSzPct val="100000"/>
              <a:buFont typeface="Calibri"/>
            </a:pPr>
            <a:r>
              <a:rPr lang="en" sz="2400" b="0" i="0" u="none" strike="noStrike" cap="none">
                <a:solidFill>
                  <a:srgbClr val="000000"/>
                </a:solidFill>
                <a:latin typeface="Calibri"/>
                <a:ea typeface="Calibri"/>
                <a:cs typeface="Calibri"/>
                <a:sym typeface="Calibri"/>
              </a:rPr>
              <a:t>No other states but VA and KY adopted resolutions, but southern states would use this later in 19</a:t>
            </a:r>
            <a:r>
              <a:rPr lang="en" sz="2400" b="0" i="0" u="none" strike="noStrike" cap="none" baseline="30000">
                <a:solidFill>
                  <a:srgbClr val="000000"/>
                </a:solidFill>
                <a:latin typeface="Calibri"/>
                <a:ea typeface="Calibri"/>
                <a:cs typeface="Calibri"/>
                <a:sym typeface="Calibri"/>
              </a:rPr>
              <a:t>th</a:t>
            </a:r>
            <a:r>
              <a:rPr lang="en" sz="2400" b="0" i="0" u="none" strike="noStrike" cap="none">
                <a:solidFill>
                  <a:srgbClr val="000000"/>
                </a:solidFill>
                <a:latin typeface="Calibri"/>
                <a:ea typeface="Calibri"/>
                <a:cs typeface="Calibri"/>
                <a:sym typeface="Calibri"/>
              </a:rPr>
              <a:t> century to support nullification and secession.</a:t>
            </a:r>
          </a:p>
          <a:p>
            <a:pPr marR="0" lvl="0" algn="l" rtl="0">
              <a:spcBef>
                <a:spcPts val="0"/>
              </a:spcBef>
              <a:buNone/>
            </a:pPr>
            <a:endParaRPr sz="2400" b="0" i="0" u="none" strike="noStrike" cap="none">
              <a:solidFill>
                <a:schemeClr val="dk1"/>
              </a:solidFill>
              <a:latin typeface="Calibri"/>
              <a:ea typeface="Calibri"/>
              <a:cs typeface="Calibri"/>
              <a:sym typeface="Calibri"/>
            </a:endParaRPr>
          </a:p>
        </p:txBody>
      </p:sp>
      <p:sp>
        <p:nvSpPr>
          <p:cNvPr id="345" name="Shape 345"/>
          <p:cNvSpPr txBox="1">
            <a:spLocks noGrp="1"/>
          </p:cNvSpPr>
          <p:nvPr>
            <p:ph type="title"/>
          </p:nvPr>
        </p:nvSpPr>
        <p:spPr>
          <a:xfrm>
            <a:off x="457200" y="274650"/>
            <a:ext cx="8505000" cy="1143000"/>
          </a:xfrm>
          <a:prstGeom prst="rect">
            <a:avLst/>
          </a:prstGeom>
        </p:spPr>
        <p:txBody>
          <a:bodyPr wrap="square" lIns="91425" tIns="91425" rIns="91425" bIns="91425" anchor="t" anchorCtr="0">
            <a:noAutofit/>
          </a:bodyPr>
          <a:lstStyle/>
          <a:p>
            <a:pPr lvl="0" rtl="0">
              <a:spcBef>
                <a:spcPts val="0"/>
              </a:spcBef>
              <a:buNone/>
            </a:pPr>
            <a:r>
              <a:rPr lang="en" sz="4000" b="0">
                <a:solidFill>
                  <a:srgbClr val="000000"/>
                </a:solidFill>
              </a:rPr>
              <a:t>Virginia and Kentucky Resolutions (1798)</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rtl="0">
              <a:spcBef>
                <a:spcPts val="0"/>
              </a:spcBef>
              <a:buNone/>
            </a:pPr>
            <a:r>
              <a:rPr lang="en">
                <a:solidFill>
                  <a:srgbClr val="000000"/>
                </a:solidFill>
              </a:rPr>
              <a:t>Revolution of 1800</a:t>
            </a:r>
          </a:p>
        </p:txBody>
      </p:sp>
      <p:sp>
        <p:nvSpPr>
          <p:cNvPr id="351" name="Shape 351"/>
          <p:cNvSpPr txBox="1">
            <a:spLocks noGrp="1"/>
          </p:cNvSpPr>
          <p:nvPr>
            <p:ph type="body" idx="1"/>
          </p:nvPr>
        </p:nvSpPr>
        <p:spPr>
          <a:xfrm>
            <a:off x="311700" y="1645433"/>
            <a:ext cx="8520599" cy="4446300"/>
          </a:xfrm>
          <a:prstGeom prst="rect">
            <a:avLst/>
          </a:prstGeom>
        </p:spPr>
        <p:txBody>
          <a:bodyPr wrap="square" lIns="91425" tIns="91425" rIns="91425" bIns="91425" anchor="t" anchorCtr="0">
            <a:noAutofit/>
          </a:bodyPr>
          <a:lstStyle/>
          <a:p>
            <a:pPr marL="457200" lvl="0" indent="-228600" rtl="0">
              <a:spcBef>
                <a:spcPts val="0"/>
              </a:spcBef>
            </a:pPr>
            <a:r>
              <a:rPr lang="en"/>
              <a:t>Rematch Adams (President) vs. Jefferson (Vice President)</a:t>
            </a:r>
          </a:p>
          <a:p>
            <a:pPr marL="457200" lvl="0" indent="-228600" rtl="0">
              <a:spcBef>
                <a:spcPts val="0"/>
              </a:spcBef>
            </a:pPr>
            <a:r>
              <a:rPr lang="en"/>
              <a:t>Jefferson and Burr tie for electoral votes</a:t>
            </a:r>
          </a:p>
          <a:p>
            <a:pPr marL="457200" lvl="0" indent="-228600" rtl="0">
              <a:spcBef>
                <a:spcPts val="0"/>
              </a:spcBef>
            </a:pPr>
            <a:r>
              <a:rPr lang="en"/>
              <a:t>Significance: Peaceful and orderly transfer of power</a:t>
            </a:r>
            <a:br>
              <a:rPr lang="en"/>
            </a:br>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a:spcBef>
                <a:spcPts val="0"/>
              </a:spcBef>
              <a:buNone/>
            </a:pPr>
            <a:r>
              <a:rPr lang="en"/>
              <a:t>Federalist #84</a:t>
            </a:r>
          </a:p>
        </p:txBody>
      </p:sp>
      <p:sp>
        <p:nvSpPr>
          <p:cNvPr id="96" name="Shape 96"/>
          <p:cNvSpPr txBox="1">
            <a:spLocks noGrp="1"/>
          </p:cNvSpPr>
          <p:nvPr>
            <p:ph type="body" idx="1"/>
          </p:nvPr>
        </p:nvSpPr>
        <p:spPr>
          <a:xfrm>
            <a:off x="311700" y="1645425"/>
            <a:ext cx="8673899" cy="4446300"/>
          </a:xfrm>
          <a:prstGeom prst="rect">
            <a:avLst/>
          </a:prstGeom>
        </p:spPr>
        <p:txBody>
          <a:bodyPr wrap="square" lIns="91425" tIns="91425" rIns="91425" bIns="91425" anchor="t" anchorCtr="0">
            <a:noAutofit/>
          </a:bodyPr>
          <a:lstStyle/>
          <a:p>
            <a:pPr lvl="0" rtl="0">
              <a:lnSpc>
                <a:spcPct val="100000"/>
              </a:lnSpc>
              <a:spcBef>
                <a:spcPts val="0"/>
              </a:spcBef>
              <a:spcAft>
                <a:spcPts val="0"/>
              </a:spcAft>
              <a:buNone/>
            </a:pPr>
            <a:r>
              <a:rPr lang="en" sz="2400"/>
              <a:t>…I go further, and affirm that bills of rights, in the sense and to the extent in which they are contended for, are not only unnecessary in the proposed Constitution, but would even be dangerous. They would contain various exceptions to powers not granted; and, on this very account, would afford a colorable pretext to claim more than were granted. For why declare that things shall not be done which there is no power to do? Why, for instance, should it be said that the liberty of the press shall not be restrained, when no power is given by which restrictions may be imposed?</a:t>
            </a:r>
          </a:p>
          <a:p>
            <a:pPr lvl="0" rtl="0">
              <a:lnSpc>
                <a:spcPct val="100000"/>
              </a:lnSpc>
              <a:spcBef>
                <a:spcPts val="1200"/>
              </a:spcBef>
              <a:spcAft>
                <a:spcPts val="0"/>
              </a:spcAft>
              <a:buClr>
                <a:schemeClr val="dk2"/>
              </a:buClr>
              <a:buSzPct val="25000"/>
              <a:buFont typeface="Times New Roman"/>
              <a:buNone/>
            </a:pPr>
            <a:endParaRPr sz="2400"/>
          </a:p>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a:spcBef>
                <a:spcPts val="0"/>
              </a:spcBef>
              <a:buNone/>
            </a:pPr>
            <a:r>
              <a:rPr lang="en"/>
              <a:t>Objections to this Constitution of Government</a:t>
            </a:r>
          </a:p>
        </p:txBody>
      </p:sp>
      <p:sp>
        <p:nvSpPr>
          <p:cNvPr id="102" name="Shape 102"/>
          <p:cNvSpPr txBox="1">
            <a:spLocks noGrp="1"/>
          </p:cNvSpPr>
          <p:nvPr>
            <p:ph type="body" idx="1"/>
          </p:nvPr>
        </p:nvSpPr>
        <p:spPr>
          <a:xfrm>
            <a:off x="311700" y="2211283"/>
            <a:ext cx="8520599" cy="4446300"/>
          </a:xfrm>
          <a:prstGeom prst="rect">
            <a:avLst/>
          </a:prstGeom>
        </p:spPr>
        <p:txBody>
          <a:bodyPr wrap="square" lIns="91425" tIns="91425" rIns="91425" bIns="91425" anchor="t" anchorCtr="0">
            <a:noAutofit/>
          </a:bodyPr>
          <a:lstStyle/>
          <a:p>
            <a:pPr lvl="0" rtl="0">
              <a:lnSpc>
                <a:spcPct val="100000"/>
              </a:lnSpc>
              <a:spcBef>
                <a:spcPts val="0"/>
              </a:spcBef>
              <a:spcAft>
                <a:spcPts val="0"/>
              </a:spcAft>
              <a:buClr>
                <a:schemeClr val="dk2"/>
              </a:buClr>
              <a:buSzPct val="25000"/>
              <a:buFont typeface="Times New Roman"/>
              <a:buNone/>
            </a:pPr>
            <a:r>
              <a:rPr lang="en" sz="2200"/>
              <a:t>There is no Declaration of Rights, and the laws of the general government being paramount to the laws and constitutions of the several States, the Declarations of Rights in the separate States are no security. Nor are the people secured even in the enjoyment of the benefits of the common law…</a:t>
            </a:r>
          </a:p>
          <a:p>
            <a:pPr lvl="0" rtl="0">
              <a:lnSpc>
                <a:spcPct val="100000"/>
              </a:lnSpc>
              <a:spcBef>
                <a:spcPts val="0"/>
              </a:spcBef>
              <a:spcAft>
                <a:spcPts val="0"/>
              </a:spcAft>
              <a:buClr>
                <a:schemeClr val="dk2"/>
              </a:buClr>
              <a:buSzPct val="25000"/>
              <a:buFont typeface="Arial"/>
              <a:buNone/>
            </a:pPr>
            <a:endParaRPr sz="2200"/>
          </a:p>
          <a:p>
            <a:pPr lvl="0" rtl="0">
              <a:lnSpc>
                <a:spcPct val="100000"/>
              </a:lnSpc>
              <a:spcBef>
                <a:spcPts val="0"/>
              </a:spcBef>
              <a:spcAft>
                <a:spcPts val="0"/>
              </a:spcAft>
              <a:buClr>
                <a:schemeClr val="dk2"/>
              </a:buClr>
              <a:buSzPct val="25000"/>
              <a:buFont typeface="Times New Roman"/>
              <a:buNone/>
            </a:pPr>
            <a:r>
              <a:rPr lang="en" sz="2200"/>
              <a:t>This government will set out a moderate aristocracy: it is at present impossible to foresee whether it will, in its operation, produce a monarchy, or a corrupt, tyrannical aristocracy; it will most probably vibrate some years between the two, and then terminate in the one or the other…</a:t>
            </a:r>
          </a:p>
          <a:p>
            <a:pPr lvl="0" rtl="0">
              <a:lnSpc>
                <a:spcPct val="100000"/>
              </a:lnSpc>
              <a:spcBef>
                <a:spcPts val="0"/>
              </a:spcBef>
              <a:spcAft>
                <a:spcPts val="0"/>
              </a:spcAft>
              <a:buClr>
                <a:schemeClr val="dk2"/>
              </a:buClr>
              <a:buSzPct val="25000"/>
              <a:buFont typeface="Arial"/>
              <a:buNone/>
            </a:pPr>
            <a:endParaRPr sz="2200"/>
          </a:p>
          <a:p>
            <a:pPr lvl="0" rtl="0">
              <a:lnSpc>
                <a:spcPct val="100000"/>
              </a:lnSpc>
              <a:spcBef>
                <a:spcPts val="0"/>
              </a:spcBef>
              <a:spcAft>
                <a:spcPts val="0"/>
              </a:spcAft>
              <a:buClr>
                <a:schemeClr val="dk2"/>
              </a:buClr>
              <a:buSzPct val="25000"/>
              <a:buFont typeface="Times New Roman"/>
              <a:buNone/>
            </a:pPr>
            <a:r>
              <a:rPr lang="en" sz="2200"/>
              <a:t>George Mason</a:t>
            </a:r>
          </a:p>
          <a:p>
            <a:pPr lv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90250" y="701800"/>
            <a:ext cx="5618700" cy="5454299"/>
          </a:xfrm>
          <a:prstGeom prst="rect">
            <a:avLst/>
          </a:prstGeom>
        </p:spPr>
        <p:txBody>
          <a:bodyPr wrap="square" lIns="91425" tIns="91425" rIns="91425" bIns="91425" anchor="ctr" anchorCtr="0">
            <a:noAutofit/>
          </a:bodyPr>
          <a:lstStyle/>
          <a:p>
            <a:pPr lvl="0">
              <a:spcBef>
                <a:spcPts val="0"/>
              </a:spcBef>
              <a:buNone/>
            </a:pPr>
            <a:endParaRPr/>
          </a:p>
        </p:txBody>
      </p:sp>
      <p:pic>
        <p:nvPicPr>
          <p:cNvPr id="108" name="Shape 108"/>
          <p:cNvPicPr preferRelativeResize="0"/>
          <p:nvPr/>
        </p:nvPicPr>
        <p:blipFill>
          <a:blip r:embed="rId3">
            <a:alphaModFix/>
          </a:blip>
          <a:stretch>
            <a:fillRect/>
          </a:stretch>
        </p:blipFill>
        <p:spPr>
          <a:xfrm>
            <a:off x="1177175" y="617837"/>
            <a:ext cx="4244850" cy="56223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a:spcBef>
                <a:spcPts val="0"/>
              </a:spcBef>
              <a:buNone/>
            </a:pPr>
            <a:r>
              <a:rPr lang="en"/>
              <a:t>Virginia</a:t>
            </a:r>
          </a:p>
        </p:txBody>
      </p:sp>
      <p:sp>
        <p:nvSpPr>
          <p:cNvPr id="114" name="Shape 114"/>
          <p:cNvSpPr txBox="1">
            <a:spLocks noGrp="1"/>
          </p:cNvSpPr>
          <p:nvPr>
            <p:ph type="body" idx="1"/>
          </p:nvPr>
        </p:nvSpPr>
        <p:spPr>
          <a:xfrm>
            <a:off x="311700" y="1645433"/>
            <a:ext cx="8520599" cy="4446300"/>
          </a:xfrm>
          <a:prstGeom prst="rect">
            <a:avLst/>
          </a:prstGeom>
        </p:spPr>
        <p:txBody>
          <a:bodyPr wrap="square" lIns="91425" tIns="91425" rIns="91425" bIns="91425" anchor="t" anchorCtr="0">
            <a:noAutofit/>
          </a:bodyPr>
          <a:lstStyle/>
          <a:p>
            <a:pPr marL="342900" lvl="0" indent="-342900" rtl="0">
              <a:lnSpc>
                <a:spcPct val="100000"/>
              </a:lnSpc>
              <a:spcBef>
                <a:spcPts val="0"/>
              </a:spcBef>
              <a:spcAft>
                <a:spcPts val="0"/>
              </a:spcAft>
              <a:buSzPct val="100000"/>
              <a:buFont typeface="Playfair Display"/>
              <a:buChar char="•"/>
            </a:pPr>
            <a:r>
              <a:rPr lang="en" sz="2800"/>
              <a:t>Crucial to the legitimacy of the new government</a:t>
            </a:r>
          </a:p>
          <a:p>
            <a:pPr marL="342900" lvl="0" indent="-342900" rtl="0">
              <a:lnSpc>
                <a:spcPct val="100000"/>
              </a:lnSpc>
              <a:spcBef>
                <a:spcPts val="560"/>
              </a:spcBef>
              <a:spcAft>
                <a:spcPts val="0"/>
              </a:spcAft>
              <a:buSzPct val="100000"/>
              <a:buFont typeface="Playfair Display"/>
              <a:buChar char="•"/>
            </a:pPr>
            <a:r>
              <a:rPr lang="en" sz="2800"/>
              <a:t>Henry and Mason led the Anti-Federalists</a:t>
            </a:r>
          </a:p>
          <a:p>
            <a:pPr marL="342900" lvl="0" indent="-342900" rtl="0">
              <a:lnSpc>
                <a:spcPct val="100000"/>
              </a:lnSpc>
              <a:spcBef>
                <a:spcPts val="560"/>
              </a:spcBef>
              <a:spcAft>
                <a:spcPts val="0"/>
              </a:spcAft>
              <a:buSzPct val="100000"/>
              <a:buFont typeface="Playfair Display"/>
              <a:buChar char="•"/>
            </a:pPr>
            <a:r>
              <a:rPr lang="en" sz="2800"/>
              <a:t>Washington and Madison led the Federalists</a:t>
            </a:r>
          </a:p>
          <a:p>
            <a:pPr marL="342900" lvl="0" indent="-342900" rtl="0">
              <a:lnSpc>
                <a:spcPct val="100000"/>
              </a:lnSpc>
              <a:spcBef>
                <a:spcPts val="560"/>
              </a:spcBef>
              <a:spcAft>
                <a:spcPts val="0"/>
              </a:spcAft>
              <a:buSzPct val="100000"/>
              <a:buFont typeface="Playfair Display"/>
              <a:buChar char="•"/>
            </a:pPr>
            <a:r>
              <a:rPr lang="en" sz="2800"/>
              <a:t>Federalists won after proposing 20 amendments that the legislature would consider after ratification</a:t>
            </a:r>
          </a:p>
          <a:p>
            <a:pPr lvl="0">
              <a:spcBef>
                <a:spcPts val="0"/>
              </a:spcBef>
              <a:buNone/>
            </a:pPr>
            <a:endParaRPr/>
          </a:p>
        </p:txBody>
      </p:sp>
      <p:pic>
        <p:nvPicPr>
          <p:cNvPr id="115" name="Shape 115"/>
          <p:cNvPicPr preferRelativeResize="0"/>
          <p:nvPr/>
        </p:nvPicPr>
        <p:blipFill>
          <a:blip r:embed="rId3">
            <a:alphaModFix/>
          </a:blip>
          <a:stretch>
            <a:fillRect/>
          </a:stretch>
        </p:blipFill>
        <p:spPr>
          <a:xfrm>
            <a:off x="3123451" y="4332025"/>
            <a:ext cx="4834575" cy="22543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593366"/>
            <a:ext cx="8520599" cy="763500"/>
          </a:xfrm>
          <a:prstGeom prst="rect">
            <a:avLst/>
          </a:prstGeom>
        </p:spPr>
        <p:txBody>
          <a:bodyPr wrap="square" lIns="91425" tIns="91425" rIns="91425" bIns="91425" anchor="t" anchorCtr="0">
            <a:noAutofit/>
          </a:bodyPr>
          <a:lstStyle/>
          <a:p>
            <a:pPr lvl="0">
              <a:spcBef>
                <a:spcPts val="0"/>
              </a:spcBef>
              <a:buNone/>
            </a:pPr>
            <a:r>
              <a:rPr lang="en"/>
              <a:t>New York</a:t>
            </a:r>
          </a:p>
        </p:txBody>
      </p:sp>
      <p:sp>
        <p:nvSpPr>
          <p:cNvPr id="121" name="Shape 121"/>
          <p:cNvSpPr txBox="1">
            <a:spLocks noGrp="1"/>
          </p:cNvSpPr>
          <p:nvPr>
            <p:ph type="body" idx="1"/>
          </p:nvPr>
        </p:nvSpPr>
        <p:spPr>
          <a:xfrm>
            <a:off x="311700" y="1645433"/>
            <a:ext cx="8520599" cy="4446300"/>
          </a:xfrm>
          <a:prstGeom prst="rect">
            <a:avLst/>
          </a:prstGeom>
        </p:spPr>
        <p:txBody>
          <a:bodyPr wrap="square" lIns="91425" tIns="91425" rIns="91425" bIns="91425" anchor="t" anchorCtr="0">
            <a:noAutofit/>
          </a:bodyPr>
          <a:lstStyle/>
          <a:p>
            <a:pPr marL="342900" lvl="0" indent="-342900" rtl="0">
              <a:lnSpc>
                <a:spcPct val="100000"/>
              </a:lnSpc>
              <a:spcBef>
                <a:spcPts val="0"/>
              </a:spcBef>
              <a:spcAft>
                <a:spcPts val="0"/>
              </a:spcAft>
              <a:buSzPct val="100000"/>
              <a:buFont typeface="Playfair Display"/>
              <a:buChar char="•"/>
            </a:pPr>
            <a:r>
              <a:rPr lang="en" sz="2800"/>
              <a:t>Anti-Federalists believed NY too large to cede authority to a central government</a:t>
            </a:r>
          </a:p>
          <a:p>
            <a:pPr marL="342900" lvl="0" indent="-342900" rtl="0">
              <a:lnSpc>
                <a:spcPct val="100000"/>
              </a:lnSpc>
              <a:spcBef>
                <a:spcPts val="560"/>
              </a:spcBef>
              <a:spcAft>
                <a:spcPts val="0"/>
              </a:spcAft>
              <a:buSzPct val="100000"/>
              <a:buFont typeface="Playfair Display"/>
              <a:buChar char="•"/>
            </a:pPr>
            <a:r>
              <a:rPr lang="en" sz="2800"/>
              <a:t>Hamilton’s influence and </a:t>
            </a:r>
            <a:r>
              <a:rPr lang="en" sz="2800" i="1"/>
              <a:t>The Federalist</a:t>
            </a:r>
            <a:r>
              <a:rPr lang="en" sz="2800"/>
              <a:t> swayed some Anti-Federalists’ opinion</a:t>
            </a:r>
          </a:p>
          <a:p>
            <a:pPr marL="342900" lvl="0" indent="-342900" rtl="0">
              <a:lnSpc>
                <a:spcPct val="100000"/>
              </a:lnSpc>
              <a:spcBef>
                <a:spcPts val="560"/>
              </a:spcBef>
              <a:spcAft>
                <a:spcPts val="0"/>
              </a:spcAft>
              <a:buSzPct val="100000"/>
              <a:buFont typeface="Playfair Display"/>
              <a:buChar char="•"/>
            </a:pPr>
            <a:r>
              <a:rPr lang="en" sz="2800"/>
              <a:t>Virginia’s ratification tipped the balance in NY</a:t>
            </a:r>
          </a:p>
          <a:p>
            <a:pPr marL="342900" lvl="0" indent="-342900" rtl="0">
              <a:lnSpc>
                <a:spcPct val="100000"/>
              </a:lnSpc>
              <a:spcBef>
                <a:spcPts val="560"/>
              </a:spcBef>
              <a:spcAft>
                <a:spcPts val="0"/>
              </a:spcAft>
              <a:buSzPct val="100000"/>
              <a:buFont typeface="Playfair Display"/>
              <a:buChar char="•"/>
            </a:pPr>
            <a:r>
              <a:rPr lang="en" sz="2800"/>
              <a:t>NC and RI ratified later</a:t>
            </a:r>
          </a:p>
          <a:p>
            <a:pPr lvl="0">
              <a:spcBef>
                <a:spcPts val="0"/>
              </a:spcBef>
              <a:buNone/>
            </a:pPr>
            <a:endParaRP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2196</Words>
  <Application>Microsoft Macintosh PowerPoint</Application>
  <PresentationFormat>On-screen Show (4:3)</PresentationFormat>
  <Paragraphs>265</Paragraphs>
  <Slides>45</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Playfair Display</vt:lpstr>
      <vt:lpstr>Montserrat</vt:lpstr>
      <vt:lpstr>Oswald</vt:lpstr>
      <vt:lpstr>Pop</vt:lpstr>
      <vt:lpstr>APUSH Period 3</vt:lpstr>
      <vt:lpstr>Road to Revolution</vt:lpstr>
      <vt:lpstr>The Ratification Debate</vt:lpstr>
      <vt:lpstr>The Debate </vt:lpstr>
      <vt:lpstr>Federalist #84</vt:lpstr>
      <vt:lpstr>Objections to this Constitution of Government</vt:lpstr>
      <vt:lpstr>PowerPoint Presentation</vt:lpstr>
      <vt:lpstr>Virginia</vt:lpstr>
      <vt:lpstr>New York</vt:lpstr>
      <vt:lpstr>Bill of Rights</vt:lpstr>
      <vt:lpstr>The Bill of Rights</vt:lpstr>
      <vt:lpstr>Tenth Amendment</vt:lpstr>
      <vt:lpstr>Washington’s Administration</vt:lpstr>
      <vt:lpstr>PowerPoint Presentation</vt:lpstr>
      <vt:lpstr>America in the 1790s</vt:lpstr>
      <vt:lpstr>Washington’s Presidency</vt:lpstr>
      <vt:lpstr>The Cabinet</vt:lpstr>
      <vt:lpstr>Hamilton vs. Jefferson</vt:lpstr>
      <vt:lpstr>Judiciary Act 1789</vt:lpstr>
      <vt:lpstr>Hamilton’s Financial Plan</vt:lpstr>
      <vt:lpstr>Hamilton’s Plan (“BE FAT”)</vt:lpstr>
      <vt:lpstr>Opposition to the Bank</vt:lpstr>
      <vt:lpstr>Hamilton’s Plan Continued</vt:lpstr>
      <vt:lpstr>Hamilton’s Plan Continued</vt:lpstr>
      <vt:lpstr>Whiskey Rebellion</vt:lpstr>
      <vt:lpstr>Amerindians in Old Northwest</vt:lpstr>
      <vt:lpstr>Political Parties</vt:lpstr>
      <vt:lpstr>Birth of Two-Party System</vt:lpstr>
      <vt:lpstr>FEDERALISTS</vt:lpstr>
      <vt:lpstr>DEMOCRATIC REPUBLICANS</vt:lpstr>
      <vt:lpstr>Foreign Policy</vt:lpstr>
      <vt:lpstr>First Test: French Revolution</vt:lpstr>
      <vt:lpstr>Washington’s Neutrality Proclamation (1793)</vt:lpstr>
      <vt:lpstr>Second Test: Problems with Britain</vt:lpstr>
      <vt:lpstr>Jay’s Treaty</vt:lpstr>
      <vt:lpstr>Pinckney Treaty</vt:lpstr>
      <vt:lpstr>Washington’s Farewell Address</vt:lpstr>
      <vt:lpstr>Washington’s Precedents</vt:lpstr>
      <vt:lpstr>Adam’s Presidency</vt:lpstr>
      <vt:lpstr>John Adams’ Presidency</vt:lpstr>
      <vt:lpstr>XYZ Affair</vt:lpstr>
      <vt:lpstr>Convention of 1800</vt:lpstr>
      <vt:lpstr>Alien and Sedition Acts (1798)</vt:lpstr>
      <vt:lpstr>Virginia and Kentucky Resolutions (1798)</vt:lpstr>
      <vt:lpstr>Revolution of 1800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APUSH Period 3</dc:title>
  <cp:lastModifiedBy>Ramirez, Marcia P.</cp:lastModifiedBy>
  <cp:revision>1</cp:revision>
  <dcterms:modified xsi:type="dcterms:W3CDTF">2017-09-27T15:18:15Z</dcterms:modified>
</cp:coreProperties>
</file>