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12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097D-C68B-614D-B5C9-46B01EE0E8B2}" type="datetimeFigureOut">
              <a:rPr lang="en-US" smtClean="0"/>
              <a:t>1/5/16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A18BF-4C63-F94F-9096-647CC1549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A18BF-4C63-F94F-9096-647CC15494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0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3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6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3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2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5FC3-A834-DA48-8CC2-2FE09039B4E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0568-DC1E-4F4C-965C-A8A69CCE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4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Civil War Lecture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 of </a:t>
            </a:r>
            <a:r>
              <a:rPr lang="en-US" dirty="0" err="1" smtClean="0"/>
              <a:t>Henretta</a:t>
            </a:r>
            <a:endParaRPr lang="en-US" dirty="0" smtClean="0"/>
          </a:p>
          <a:p>
            <a:r>
              <a:rPr lang="en-US" dirty="0" smtClean="0"/>
              <a:t>Chapters 21&amp;22 of Pageant</a:t>
            </a:r>
          </a:p>
          <a:p>
            <a:r>
              <a:rPr lang="en-US" dirty="0" smtClean="0"/>
              <a:t>Chapter 14 of AMSCO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4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Advantages</a:t>
            </a:r>
            <a:endParaRPr lang="en-US" dirty="0"/>
          </a:p>
        </p:txBody>
      </p:sp>
      <p:pic>
        <p:nvPicPr>
          <p:cNvPr id="6" name="Content Placeholder 5" descr="Screen Shot 2016-01-07 at 5.25.53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t="28247" r="61984" b="16801"/>
          <a:stretch/>
        </p:blipFill>
        <p:spPr>
          <a:xfrm>
            <a:off x="479943" y="2180167"/>
            <a:ext cx="3065473" cy="395816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17691" y="1600200"/>
            <a:ext cx="4926309" cy="49090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Defensive Advantage </a:t>
            </a:r>
            <a:endParaRPr lang="en-US" b="1" dirty="0" smtClean="0">
              <a:effectLst/>
            </a:endParaRPr>
          </a:p>
          <a:p>
            <a:r>
              <a:rPr lang="en-US" dirty="0"/>
              <a:t>o Most fighting took place in the South - forced North to travel &amp; face long resupply lines </a:t>
            </a:r>
            <a:endParaRPr lang="en-US" dirty="0" smtClean="0">
              <a:effectLst/>
            </a:endParaRPr>
          </a:p>
          <a:p>
            <a:r>
              <a:rPr lang="en-US" b="1" dirty="0" smtClean="0"/>
              <a:t>Strong </a:t>
            </a:r>
            <a:r>
              <a:rPr lang="en-US" b="1" dirty="0"/>
              <a:t>Motivation </a:t>
            </a:r>
            <a:endParaRPr lang="en-US" b="1" dirty="0" smtClean="0">
              <a:effectLst/>
            </a:endParaRPr>
          </a:p>
          <a:p>
            <a:r>
              <a:rPr lang="en-US" dirty="0"/>
              <a:t>o </a:t>
            </a:r>
            <a:r>
              <a:rPr lang="en-US" dirty="0" smtClean="0"/>
              <a:t>South fighting to preserve </a:t>
            </a:r>
            <a:r>
              <a:rPr lang="en-US" dirty="0"/>
              <a:t>their way of life based around slavery. </a:t>
            </a:r>
            <a:endParaRPr lang="en-US" dirty="0" smtClean="0">
              <a:effectLst/>
            </a:endParaRPr>
          </a:p>
          <a:p>
            <a:r>
              <a:rPr lang="en-US" b="1" dirty="0" smtClean="0"/>
              <a:t>Military </a:t>
            </a:r>
            <a:r>
              <a:rPr lang="en-US" b="1" dirty="0"/>
              <a:t>Leadership</a:t>
            </a:r>
            <a:br>
              <a:rPr lang="en-US" b="1" dirty="0"/>
            </a:br>
            <a:r>
              <a:rPr lang="en-US" dirty="0"/>
              <a:t>o Best officers in the US </a:t>
            </a:r>
            <a:r>
              <a:rPr lang="en-US" dirty="0" smtClean="0"/>
              <a:t>army</a:t>
            </a:r>
          </a:p>
          <a:p>
            <a:r>
              <a:rPr lang="en-US" dirty="0" smtClean="0"/>
              <a:t>fought </a:t>
            </a:r>
            <a:r>
              <a:rPr lang="en-US" dirty="0"/>
              <a:t>with the </a:t>
            </a:r>
            <a:r>
              <a:rPr lang="en-US" dirty="0" smtClean="0"/>
              <a:t>Confederacy</a:t>
            </a:r>
          </a:p>
          <a:p>
            <a:r>
              <a:rPr lang="en-US" dirty="0" smtClean="0"/>
              <a:t> 	• </a:t>
            </a:r>
            <a:r>
              <a:rPr lang="en-US" dirty="0"/>
              <a:t>Robert E. Lee</a:t>
            </a:r>
            <a:br>
              <a:rPr lang="en-US" dirty="0"/>
            </a:br>
            <a:r>
              <a:rPr lang="en-US" dirty="0" smtClean="0"/>
              <a:t>	• </a:t>
            </a:r>
            <a:r>
              <a:rPr lang="en-US" dirty="0"/>
              <a:t>Stonewall Jackson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3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Fighting Begins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129"/>
          </a:xfrm>
        </p:spPr>
        <p:txBody>
          <a:bodyPr>
            <a:normAutofit/>
          </a:bodyPr>
          <a:lstStyle/>
          <a:p>
            <a:r>
              <a:rPr lang="en-US" dirty="0"/>
              <a:t>In April 1861, Southern troops attack </a:t>
            </a:r>
            <a:r>
              <a:rPr lang="en-US" dirty="0">
                <a:solidFill>
                  <a:srgbClr val="FF0000"/>
                </a:solidFill>
              </a:rPr>
              <a:t>Fort Sumter </a:t>
            </a:r>
            <a:r>
              <a:rPr lang="en-US" dirty="0"/>
              <a:t>in Char</a:t>
            </a:r>
            <a:r>
              <a:rPr lang="en-US" b="1" dirty="0"/>
              <a:t>leston, S.C.’s </a:t>
            </a:r>
            <a:r>
              <a:rPr lang="en-US" dirty="0"/>
              <a:t>harbor after Lincoln pledges to aid the troops stationed there. </a:t>
            </a:r>
            <a:endParaRPr lang="en-US" dirty="0">
              <a:latin typeface="Wingdings"/>
            </a:endParaRPr>
          </a:p>
          <a:p>
            <a:r>
              <a:rPr lang="en-US" dirty="0" smtClean="0"/>
              <a:t>The </a:t>
            </a:r>
            <a:r>
              <a:rPr lang="en-US" dirty="0"/>
              <a:t>shots fired mark the beginning of the </a:t>
            </a:r>
            <a:r>
              <a:rPr lang="en-US" dirty="0">
                <a:solidFill>
                  <a:srgbClr val="FF0000"/>
                </a:solidFill>
              </a:rPr>
              <a:t>Civil War.</a:t>
            </a:r>
            <a:r>
              <a:rPr lang="en-US" dirty="0"/>
              <a:t>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Lincoln subsequently </a:t>
            </a:r>
            <a:r>
              <a:rPr lang="en-US" dirty="0"/>
              <a:t>requested 75,000 volunteers for the Union army.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Four more Southern states </a:t>
            </a:r>
            <a:r>
              <a:rPr lang="en-US" dirty="0"/>
              <a:t>seceded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initial Union strategy was developed by </a:t>
            </a:r>
            <a:r>
              <a:rPr lang="en-US" dirty="0">
                <a:solidFill>
                  <a:srgbClr val="FF0000"/>
                </a:solidFill>
              </a:rPr>
              <a:t>General Winfield Scott </a:t>
            </a:r>
            <a:r>
              <a:rPr lang="en-US" dirty="0"/>
              <a:t>(“OLD FUSS AND FEATHERS!”)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 Known as the </a:t>
            </a:r>
            <a:r>
              <a:rPr lang="en-US" dirty="0" smtClean="0">
                <a:solidFill>
                  <a:srgbClr val="FF0000"/>
                </a:solidFill>
              </a:rPr>
              <a:t>Anaconda Plan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• Blockade of southern ports</a:t>
            </a:r>
            <a:br>
              <a:rPr lang="en-US" dirty="0"/>
            </a:br>
            <a:r>
              <a:rPr lang="en-US" dirty="0"/>
              <a:t>• Capture of the Mississippi River </a:t>
            </a:r>
            <a:endParaRPr lang="en-US" dirty="0" smtClean="0">
              <a:effectLst/>
            </a:endParaRPr>
          </a:p>
          <a:p>
            <a:r>
              <a:rPr lang="en-US" dirty="0" smtClean="0"/>
              <a:t>Lincoln attempted </a:t>
            </a:r>
            <a:r>
              <a:rPr lang="en-US" dirty="0" err="1" smtClean="0"/>
              <a:t>blockade</a:t>
            </a:r>
            <a:r>
              <a:rPr lang="en-US" dirty="0" err="1"/>
              <a:t>,but</a:t>
            </a:r>
            <a:r>
              <a:rPr lang="en-US" dirty="0"/>
              <a:t> did not have the forces required to hold the Mississippi River.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2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Anaconda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753" r="-26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012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Cotton</a:t>
            </a:r>
            <a:endParaRPr lang="en-US" dirty="0"/>
          </a:p>
        </p:txBody>
      </p:sp>
      <p:pic>
        <p:nvPicPr>
          <p:cNvPr id="6" name="Content Placeholder 5" descr="Screen Shot 2016-01-07 at 5.50.26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t="29478" r="58275" b="16619"/>
          <a:stretch/>
        </p:blipFill>
        <p:spPr>
          <a:xfrm>
            <a:off x="328083" y="1417638"/>
            <a:ext cx="3873499" cy="454077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76422" y="1600200"/>
            <a:ext cx="431037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Southern cotton was traded to European nations </a:t>
            </a:r>
            <a:endParaRPr lang="en-US" dirty="0" smtClean="0">
              <a:effectLst/>
            </a:endParaRPr>
          </a:p>
          <a:p>
            <a:pPr>
              <a:buFont typeface="Wingdings" charset="2"/>
              <a:buChar char="§"/>
            </a:pPr>
            <a:r>
              <a:rPr lang="en-US" dirty="0" smtClean="0"/>
              <a:t>	 </a:t>
            </a:r>
            <a:r>
              <a:rPr lang="en-US" dirty="0"/>
              <a:t>75% of all cotton used in </a:t>
            </a:r>
            <a:r>
              <a:rPr lang="en-US" dirty="0" smtClean="0"/>
              <a:t>	British </a:t>
            </a:r>
            <a:r>
              <a:rPr lang="en-US" dirty="0"/>
              <a:t>textile mills came from </a:t>
            </a:r>
            <a:r>
              <a:rPr lang="en-US" dirty="0" smtClean="0"/>
              <a:t>	the </a:t>
            </a:r>
            <a:r>
              <a:rPr lang="en-US" dirty="0"/>
              <a:t>American South 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Southerners </a:t>
            </a:r>
            <a:r>
              <a:rPr lang="en-US" dirty="0"/>
              <a:t>hoped that Britain &amp; others would intervene 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Failure </a:t>
            </a:r>
            <a:r>
              <a:rPr lang="en-US" dirty="0"/>
              <a:t>of King Cotton</a:t>
            </a:r>
            <a:br>
              <a:rPr lang="en-US" dirty="0"/>
            </a:b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By 1861, British factories had a </a:t>
            </a:r>
            <a:r>
              <a:rPr lang="en-US" dirty="0" smtClean="0"/>
              <a:t>	surplus </a:t>
            </a:r>
            <a:r>
              <a:rPr lang="en-US" dirty="0"/>
              <a:t>of cotton </a:t>
            </a:r>
            <a:endParaRPr lang="en-US" dirty="0" smtClean="0">
              <a:effectLst/>
            </a:endParaRPr>
          </a:p>
          <a:p>
            <a:pPr>
              <a:buFont typeface="Wingdings" charset="2"/>
              <a:buChar char="§"/>
            </a:pPr>
            <a:r>
              <a:rPr lang="en-US" dirty="0" smtClean="0"/>
              <a:t>	 </a:t>
            </a:r>
            <a:r>
              <a:rPr lang="en-US" dirty="0"/>
              <a:t>During the war, they were able </a:t>
            </a:r>
            <a:r>
              <a:rPr lang="en-US" dirty="0" smtClean="0"/>
              <a:t>	to </a:t>
            </a:r>
            <a:r>
              <a:rPr lang="en-US" dirty="0"/>
              <a:t>import Egyptian &amp; Indian </a:t>
            </a:r>
            <a:r>
              <a:rPr lang="en-US" dirty="0" smtClean="0"/>
              <a:t>	cotton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Course of the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Battle of Bull Run </a:t>
            </a:r>
            <a:r>
              <a:rPr lang="en-US" dirty="0"/>
              <a:t>(1861) – major Confederate victory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o </a:t>
            </a:r>
            <a:r>
              <a:rPr lang="en-US" dirty="0"/>
              <a:t>Gave hope to the South </a:t>
            </a:r>
            <a:endParaRPr lang="en-US" dirty="0" smtClean="0">
              <a:effectLst/>
            </a:endParaRPr>
          </a:p>
          <a:p>
            <a:r>
              <a:rPr lang="en-US" dirty="0" smtClean="0"/>
              <a:t>Lincoln </a:t>
            </a:r>
            <a:r>
              <a:rPr lang="en-US" dirty="0"/>
              <a:t>appointed </a:t>
            </a:r>
            <a:r>
              <a:rPr lang="en-US" dirty="0">
                <a:solidFill>
                  <a:srgbClr val="FF0000"/>
                </a:solidFill>
              </a:rPr>
              <a:t>George McClellan </a:t>
            </a:r>
            <a:r>
              <a:rPr lang="en-US" dirty="0"/>
              <a:t>general-in-chief of all the Union armies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 </a:t>
            </a:r>
            <a:r>
              <a:rPr lang="en-US" dirty="0"/>
              <a:t>Instilled discipline &amp; organization into the troops.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 </a:t>
            </a:r>
            <a:r>
              <a:rPr lang="en-US" dirty="0"/>
              <a:t>Cautious to directly engage Robert E. Lee’s forces.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5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Civil War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1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Wingdings"/>
              </a:rPr>
              <a:t></a:t>
            </a:r>
            <a:r>
              <a:rPr lang="en-US" b="1" dirty="0" smtClean="0"/>
              <a:t>Battle </a:t>
            </a:r>
            <a:r>
              <a:rPr lang="en-US" b="1" dirty="0"/>
              <a:t>of Antietam (Sep. 1862) </a:t>
            </a:r>
            <a:endParaRPr lang="en-US" b="1" dirty="0" smtClean="0">
              <a:effectLst/>
            </a:endParaRPr>
          </a:p>
          <a:p>
            <a:r>
              <a:rPr lang="en-US" dirty="0" smtClean="0"/>
              <a:t>First </a:t>
            </a:r>
            <a:r>
              <a:rPr lang="en-US" dirty="0"/>
              <a:t>major battle in the North – Union victory against Robert E. Lee 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r>
              <a:rPr lang="en-US" dirty="0"/>
              <a:t>Deadliest battle up to that point – made Lincoln reconsider views on slavery, resulted in the issuing of the </a:t>
            </a:r>
            <a:r>
              <a:rPr lang="en-US" dirty="0">
                <a:solidFill>
                  <a:srgbClr val="FF0000"/>
                </a:solidFill>
              </a:rPr>
              <a:t>Emancipation </a:t>
            </a:r>
            <a:r>
              <a:rPr lang="en-US" dirty="0" smtClean="0">
                <a:solidFill>
                  <a:srgbClr val="FF0000"/>
                </a:solidFill>
              </a:rPr>
              <a:t>Proclamation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 smtClean="0">
              <a:effectLst/>
            </a:endParaRPr>
          </a:p>
          <a:p>
            <a:pPr>
              <a:buFont typeface="Wingdings" charset="0"/>
              <a:buChar char=""/>
            </a:pPr>
            <a:r>
              <a:rPr lang="en-US" b="1" dirty="0" smtClean="0"/>
              <a:t>Battle </a:t>
            </a:r>
            <a:r>
              <a:rPr lang="en-US" b="1" dirty="0"/>
              <a:t>of Gettysburg (July 1863)</a:t>
            </a:r>
            <a:br>
              <a:rPr lang="en-US" b="1" dirty="0"/>
            </a:br>
            <a:r>
              <a:rPr lang="en-US" dirty="0"/>
              <a:t>o Costly Union victory against invading Robert E. Lee’s forces in PA. o </a:t>
            </a:r>
            <a:r>
              <a:rPr lang="en-US" dirty="0" smtClean="0"/>
              <a:t>Turning </a:t>
            </a:r>
            <a:r>
              <a:rPr lang="en-US" dirty="0"/>
              <a:t>point – South would never invade the north again. </a:t>
            </a:r>
            <a:endParaRPr lang="en-US" dirty="0" smtClean="0"/>
          </a:p>
          <a:p>
            <a:pPr>
              <a:buFont typeface="Wingdings" charset="0"/>
              <a:buChar char=""/>
            </a:pPr>
            <a:endParaRPr lang="en-US" dirty="0" smtClean="0"/>
          </a:p>
          <a:p>
            <a:pPr>
              <a:buFont typeface="Wingdings" charset="0"/>
              <a:buChar char=""/>
            </a:pPr>
            <a:r>
              <a:rPr lang="en-US" b="1" dirty="0" smtClean="0"/>
              <a:t>Battle </a:t>
            </a:r>
            <a:r>
              <a:rPr lang="en-US" b="1" dirty="0"/>
              <a:t>of Vicksburg (May-Jun 1864) </a:t>
            </a:r>
            <a:endParaRPr lang="en-US" b="1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o After 4 month long siege, Union forces led by </a:t>
            </a:r>
            <a:r>
              <a:rPr lang="en-US" dirty="0">
                <a:solidFill>
                  <a:srgbClr val="FF0000"/>
                </a:solidFill>
              </a:rPr>
              <a:t>Ulysses S. Grant </a:t>
            </a:r>
            <a:r>
              <a:rPr lang="en-US" dirty="0"/>
              <a:t>captured the fort, which gave the Union control of the Mississippi River – split the Confederacy in two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6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Evolving View on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Inaugural address March 1861 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r>
              <a:rPr lang="en-US" dirty="0"/>
              <a:t>“I have no purpose, directly or indirectly, to interfere with slavery in the States where it exists. I believe I have no lawful right to do so, and I have no inclination to do so.”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 </a:t>
            </a:r>
            <a:r>
              <a:rPr lang="en-US" dirty="0"/>
              <a:t>Letter to Horace Greely, editor of New York Tribune, Aug 1862 </a:t>
            </a:r>
            <a:endParaRPr lang="en-US" dirty="0" smtClean="0">
              <a:effectLst/>
            </a:endParaRPr>
          </a:p>
          <a:p>
            <a:r>
              <a:rPr lang="en-US" dirty="0" smtClean="0"/>
              <a:t>“</a:t>
            </a:r>
            <a:r>
              <a:rPr lang="en-US" dirty="0"/>
              <a:t>My paramount object in this struggle is to save the Union, and is not either to save or to destroy slavery. If I could save the Union without freeing any slave I would do it, and if I could save it by freeing all the slaves I would do it; and if I could save it by freeing some and leaving others alone I would also do that.”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3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Emancipation Proclamation (1863)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4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Just 5 days after the Union victory at Antietam, Lincoln issued the preliminary Emancipation Proclamation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	 </a:t>
            </a:r>
            <a:r>
              <a:rPr lang="en-US" dirty="0"/>
              <a:t>Transformed the Union war aims to ending </a:t>
            </a:r>
            <a:r>
              <a:rPr lang="en-US" dirty="0" smtClean="0"/>
              <a:t>			slavery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 </a:t>
            </a:r>
            <a:r>
              <a:rPr lang="en-US" dirty="0"/>
              <a:t>Further divided the Northern </a:t>
            </a:r>
            <a:r>
              <a:rPr lang="en-US" dirty="0" smtClean="0"/>
              <a:t>Democrats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Copperhead Democrats – Wanted an </a:t>
            </a:r>
            <a:r>
              <a:rPr lang="en-US" dirty="0" smtClean="0"/>
              <a:t>	immediate </a:t>
            </a:r>
            <a:r>
              <a:rPr lang="en-US" dirty="0"/>
              <a:t>end to the war &amp; saw Lincoln as a </a:t>
            </a:r>
            <a:r>
              <a:rPr lang="en-US" dirty="0" smtClean="0"/>
              <a:t>	tyrant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War Democrats – Demanded an aggressive </a:t>
            </a:r>
            <a:r>
              <a:rPr lang="en-US" dirty="0" smtClean="0"/>
              <a:t>	policy </a:t>
            </a:r>
            <a:r>
              <a:rPr lang="en-US" dirty="0"/>
              <a:t>towards the Confederacy &amp; supported </a:t>
            </a:r>
            <a:r>
              <a:rPr lang="en-US" dirty="0" smtClean="0"/>
              <a:t>	Lincoln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8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Use of Executive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8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During the war, Lincoln often stepped outside the established bounds of executive power: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o </a:t>
            </a:r>
            <a:r>
              <a:rPr lang="en-US" dirty="0"/>
              <a:t>Suspended h</a:t>
            </a:r>
            <a:r>
              <a:rPr lang="en-US" i="1" dirty="0"/>
              <a:t>abeas corpus </a:t>
            </a:r>
            <a:r>
              <a:rPr lang="en-US" dirty="0"/>
              <a:t>– prisoners could be jailed </a:t>
            </a:r>
            <a:r>
              <a:rPr lang="en-US" dirty="0" smtClean="0"/>
              <a:t>	indefinitely </a:t>
            </a:r>
            <a:r>
              <a:rPr lang="en-US" dirty="0"/>
              <a:t>without charges (only Congress has power </a:t>
            </a:r>
            <a:r>
              <a:rPr lang="en-US" dirty="0" smtClean="0"/>
              <a:t>	for this</a:t>
            </a:r>
            <a:r>
              <a:rPr lang="en-US" dirty="0"/>
              <a:t>)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Increased the size of the military (Power reserved to </a:t>
            </a:r>
            <a:r>
              <a:rPr lang="en-US" dirty="0" smtClean="0"/>
              <a:t>	Congress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 </a:t>
            </a:r>
            <a:r>
              <a:rPr lang="en-US" dirty="0"/>
              <a:t>Shut down critical newspapers in &amp; around </a:t>
            </a:r>
            <a:r>
              <a:rPr lang="en-US" dirty="0" smtClean="0"/>
              <a:t>	D.C</a:t>
            </a:r>
            <a:r>
              <a:rPr lang="en-US" dirty="0"/>
              <a:t>. </a:t>
            </a:r>
            <a:r>
              <a:rPr lang="en-US" dirty="0" smtClean="0"/>
              <a:t>	(</a:t>
            </a:r>
            <a:r>
              <a:rPr lang="en-US" dirty="0"/>
              <a:t>violation of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amendment </a:t>
            </a:r>
            <a:r>
              <a:rPr lang="en-US" dirty="0"/>
              <a:t>freedom of press)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</a:t>
            </a:r>
            <a:r>
              <a:rPr lang="en-US" dirty="0" smtClean="0"/>
              <a:t>Lincoln </a:t>
            </a:r>
            <a:r>
              <a:rPr lang="en-US" dirty="0"/>
              <a:t>used the gravity of the Civil War as justification </a:t>
            </a:r>
            <a:endParaRPr lang="en-US" dirty="0" smtClean="0">
              <a:effectLst/>
            </a:endParaRPr>
          </a:p>
          <a:p>
            <a:r>
              <a:rPr lang="en-US" dirty="0"/>
              <a:t>o Continuity through U.S. history = In</a:t>
            </a:r>
            <a:r>
              <a:rPr lang="en-US" dirty="0">
                <a:solidFill>
                  <a:srgbClr val="FF0000"/>
                </a:solidFill>
              </a:rPr>
              <a:t> times of crisis, the government’s power increases, personal liberties decrease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 the 2001 Patriot Act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The </a:t>
            </a:r>
            <a:r>
              <a:rPr lang="en-US" dirty="0"/>
              <a:t>profitable southern slave system 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a)  </a:t>
            </a:r>
            <a:r>
              <a:rPr lang="en-US" dirty="0"/>
              <a:t>Hobbled the industrial development of the region as a whole 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b)  </a:t>
            </a:r>
            <a:r>
              <a:rPr lang="en-US" dirty="0"/>
              <a:t>Saw many slaves moving to the Upper South 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c)  </a:t>
            </a:r>
            <a:r>
              <a:rPr lang="en-US" dirty="0"/>
              <a:t>Led to the textile industry’s development in the South first 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d)  </a:t>
            </a:r>
            <a:r>
              <a:rPr lang="en-US" dirty="0"/>
              <a:t>Relied almost totally on importing slaves to meet the unquenchable demand for </a:t>
            </a:r>
            <a:r>
              <a:rPr lang="en-US" dirty="0" smtClean="0"/>
              <a:t>labor. </a:t>
            </a:r>
            <a:endParaRPr lang="en-US" sz="2400" dirty="0" smtClean="0"/>
          </a:p>
          <a:p>
            <a:pPr marL="0" indent="0">
              <a:buNone/>
            </a:pPr>
            <a:r>
              <a:rPr lang="en-US" sz="3600" dirty="0" smtClean="0"/>
              <a:t>2. The Fugitive Slave Law included all of the following provisions except </a:t>
            </a:r>
          </a:p>
          <a:p>
            <a:pPr marL="0" indent="0">
              <a:buNone/>
            </a:pPr>
            <a:r>
              <a:rPr lang="en-US" sz="2400" dirty="0" smtClean="0"/>
              <a:t>a) </a:t>
            </a:r>
            <a:r>
              <a:rPr lang="en-US" dirty="0" smtClean="0"/>
              <a:t>The requirement that fugitive slaves be returned from Canada</a:t>
            </a:r>
            <a:br>
              <a:rPr lang="en-US" dirty="0" smtClean="0"/>
            </a:br>
            <a:r>
              <a:rPr lang="en-US" sz="2400" dirty="0" smtClean="0"/>
              <a:t>b) </a:t>
            </a:r>
            <a:r>
              <a:rPr lang="en-US" dirty="0" smtClean="0"/>
              <a:t>Denial of a jury trial to runaway slaves</a:t>
            </a:r>
            <a:br>
              <a:rPr lang="en-US" dirty="0" smtClean="0"/>
            </a:br>
            <a:r>
              <a:rPr lang="en-US" sz="2400" dirty="0" smtClean="0"/>
              <a:t>c) </a:t>
            </a:r>
            <a:r>
              <a:rPr lang="en-US" dirty="0" smtClean="0"/>
              <a:t>Denial of fleeing slaves’ right to testify on their own behalf 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d</a:t>
            </a:r>
            <a:r>
              <a:rPr lang="en-US" sz="2400" dirty="0"/>
              <a:t>) </a:t>
            </a:r>
            <a:r>
              <a:rPr lang="en-US" dirty="0"/>
              <a:t>The penalty of imprisonment for northerners who helped slaves to escape 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3. Explain </a:t>
            </a:r>
            <a:r>
              <a:rPr lang="en-US" dirty="0"/>
              <a:t>the idea of popular sovereignty and what potential problems it caused.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dirty="0" smtClean="0"/>
              <a:t>How </a:t>
            </a:r>
            <a:r>
              <a:rPr lang="en-US" dirty="0"/>
              <a:t>did the Kansas-Nebraska Act conflict with the Missouri Compromise?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9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Act (1863)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all men, aged 20-45, eligible for the draft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 </a:t>
            </a:r>
            <a:r>
              <a:rPr lang="en-US" dirty="0"/>
              <a:t>Established a quota of new troops required from each congressional district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Those </a:t>
            </a:r>
            <a:r>
              <a:rPr lang="en-US" dirty="0"/>
              <a:t>drafted could pay substitutes or $300 to avoid service.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 </a:t>
            </a:r>
            <a:r>
              <a:rPr lang="en-US" dirty="0"/>
              <a:t>“Rich man’s war, poor man’s fight”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76" y="4694616"/>
            <a:ext cx="2721024" cy="20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1103" r="11103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905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Draft &amp; substitutes caused much class conflict </a:t>
            </a:r>
            <a:endParaRPr lang="en-US" dirty="0">
              <a:latin typeface="Wingdings"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</a:t>
            </a:r>
            <a:r>
              <a:rPr lang="en-US" dirty="0" smtClean="0"/>
              <a:t>A </a:t>
            </a:r>
            <a:r>
              <a:rPr lang="en-US" dirty="0"/>
              <a:t>series of riots broke out in NYC in July 1863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</a:t>
            </a:r>
            <a:r>
              <a:rPr lang="en-US" dirty="0" smtClean="0"/>
              <a:t>Rioters </a:t>
            </a:r>
            <a:r>
              <a:rPr lang="en-US" dirty="0"/>
              <a:t>(working class white men) targeted: </a:t>
            </a:r>
            <a:endParaRPr lang="en-US" dirty="0" smtClean="0">
              <a:effectLst/>
            </a:endParaRPr>
          </a:p>
          <a:p>
            <a:r>
              <a:rPr lang="en-US" dirty="0"/>
              <a:t>o Wealthy whites</a:t>
            </a:r>
            <a:br>
              <a:rPr lang="en-US" dirty="0"/>
            </a:br>
            <a:r>
              <a:rPr lang="en-US" dirty="0"/>
              <a:t>o African Americans</a:t>
            </a:r>
            <a:br>
              <a:rPr lang="en-US" dirty="0"/>
            </a:br>
            <a:r>
              <a:rPr lang="en-US" dirty="0"/>
              <a:t>o Supporters of the war </a:t>
            </a:r>
            <a:endParaRPr lang="en-US" dirty="0" smtClean="0">
              <a:effectLst/>
            </a:endParaRPr>
          </a:p>
          <a:p>
            <a:endParaRPr lang="en-US" dirty="0" smtClean="0">
              <a:latin typeface="Wingdings"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 </a:t>
            </a:r>
            <a:r>
              <a:rPr lang="en-US" dirty="0"/>
              <a:t>More than 120 killed &amp; 2,000 more were injured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1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Sherman’s March to the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1864, Union General William Sherman captured Atlanta. </a:t>
            </a:r>
            <a:endParaRPr lang="en-US" dirty="0" smtClean="0">
              <a:effectLst/>
            </a:endParaRPr>
          </a:p>
          <a:p>
            <a:r>
              <a:rPr lang="en-US" dirty="0" smtClean="0"/>
              <a:t>Sherman </a:t>
            </a:r>
            <a:r>
              <a:rPr lang="en-US" dirty="0"/>
              <a:t>&amp; his troops marched toward Savannah, GA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Moved </a:t>
            </a:r>
            <a:r>
              <a:rPr lang="en-US" dirty="0"/>
              <a:t>at a rate of 10 miles per day, cutting a path of destruction 10 miles wide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 </a:t>
            </a:r>
            <a:r>
              <a:rPr lang="en-US" dirty="0"/>
              <a:t>Destroyed crops, livestock, railroads, and supplies </a:t>
            </a:r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Sherman’s </a:t>
            </a:r>
            <a:r>
              <a:rPr lang="en-US" dirty="0">
                <a:solidFill>
                  <a:srgbClr val="FF0000"/>
                </a:solidFill>
              </a:rPr>
              <a:t>“March to the Sea” </a:t>
            </a:r>
            <a:r>
              <a:rPr lang="en-US" dirty="0"/>
              <a:t>resulted in the South’s inability to continue fighting.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1" b="-61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597003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6-01-07 at 9.10.0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14822" r="26907" b="10019"/>
          <a:stretch/>
        </p:blipFill>
        <p:spPr>
          <a:xfrm>
            <a:off x="1174749" y="486833"/>
            <a:ext cx="7019093" cy="5745493"/>
          </a:xfrm>
        </p:spPr>
      </p:pic>
    </p:spTree>
    <p:extLst>
      <p:ext uri="{BB962C8B-B14F-4D97-AF65-F5344CB8AC3E}">
        <p14:creationId xmlns:p14="http://schemas.microsoft.com/office/powerpoint/2010/main" val="2430551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Surrender at Appomattox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2271" b="-42271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Ulysses S. Grant’s troops pursued Lee’s army through Virginia, forcing Lee &amp; the Confederate Army to surrender at </a:t>
            </a:r>
            <a:r>
              <a:rPr lang="en-US" dirty="0">
                <a:solidFill>
                  <a:srgbClr val="FF0000"/>
                </a:solidFill>
              </a:rPr>
              <a:t>Appomattox Courthouse </a:t>
            </a:r>
            <a:r>
              <a:rPr lang="en-US" dirty="0"/>
              <a:t>on April 9, 1865.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19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Death of a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5 days after Lee’s surrender, President Lincoln was shot by southern sympathizer </a:t>
            </a:r>
            <a:r>
              <a:rPr lang="en-US" dirty="0">
                <a:solidFill>
                  <a:srgbClr val="FF0000"/>
                </a:solidFill>
              </a:rPr>
              <a:t>John Wilkes Booth </a:t>
            </a:r>
            <a:r>
              <a:rPr lang="en-US" dirty="0"/>
              <a:t>while attending a play at Ford’s Theater in Washington, D.C. </a:t>
            </a:r>
            <a:endParaRPr lang="en-US" dirty="0">
              <a:latin typeface="Wingdings"/>
            </a:endParaRPr>
          </a:p>
          <a:p>
            <a:r>
              <a:rPr lang="en-US" dirty="0" smtClean="0"/>
              <a:t>Lincoln </a:t>
            </a:r>
            <a:r>
              <a:rPr lang="en-US" dirty="0"/>
              <a:t>died the next day, and his successor, Vice President </a:t>
            </a:r>
            <a:r>
              <a:rPr lang="en-US" dirty="0">
                <a:solidFill>
                  <a:srgbClr val="FF0000"/>
                </a:solidFill>
              </a:rPr>
              <a:t>Andrew Johnson</a:t>
            </a:r>
            <a:r>
              <a:rPr lang="en-US" dirty="0"/>
              <a:t>, was left with the task of bringing the country back together.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1343" b="11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115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Emancipation Proclamation </a:t>
            </a:r>
            <a:br>
              <a:rPr lang="en-US" dirty="0" smtClean="0"/>
            </a:br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Why was Tennessee not included in the Proclamation? </a:t>
            </a:r>
          </a:p>
          <a:p>
            <a:r>
              <a:rPr lang="en-US" dirty="0"/>
              <a:t>What must happen in order for this Proclamation to have any </a:t>
            </a:r>
          </a:p>
          <a:p>
            <a:r>
              <a:rPr lang="en-US" dirty="0"/>
              <a:t>effect? </a:t>
            </a:r>
          </a:p>
          <a:p>
            <a:r>
              <a:rPr lang="en-US" dirty="0"/>
              <a:t>How does Lincoln want newly freed slaves to respond to the Proclamation? </a:t>
            </a:r>
          </a:p>
          <a:p>
            <a:r>
              <a:rPr lang="en-US" dirty="0"/>
              <a:t>Which slaves were not included in the Emancipation Proclamation? </a:t>
            </a:r>
          </a:p>
          <a:p>
            <a:r>
              <a:rPr lang="en-US" dirty="0"/>
              <a:t>What issues or conflicts might result because of the Proclamation?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8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FIGHTING THE CIVIL WAR</a:t>
            </a:r>
          </a:p>
          <a:p>
            <a:pPr marL="0" indent="0" algn="ctr">
              <a:buNone/>
            </a:pPr>
            <a:r>
              <a:rPr lang="en-US" sz="6000" dirty="0" smtClean="0"/>
              <a:t>1861-1865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024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pic>
        <p:nvPicPr>
          <p:cNvPr id="4" name="Content Placeholder 3" descr="Screen Shot 2016-01-05 at 10.22.5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29007" r="23379" b="7824"/>
          <a:stretch/>
        </p:blipFill>
        <p:spPr>
          <a:xfrm>
            <a:off x="457200" y="1417638"/>
            <a:ext cx="8192501" cy="4964112"/>
          </a:xfrm>
        </p:spPr>
      </p:pic>
    </p:spTree>
    <p:extLst>
      <p:ext uri="{BB962C8B-B14F-4D97-AF65-F5344CB8AC3E}">
        <p14:creationId xmlns:p14="http://schemas.microsoft.com/office/powerpoint/2010/main" val="167338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INAUGURATION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Abraham Lincoln was inaugurated on March 4, 1861. </a:t>
            </a:r>
            <a:endParaRPr lang="en-US" dirty="0" smtClean="0">
              <a:effectLst/>
            </a:endParaRPr>
          </a:p>
          <a:p>
            <a:r>
              <a:rPr lang="en-US" dirty="0" smtClean="0"/>
              <a:t>By </a:t>
            </a:r>
            <a:r>
              <a:rPr lang="en-US" dirty="0"/>
              <a:t>then, 7 southern states had already seceded from the Union.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	 </a:t>
            </a:r>
            <a:r>
              <a:rPr lang="en-US" dirty="0"/>
              <a:t>In his inaugural address, Lincoln pledged to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interfere with slavery.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 descr="Screen Shot 2016-01-05 at 10.26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32222" r="60070" b="14260"/>
          <a:stretch/>
        </p:blipFill>
        <p:spPr>
          <a:xfrm>
            <a:off x="4815418" y="1905002"/>
            <a:ext cx="3725332" cy="37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INAGURATION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583" y="1600200"/>
            <a:ext cx="4466167" cy="50567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BUT, Lincoln morally opposed slavery &amp; did not support its spread </a:t>
            </a:r>
            <a:endParaRPr lang="en-US" dirty="0">
              <a:latin typeface="Wingdings"/>
            </a:endParaRPr>
          </a:p>
          <a:p>
            <a:pPr lvl="1"/>
            <a:r>
              <a:rPr lang="en-US" dirty="0" smtClean="0"/>
              <a:t> </a:t>
            </a:r>
            <a:r>
              <a:rPr lang="en-US" dirty="0"/>
              <a:t>Supported </a:t>
            </a:r>
            <a:r>
              <a:rPr lang="en-US" dirty="0">
                <a:solidFill>
                  <a:srgbClr val="FF0000"/>
                </a:solidFill>
              </a:rPr>
              <a:t>Crittenden Compromise </a:t>
            </a:r>
            <a:r>
              <a:rPr lang="en-US" dirty="0"/>
              <a:t>(Dec 1860) by KY Sen. John J. Crittenden – last ditch effort to prevent secession by appealing to the North &amp; South. </a:t>
            </a:r>
            <a:endParaRPr lang="en-US" dirty="0" smtClean="0">
              <a:effectLst/>
            </a:endParaRPr>
          </a:p>
          <a:p>
            <a:r>
              <a:rPr lang="en-US" dirty="0" smtClean="0"/>
              <a:t>In </a:t>
            </a:r>
            <a:r>
              <a:rPr lang="en-US" dirty="0"/>
              <a:t>his inaugural address, Lincoln asserted authority over the seceded states. 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r>
              <a:rPr lang="en-US" dirty="0"/>
              <a:t>Did not recognize South as separate nation.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 descr="Screen Shot 2016-01-05 at 10.28.56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1" t="41687" r="25447" b="7576"/>
          <a:stretch/>
        </p:blipFill>
        <p:spPr>
          <a:xfrm>
            <a:off x="5329102" y="1519779"/>
            <a:ext cx="3168480" cy="4606384"/>
          </a:xfrm>
        </p:spPr>
      </p:pic>
    </p:spTree>
    <p:extLst>
      <p:ext uri="{BB962C8B-B14F-4D97-AF65-F5344CB8AC3E}">
        <p14:creationId xmlns:p14="http://schemas.microsoft.com/office/powerpoint/2010/main" val="86960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01-05 at 10.31.25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15839" r="37141" b="12745"/>
          <a:stretch/>
        </p:blipFill>
        <p:spPr>
          <a:xfrm>
            <a:off x="709083" y="512501"/>
            <a:ext cx="7619999" cy="5541166"/>
          </a:xfrm>
        </p:spPr>
      </p:pic>
    </p:spTree>
    <p:extLst>
      <p:ext uri="{BB962C8B-B14F-4D97-AF65-F5344CB8AC3E}">
        <p14:creationId xmlns:p14="http://schemas.microsoft.com/office/powerpoint/2010/main" val="310015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States</a:t>
            </a:r>
            <a:endParaRPr lang="en-US" dirty="0"/>
          </a:p>
        </p:txBody>
      </p:sp>
      <p:pic>
        <p:nvPicPr>
          <p:cNvPr id="6" name="Content Placeholder 5" descr="Screen Shot 2016-01-07 at 5.21.4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35314" r="61006" b="14790"/>
          <a:stretch/>
        </p:blipFill>
        <p:spPr>
          <a:xfrm>
            <a:off x="550332" y="1684338"/>
            <a:ext cx="3862918" cy="358616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were </a:t>
            </a:r>
            <a:r>
              <a:rPr lang="en-US" dirty="0">
                <a:solidFill>
                  <a:srgbClr val="FF0000"/>
                </a:solidFill>
              </a:rPr>
              <a:t>slave states that remained loyal to the Union </a:t>
            </a:r>
            <a:r>
              <a:rPr lang="en-US" dirty="0"/>
              <a:t>during the Civil War 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r>
              <a:rPr lang="en-US" dirty="0"/>
              <a:t>Included DE, MD, KY, MO, &amp; eventually WV (after separating from VA) </a:t>
            </a:r>
            <a:endParaRPr lang="en-US" dirty="0" smtClean="0">
              <a:effectLst/>
            </a:endParaRPr>
          </a:p>
          <a:p>
            <a:r>
              <a:rPr lang="en-US" dirty="0" smtClean="0"/>
              <a:t>Lincoln </a:t>
            </a:r>
            <a:r>
              <a:rPr lang="en-US" dirty="0"/>
              <a:t>valued these states for their military advantages.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7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6-01-07 at 5.23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14444" r="22569" b="12964"/>
          <a:stretch/>
        </p:blipFill>
        <p:spPr>
          <a:xfrm>
            <a:off x="626534" y="529166"/>
            <a:ext cx="7940093" cy="5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868</Words>
  <Application>Microsoft Macintosh PowerPoint</Application>
  <PresentationFormat>On-screen Show (4:3)</PresentationFormat>
  <Paragraphs>122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Civil War Lecture</vt:lpstr>
      <vt:lpstr>Bell Work Review</vt:lpstr>
      <vt:lpstr>PowerPoint Presentation</vt:lpstr>
      <vt:lpstr>ELECTION OF 1860</vt:lpstr>
      <vt:lpstr>LINCOLN’S INAUGURATION</vt:lpstr>
      <vt:lpstr>LINCOLN’S INAGURATION</vt:lpstr>
      <vt:lpstr>PowerPoint Presentation</vt:lpstr>
      <vt:lpstr>Border States</vt:lpstr>
      <vt:lpstr>PowerPoint Presentation</vt:lpstr>
      <vt:lpstr>Southern Advantages</vt:lpstr>
      <vt:lpstr>The Fighting Begins</vt:lpstr>
      <vt:lpstr>Union Strategies</vt:lpstr>
      <vt:lpstr>The Anaconda Plan</vt:lpstr>
      <vt:lpstr>King Cotton</vt:lpstr>
      <vt:lpstr>Early Course of the War</vt:lpstr>
      <vt:lpstr>Significant Civil War Battles</vt:lpstr>
      <vt:lpstr>Lincoln’s Evolving View on Slavery</vt:lpstr>
      <vt:lpstr>The Emancipation Proclamation (1863)</vt:lpstr>
      <vt:lpstr>Lincoln’s Use of Executive Power</vt:lpstr>
      <vt:lpstr>Enrollment Act (1863)</vt:lpstr>
      <vt:lpstr>PowerPoint Presentation</vt:lpstr>
      <vt:lpstr>Sherman’s March to the Sea</vt:lpstr>
      <vt:lpstr>PowerPoint Presentation</vt:lpstr>
      <vt:lpstr>Surrender at Appomattox</vt:lpstr>
      <vt:lpstr>The Death of a President</vt:lpstr>
      <vt:lpstr>Emancipation Proclamation  Discussion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Lecture</dc:title>
  <dc:creator>Ramirez, Marcia P.</dc:creator>
  <cp:lastModifiedBy>Ramirez, Marcia P.</cp:lastModifiedBy>
  <cp:revision>15</cp:revision>
  <dcterms:created xsi:type="dcterms:W3CDTF">2016-01-05T20:29:20Z</dcterms:created>
  <dcterms:modified xsi:type="dcterms:W3CDTF">2016-01-08T05:17:14Z</dcterms:modified>
</cp:coreProperties>
</file>