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7" r:id="rId18"/>
    <p:sldId id="286" r:id="rId19"/>
    <p:sldId id="281" r:id="rId20"/>
    <p:sldId id="272" r:id="rId21"/>
    <p:sldId id="273" r:id="rId22"/>
    <p:sldId id="282" r:id="rId23"/>
    <p:sldId id="274" r:id="rId24"/>
    <p:sldId id="283" r:id="rId25"/>
    <p:sldId id="284" r:id="rId26"/>
    <p:sldId id="275" r:id="rId27"/>
    <p:sldId id="285" r:id="rId28"/>
    <p:sldId id="276" r:id="rId29"/>
    <p:sldId id="278" r:id="rId30"/>
    <p:sldId id="279" r:id="rId31"/>
    <p:sldId id="280" r:id="rId3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6240917-49A2-4C72-88EB-6465720444FD}">
  <a:tblStyle styleId="{66240917-49A2-4C72-88EB-6465720444FD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0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15235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Ended here on 8/23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4DC484C-E147-0F4B-BCEF-34D67117CD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77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Key Concepts 1.2.I.A, 1.2.I.C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fld id="{2FACF4E4-2A0C-1D45-8DDC-09D6CC33FBF7}" type="slidenum">
              <a:rPr lang="en-US" sz="1200"/>
              <a:pPr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1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DE7D4D1-F0A8-4BC5-8DBD-A6E4971A92AD}" type="slidenum">
              <a:rPr lang="en-US"/>
              <a:pPr/>
              <a:t>27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Mestizo: people of mixed Indian and European heritage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Mulatto: people of mixed white and black ancestry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9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hybridization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amalgamation of two or more cultural traditions.</a:t>
            </a:r>
          </a:p>
          <a:p>
            <a:pPr lvl="0">
              <a:spcBef>
                <a:spcPts val="0"/>
              </a:spcBef>
              <a:buNone/>
            </a:pPr>
            <a:endParaRPr lang="en-US" sz="11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Maroons were Africans who had escaped from slavery in the Americas and formed independent settlements.</a:t>
            </a:r>
            <a:endParaRPr lang="en-US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Valladolid debate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(1550–1551) was the first moral </a:t>
            </a:r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debate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European history to discuss the rights and treatment of a colonized people by colonizers.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0"/>
            <a:ext cx="9144000" cy="496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391160" y="1911984"/>
            <a:ext cx="8351399" cy="561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Tahoma"/>
              <a:defRPr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403761" y="2643248"/>
            <a:ext cx="8342400" cy="456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Times New Roman"/>
              <a:buNone/>
              <a:defRPr sz="24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cxnSp>
        <p:nvCxnSpPr>
          <p:cNvPr id="53" name="Shape 53"/>
          <p:cNvCxnSpPr/>
          <p:nvPr/>
        </p:nvCxnSpPr>
        <p:spPr>
          <a:xfrm>
            <a:off x="2258800" y="2550225"/>
            <a:ext cx="4621799" cy="14400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4" name="Shape 54"/>
          <p:cNvSpPr/>
          <p:nvPr/>
        </p:nvSpPr>
        <p:spPr>
          <a:xfrm>
            <a:off x="0" y="4040396"/>
            <a:ext cx="9143999" cy="1058821"/>
          </a:xfrm>
          <a:custGeom>
            <a:avLst/>
            <a:gdLst/>
            <a:ahLst/>
            <a:cxnLst/>
            <a:rect l="0" t="0" r="0" b="0"/>
            <a:pathLst>
              <a:path w="9144000" h="1440573" extrusionOk="0">
                <a:moveTo>
                  <a:pt x="8881" y="1"/>
                </a:moveTo>
                <a:lnTo>
                  <a:pt x="9126239" y="44075"/>
                </a:lnTo>
                <a:lnTo>
                  <a:pt x="9144000" y="1303180"/>
                </a:lnTo>
                <a:lnTo>
                  <a:pt x="8922142" y="1440573"/>
                </a:lnTo>
                <a:lnTo>
                  <a:pt x="8672386" y="1291790"/>
                </a:lnTo>
                <a:lnTo>
                  <a:pt x="8449199" y="1414005"/>
                </a:lnTo>
                <a:lnTo>
                  <a:pt x="8210071" y="1302417"/>
                </a:lnTo>
                <a:lnTo>
                  <a:pt x="7976257" y="1408691"/>
                </a:lnTo>
                <a:lnTo>
                  <a:pt x="7737129" y="1286476"/>
                </a:lnTo>
                <a:lnTo>
                  <a:pt x="7503314" y="1414005"/>
                </a:lnTo>
                <a:lnTo>
                  <a:pt x="7269500" y="1291790"/>
                </a:lnTo>
                <a:lnTo>
                  <a:pt x="7030372" y="1414005"/>
                </a:lnTo>
                <a:lnTo>
                  <a:pt x="6796557" y="1281162"/>
                </a:lnTo>
                <a:lnTo>
                  <a:pt x="6568057" y="1414005"/>
                </a:lnTo>
                <a:lnTo>
                  <a:pt x="6334243" y="1281163"/>
                </a:lnTo>
                <a:lnTo>
                  <a:pt x="6100428" y="1419319"/>
                </a:lnTo>
                <a:lnTo>
                  <a:pt x="5866614" y="1281163"/>
                </a:lnTo>
                <a:lnTo>
                  <a:pt x="5632800" y="1424632"/>
                </a:lnTo>
                <a:lnTo>
                  <a:pt x="5388357" y="1286476"/>
                </a:lnTo>
                <a:lnTo>
                  <a:pt x="5154543" y="1424632"/>
                </a:lnTo>
                <a:lnTo>
                  <a:pt x="4920729" y="1297104"/>
                </a:lnTo>
                <a:lnTo>
                  <a:pt x="4686914" y="1429946"/>
                </a:lnTo>
                <a:lnTo>
                  <a:pt x="4447786" y="1291790"/>
                </a:lnTo>
                <a:lnTo>
                  <a:pt x="4219286" y="1435260"/>
                </a:lnTo>
                <a:lnTo>
                  <a:pt x="3980157" y="1281163"/>
                </a:lnTo>
                <a:lnTo>
                  <a:pt x="3746343" y="1429946"/>
                </a:lnTo>
                <a:lnTo>
                  <a:pt x="3512529" y="1291790"/>
                </a:lnTo>
                <a:lnTo>
                  <a:pt x="3284028" y="1429946"/>
                </a:lnTo>
                <a:lnTo>
                  <a:pt x="3044900" y="1297104"/>
                </a:lnTo>
                <a:lnTo>
                  <a:pt x="2805772" y="1429946"/>
                </a:lnTo>
                <a:lnTo>
                  <a:pt x="2571958" y="1297104"/>
                </a:lnTo>
                <a:lnTo>
                  <a:pt x="2343457" y="1429946"/>
                </a:lnTo>
                <a:lnTo>
                  <a:pt x="2104329" y="1291790"/>
                </a:lnTo>
                <a:lnTo>
                  <a:pt x="1865201" y="1435260"/>
                </a:lnTo>
                <a:lnTo>
                  <a:pt x="1631386" y="1281163"/>
                </a:lnTo>
                <a:lnTo>
                  <a:pt x="1402886" y="1435260"/>
                </a:lnTo>
                <a:lnTo>
                  <a:pt x="1163758" y="1291790"/>
                </a:lnTo>
                <a:lnTo>
                  <a:pt x="935257" y="1435260"/>
                </a:lnTo>
                <a:lnTo>
                  <a:pt x="696129" y="1291790"/>
                </a:lnTo>
                <a:lnTo>
                  <a:pt x="457001" y="1429946"/>
                </a:lnTo>
                <a:lnTo>
                  <a:pt x="217872" y="1291790"/>
                </a:lnTo>
                <a:lnTo>
                  <a:pt x="0" y="1435260"/>
                </a:lnTo>
                <a:cubicBezTo>
                  <a:pt x="2960" y="956840"/>
                  <a:pt x="5921" y="478421"/>
                  <a:pt x="88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0" y="0"/>
            <a:ext cx="9144000" cy="1249799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0" y="301687"/>
            <a:ext cx="9143999" cy="1058821"/>
          </a:xfrm>
          <a:custGeom>
            <a:avLst/>
            <a:gdLst/>
            <a:ahLst/>
            <a:cxnLst/>
            <a:rect l="0" t="0" r="0" b="0"/>
            <a:pathLst>
              <a:path w="9144000" h="1440573" extrusionOk="0">
                <a:moveTo>
                  <a:pt x="8881" y="1"/>
                </a:moveTo>
                <a:lnTo>
                  <a:pt x="9126239" y="44075"/>
                </a:lnTo>
                <a:lnTo>
                  <a:pt x="9144000" y="1303180"/>
                </a:lnTo>
                <a:lnTo>
                  <a:pt x="8922142" y="1440573"/>
                </a:lnTo>
                <a:lnTo>
                  <a:pt x="8672386" y="1291790"/>
                </a:lnTo>
                <a:lnTo>
                  <a:pt x="8449199" y="1414005"/>
                </a:lnTo>
                <a:lnTo>
                  <a:pt x="8210071" y="1302417"/>
                </a:lnTo>
                <a:lnTo>
                  <a:pt x="7976257" y="1408691"/>
                </a:lnTo>
                <a:lnTo>
                  <a:pt x="7737129" y="1286476"/>
                </a:lnTo>
                <a:lnTo>
                  <a:pt x="7503314" y="1414005"/>
                </a:lnTo>
                <a:lnTo>
                  <a:pt x="7269500" y="1291790"/>
                </a:lnTo>
                <a:lnTo>
                  <a:pt x="7030372" y="1414005"/>
                </a:lnTo>
                <a:lnTo>
                  <a:pt x="6796557" y="1281162"/>
                </a:lnTo>
                <a:lnTo>
                  <a:pt x="6568057" y="1414005"/>
                </a:lnTo>
                <a:lnTo>
                  <a:pt x="6334243" y="1281163"/>
                </a:lnTo>
                <a:lnTo>
                  <a:pt x="6100428" y="1419319"/>
                </a:lnTo>
                <a:lnTo>
                  <a:pt x="5866614" y="1281163"/>
                </a:lnTo>
                <a:lnTo>
                  <a:pt x="5632800" y="1424632"/>
                </a:lnTo>
                <a:lnTo>
                  <a:pt x="5388357" y="1286476"/>
                </a:lnTo>
                <a:lnTo>
                  <a:pt x="5154543" y="1424632"/>
                </a:lnTo>
                <a:lnTo>
                  <a:pt x="4920729" y="1297104"/>
                </a:lnTo>
                <a:lnTo>
                  <a:pt x="4686914" y="1429946"/>
                </a:lnTo>
                <a:lnTo>
                  <a:pt x="4447786" y="1291790"/>
                </a:lnTo>
                <a:lnTo>
                  <a:pt x="4219286" y="1435260"/>
                </a:lnTo>
                <a:lnTo>
                  <a:pt x="3980157" y="1281163"/>
                </a:lnTo>
                <a:lnTo>
                  <a:pt x="3746343" y="1429946"/>
                </a:lnTo>
                <a:lnTo>
                  <a:pt x="3512529" y="1291790"/>
                </a:lnTo>
                <a:lnTo>
                  <a:pt x="3284028" y="1429946"/>
                </a:lnTo>
                <a:lnTo>
                  <a:pt x="3044900" y="1297104"/>
                </a:lnTo>
                <a:lnTo>
                  <a:pt x="2805772" y="1429946"/>
                </a:lnTo>
                <a:lnTo>
                  <a:pt x="2571958" y="1297104"/>
                </a:lnTo>
                <a:lnTo>
                  <a:pt x="2343457" y="1429946"/>
                </a:lnTo>
                <a:lnTo>
                  <a:pt x="2104329" y="1291790"/>
                </a:lnTo>
                <a:lnTo>
                  <a:pt x="1865201" y="1435260"/>
                </a:lnTo>
                <a:lnTo>
                  <a:pt x="1631386" y="1281163"/>
                </a:lnTo>
                <a:lnTo>
                  <a:pt x="1402886" y="1435260"/>
                </a:lnTo>
                <a:lnTo>
                  <a:pt x="1163758" y="1291790"/>
                </a:lnTo>
                <a:lnTo>
                  <a:pt x="935257" y="1435260"/>
                </a:lnTo>
                <a:lnTo>
                  <a:pt x="696129" y="1291790"/>
                </a:lnTo>
                <a:lnTo>
                  <a:pt x="457001" y="1429946"/>
                </a:lnTo>
                <a:lnTo>
                  <a:pt x="217872" y="1291790"/>
                </a:lnTo>
                <a:lnTo>
                  <a:pt x="0" y="1435260"/>
                </a:lnTo>
                <a:cubicBezTo>
                  <a:pt x="2960" y="956840"/>
                  <a:pt x="5921" y="478421"/>
                  <a:pt x="88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9" name="Shape 59"/>
          <p:cNvCxnSpPr/>
          <p:nvPr/>
        </p:nvCxnSpPr>
        <p:spPr>
          <a:xfrm rot="10800000" flipH="1">
            <a:off x="2258963" y="1045040"/>
            <a:ext cx="4602300" cy="9300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4456799" cy="62783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 flipH="1">
            <a:off x="3434" y="5013041"/>
            <a:ext cx="4453249" cy="1374347"/>
          </a:xfrm>
          <a:custGeom>
            <a:avLst/>
            <a:gdLst/>
            <a:ahLst/>
            <a:cxnLst/>
            <a:rect l="0" t="0" r="0" b="0"/>
            <a:pathLst>
              <a:path w="4453250" h="1869860" extrusionOk="0">
                <a:moveTo>
                  <a:pt x="4447791" y="1726390"/>
                </a:moveTo>
                <a:lnTo>
                  <a:pt x="4219291" y="1869860"/>
                </a:lnTo>
                <a:lnTo>
                  <a:pt x="3980162" y="1715763"/>
                </a:lnTo>
                <a:lnTo>
                  <a:pt x="3746348" y="1864546"/>
                </a:lnTo>
                <a:lnTo>
                  <a:pt x="3512534" y="1726390"/>
                </a:lnTo>
                <a:lnTo>
                  <a:pt x="3284033" y="1864546"/>
                </a:lnTo>
                <a:lnTo>
                  <a:pt x="3044905" y="1731704"/>
                </a:lnTo>
                <a:lnTo>
                  <a:pt x="2805777" y="1864546"/>
                </a:lnTo>
                <a:lnTo>
                  <a:pt x="2571963" y="1731704"/>
                </a:lnTo>
                <a:lnTo>
                  <a:pt x="2343462" y="1864546"/>
                </a:lnTo>
                <a:lnTo>
                  <a:pt x="2104334" y="1726390"/>
                </a:lnTo>
                <a:lnTo>
                  <a:pt x="1865206" y="1869860"/>
                </a:lnTo>
                <a:lnTo>
                  <a:pt x="1631391" y="1715763"/>
                </a:lnTo>
                <a:lnTo>
                  <a:pt x="1402891" y="1869860"/>
                </a:lnTo>
                <a:lnTo>
                  <a:pt x="1163763" y="1726390"/>
                </a:lnTo>
                <a:lnTo>
                  <a:pt x="935262" y="1869860"/>
                </a:lnTo>
                <a:lnTo>
                  <a:pt x="696134" y="1726390"/>
                </a:lnTo>
                <a:lnTo>
                  <a:pt x="457006" y="1864546"/>
                </a:lnTo>
                <a:lnTo>
                  <a:pt x="217877" y="1726390"/>
                </a:lnTo>
                <a:lnTo>
                  <a:pt x="5" y="1869860"/>
                </a:lnTo>
                <a:cubicBezTo>
                  <a:pt x="3" y="1246574"/>
                  <a:pt x="2" y="623287"/>
                  <a:pt x="0" y="1"/>
                </a:cubicBezTo>
                <a:lnTo>
                  <a:pt x="4453250" y="0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6" name="Shape 66"/>
          <p:cNvCxnSpPr/>
          <p:nvPr/>
        </p:nvCxnSpPr>
        <p:spPr>
          <a:xfrm>
            <a:off x="409699" y="992104"/>
            <a:ext cx="3660000" cy="0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550799" cy="484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defRPr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defRPr sz="1800"/>
            </a:lvl6pPr>
            <a:lvl7pPr lvl="6">
              <a:spcBef>
                <a:spcPts val="0"/>
              </a:spcBef>
              <a:defRPr sz="1800"/>
            </a:lvl7pPr>
            <a:lvl8pPr lvl="7">
              <a:spcBef>
                <a:spcPts val="0"/>
              </a:spcBef>
              <a:defRPr sz="1800"/>
            </a:lvl8pPr>
            <a:lvl9pPr lvl="8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3550799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400"/>
            </a:lvl1pPr>
            <a:lvl2pPr lvl="1">
              <a:spcBef>
                <a:spcPts val="0"/>
              </a:spcBef>
              <a:defRPr sz="2400"/>
            </a:lvl2pPr>
            <a:lvl3pPr lvl="2">
              <a:spcBef>
                <a:spcPts val="0"/>
              </a:spcBef>
              <a:defRPr sz="2400"/>
            </a:lvl3pPr>
            <a:lvl4pPr lvl="3">
              <a:spcBef>
                <a:spcPts val="0"/>
              </a:spcBef>
              <a:defRPr sz="2400"/>
            </a:lvl4pPr>
            <a:lvl5pPr lvl="4">
              <a:spcBef>
                <a:spcPts val="0"/>
              </a:spcBef>
              <a:defRPr sz="2400"/>
            </a:lvl5pPr>
            <a:lvl6pPr lvl="5">
              <a:spcBef>
                <a:spcPts val="0"/>
              </a:spcBef>
              <a:defRPr sz="2400"/>
            </a:lvl6pPr>
            <a:lvl7pPr lvl="6">
              <a:spcBef>
                <a:spcPts val="0"/>
              </a:spcBef>
              <a:defRPr sz="2400"/>
            </a:lvl7pPr>
            <a:lvl8pPr lvl="7">
              <a:spcBef>
                <a:spcPts val="0"/>
              </a:spcBef>
              <a:defRPr sz="2400"/>
            </a:lvl8pPr>
            <a:lvl9pPr lvl="8">
              <a:spcBef>
                <a:spcPts val="0"/>
              </a:spcBef>
              <a:defRPr sz="24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5021123" y="1600200"/>
            <a:ext cx="3550799" cy="484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defRPr sz="1800"/>
            </a:lvl6pPr>
            <a:lvl7pPr lvl="6">
              <a:spcBef>
                <a:spcPts val="0"/>
              </a:spcBef>
              <a:defRPr sz="1800"/>
            </a:lvl7pPr>
            <a:lvl8pPr lvl="7">
              <a:spcBef>
                <a:spcPts val="0"/>
              </a:spcBef>
              <a:defRPr sz="1800"/>
            </a:lvl8pPr>
            <a:lvl9pPr lvl="8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0" y="0"/>
            <a:ext cx="9144000" cy="12497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0" y="301687"/>
            <a:ext cx="9143999" cy="1058821"/>
          </a:xfrm>
          <a:custGeom>
            <a:avLst/>
            <a:gdLst/>
            <a:ahLst/>
            <a:cxnLst/>
            <a:rect l="0" t="0" r="0" b="0"/>
            <a:pathLst>
              <a:path w="9144000" h="1440573" extrusionOk="0">
                <a:moveTo>
                  <a:pt x="8881" y="1"/>
                </a:moveTo>
                <a:lnTo>
                  <a:pt x="9126239" y="44075"/>
                </a:lnTo>
                <a:lnTo>
                  <a:pt x="9144000" y="1303180"/>
                </a:lnTo>
                <a:lnTo>
                  <a:pt x="8922142" y="1440573"/>
                </a:lnTo>
                <a:lnTo>
                  <a:pt x="8672386" y="1291790"/>
                </a:lnTo>
                <a:lnTo>
                  <a:pt x="8449199" y="1414005"/>
                </a:lnTo>
                <a:lnTo>
                  <a:pt x="8210071" y="1302417"/>
                </a:lnTo>
                <a:lnTo>
                  <a:pt x="7976257" y="1408691"/>
                </a:lnTo>
                <a:lnTo>
                  <a:pt x="7737129" y="1286476"/>
                </a:lnTo>
                <a:lnTo>
                  <a:pt x="7503314" y="1414005"/>
                </a:lnTo>
                <a:lnTo>
                  <a:pt x="7269500" y="1291790"/>
                </a:lnTo>
                <a:lnTo>
                  <a:pt x="7030372" y="1414005"/>
                </a:lnTo>
                <a:lnTo>
                  <a:pt x="6796557" y="1281162"/>
                </a:lnTo>
                <a:lnTo>
                  <a:pt x="6568057" y="1414005"/>
                </a:lnTo>
                <a:lnTo>
                  <a:pt x="6334243" y="1281163"/>
                </a:lnTo>
                <a:lnTo>
                  <a:pt x="6100428" y="1419319"/>
                </a:lnTo>
                <a:lnTo>
                  <a:pt x="5866614" y="1281163"/>
                </a:lnTo>
                <a:lnTo>
                  <a:pt x="5632800" y="1424632"/>
                </a:lnTo>
                <a:lnTo>
                  <a:pt x="5388357" y="1286476"/>
                </a:lnTo>
                <a:lnTo>
                  <a:pt x="5154543" y="1424632"/>
                </a:lnTo>
                <a:lnTo>
                  <a:pt x="4920729" y="1297104"/>
                </a:lnTo>
                <a:lnTo>
                  <a:pt x="4686914" y="1429946"/>
                </a:lnTo>
                <a:lnTo>
                  <a:pt x="4447786" y="1291790"/>
                </a:lnTo>
                <a:lnTo>
                  <a:pt x="4219286" y="1435260"/>
                </a:lnTo>
                <a:lnTo>
                  <a:pt x="3980157" y="1281163"/>
                </a:lnTo>
                <a:lnTo>
                  <a:pt x="3746343" y="1429946"/>
                </a:lnTo>
                <a:lnTo>
                  <a:pt x="3512529" y="1291790"/>
                </a:lnTo>
                <a:lnTo>
                  <a:pt x="3284028" y="1429946"/>
                </a:lnTo>
                <a:lnTo>
                  <a:pt x="3044900" y="1297104"/>
                </a:lnTo>
                <a:lnTo>
                  <a:pt x="2805772" y="1429946"/>
                </a:lnTo>
                <a:lnTo>
                  <a:pt x="2571958" y="1297104"/>
                </a:lnTo>
                <a:lnTo>
                  <a:pt x="2343457" y="1429946"/>
                </a:lnTo>
                <a:lnTo>
                  <a:pt x="2104329" y="1291790"/>
                </a:lnTo>
                <a:lnTo>
                  <a:pt x="1865201" y="1435260"/>
                </a:lnTo>
                <a:lnTo>
                  <a:pt x="1631386" y="1281163"/>
                </a:lnTo>
                <a:lnTo>
                  <a:pt x="1402886" y="1435260"/>
                </a:lnTo>
                <a:lnTo>
                  <a:pt x="1163758" y="1291790"/>
                </a:lnTo>
                <a:lnTo>
                  <a:pt x="935257" y="1435260"/>
                </a:lnTo>
                <a:lnTo>
                  <a:pt x="696129" y="1291790"/>
                </a:lnTo>
                <a:lnTo>
                  <a:pt x="457001" y="1429946"/>
                </a:lnTo>
                <a:lnTo>
                  <a:pt x="217872" y="1291790"/>
                </a:lnTo>
                <a:lnTo>
                  <a:pt x="0" y="1435260"/>
                </a:lnTo>
                <a:cubicBezTo>
                  <a:pt x="2960" y="956840"/>
                  <a:pt x="5921" y="478421"/>
                  <a:pt x="88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4" name="Shape 74"/>
          <p:cNvCxnSpPr/>
          <p:nvPr/>
        </p:nvCxnSpPr>
        <p:spPr>
          <a:xfrm rot="10800000" flipH="1">
            <a:off x="2258963" y="1045040"/>
            <a:ext cx="4602300" cy="9300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 rot="10800000">
            <a:off x="-5937" y="5483652"/>
            <a:ext cx="4453249" cy="1374347"/>
          </a:xfrm>
          <a:custGeom>
            <a:avLst/>
            <a:gdLst/>
            <a:ahLst/>
            <a:cxnLst/>
            <a:rect l="0" t="0" r="0" b="0"/>
            <a:pathLst>
              <a:path w="4453250" h="1869860" extrusionOk="0">
                <a:moveTo>
                  <a:pt x="4447791" y="1726390"/>
                </a:moveTo>
                <a:lnTo>
                  <a:pt x="4219291" y="1869860"/>
                </a:lnTo>
                <a:lnTo>
                  <a:pt x="3980162" y="1715763"/>
                </a:lnTo>
                <a:lnTo>
                  <a:pt x="3746348" y="1864546"/>
                </a:lnTo>
                <a:lnTo>
                  <a:pt x="3512534" y="1726390"/>
                </a:lnTo>
                <a:lnTo>
                  <a:pt x="3284033" y="1864546"/>
                </a:lnTo>
                <a:lnTo>
                  <a:pt x="3044905" y="1731704"/>
                </a:lnTo>
                <a:lnTo>
                  <a:pt x="2805777" y="1864546"/>
                </a:lnTo>
                <a:lnTo>
                  <a:pt x="2571963" y="1731704"/>
                </a:lnTo>
                <a:lnTo>
                  <a:pt x="2343462" y="1864546"/>
                </a:lnTo>
                <a:lnTo>
                  <a:pt x="2104334" y="1726390"/>
                </a:lnTo>
                <a:lnTo>
                  <a:pt x="1865206" y="1869860"/>
                </a:lnTo>
                <a:lnTo>
                  <a:pt x="1631391" y="1715763"/>
                </a:lnTo>
                <a:lnTo>
                  <a:pt x="1402891" y="1869860"/>
                </a:lnTo>
                <a:lnTo>
                  <a:pt x="1163763" y="1726390"/>
                </a:lnTo>
                <a:lnTo>
                  <a:pt x="935262" y="1869860"/>
                </a:lnTo>
                <a:lnTo>
                  <a:pt x="696134" y="1726390"/>
                </a:lnTo>
                <a:lnTo>
                  <a:pt x="457006" y="1864546"/>
                </a:lnTo>
                <a:lnTo>
                  <a:pt x="217877" y="1726390"/>
                </a:lnTo>
                <a:lnTo>
                  <a:pt x="5" y="1869860"/>
                </a:lnTo>
                <a:cubicBezTo>
                  <a:pt x="3" y="1246574"/>
                  <a:pt x="2" y="623287"/>
                  <a:pt x="0" y="1"/>
                </a:cubicBezTo>
                <a:lnTo>
                  <a:pt x="4453250" y="0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9" name="Shape 79"/>
          <p:cNvCxnSpPr/>
          <p:nvPr/>
        </p:nvCxnSpPr>
        <p:spPr>
          <a:xfrm>
            <a:off x="388492" y="5879569"/>
            <a:ext cx="3708599" cy="4799"/>
          </a:xfrm>
          <a:prstGeom prst="straightConnector1">
            <a:avLst/>
          </a:prstGeom>
          <a:noFill/>
          <a:ln w="25400" cap="rnd" cmpd="sng">
            <a:solidFill>
              <a:schemeClr val="accent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88492" y="5991680"/>
            <a:ext cx="3644400" cy="516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Times New Roman"/>
              <a:buNone/>
              <a:defRPr sz="14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BB259A-17C3-BA48-979B-17A120321D95}" type="datetimeFigureOut">
              <a:rPr lang="en-US" smtClean="0"/>
              <a:t>8/21/17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2274D-7A4C-D54D-A28B-6FC61F430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1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inspiration-board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0" y="8278"/>
            <a:ext cx="9144067" cy="6849600"/>
            <a:chOff x="0" y="14677"/>
            <a:chExt cx="9144067" cy="6849600"/>
          </a:xfrm>
        </p:grpSpPr>
        <p:sp>
          <p:nvSpPr>
            <p:cNvPr id="7" name="Shape 7"/>
            <p:cNvSpPr/>
            <p:nvPr/>
          </p:nvSpPr>
          <p:spPr>
            <a:xfrm>
              <a:off x="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234838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46967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704516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93935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117419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40903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64387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1878711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11355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34839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583228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281806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305290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3287746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352258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375742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3992262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4227101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4461941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469678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4931619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516645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5401296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563613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587097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105814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634065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6575492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6810331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7045170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7280009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751484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7749686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984525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8219364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8454203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8689042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8923867" y="14677"/>
              <a:ext cx="220199" cy="6849600"/>
            </a:xfrm>
            <a:prstGeom prst="rect">
              <a:avLst/>
            </a:prstGeom>
            <a:gradFill>
              <a:gsLst>
                <a:gs pos="0">
                  <a:srgbClr val="BFBFBF">
                    <a:alpha val="18823"/>
                  </a:srgbClr>
                </a:gs>
                <a:gs pos="50000">
                  <a:srgbClr val="FFFFFF">
                    <a:alpha val="18823"/>
                  </a:srgbClr>
                </a:gs>
                <a:gs pos="97000">
                  <a:srgbClr val="BFBFBF">
                    <a:alpha val="18823"/>
                  </a:srgbClr>
                </a:gs>
                <a:gs pos="100000">
                  <a:srgbClr val="BFBFBF">
                    <a:alpha val="1882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None/>
              <a:defRPr sz="4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Char char="●"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400"/>
              </a:spcBef>
              <a:buClr>
                <a:schemeClr val="dk1"/>
              </a:buClr>
              <a:buSzPct val="100000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400"/>
              </a:spcBef>
              <a:buClr>
                <a:schemeClr val="dk1"/>
              </a:buClr>
              <a:buSzPct val="100000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400"/>
              </a:spcBef>
              <a:buClr>
                <a:schemeClr val="dk1"/>
              </a:buClr>
              <a:buSzPct val="100000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400"/>
              </a:spcBef>
              <a:buClr>
                <a:schemeClr val="dk1"/>
              </a:buClr>
              <a:buSzPct val="100000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400"/>
              </a:spcBef>
              <a:buClr>
                <a:schemeClr val="dk1"/>
              </a:buClr>
              <a:buSzPct val="100000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400"/>
              </a:spcBef>
              <a:buClr>
                <a:schemeClr val="dk1"/>
              </a:buClr>
              <a:buSzPct val="100000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400"/>
              </a:spcBef>
              <a:buClr>
                <a:schemeClr val="dk1"/>
              </a:buClr>
              <a:buSzPct val="100000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400"/>
              </a:spcBef>
              <a:buClr>
                <a:schemeClr val="dk1"/>
              </a:buClr>
              <a:buSzPct val="100000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lang="en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391160" y="1911984"/>
            <a:ext cx="8351399" cy="561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/>
              <a:t>APUSH Period 1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403761" y="2643248"/>
            <a:ext cx="8342400" cy="4562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1491-1607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Eastern Woodlands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4515100" y="4807100"/>
            <a:ext cx="4171799" cy="205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Most abundant food resources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Semi-sedentary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Iroquois Confederacy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Mix of agriculture/hunting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75" y="4056669"/>
            <a:ext cx="4411326" cy="2819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163750" y="5819400"/>
            <a:ext cx="5136300" cy="103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>
                <a:latin typeface="Miltonian Tattoo"/>
                <a:ea typeface="Miltonian Tattoo"/>
                <a:cs typeface="Miltonian Tattoo"/>
                <a:sym typeface="Miltonian Tattoo"/>
              </a:rPr>
              <a:t>Longhouse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550" y="1248236"/>
            <a:ext cx="3423624" cy="347138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103775" y="1583312"/>
            <a:ext cx="3886200" cy="205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Diverse, complex societies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Algonquin used waterways,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Men hunt, women gather/farm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Most matrilineal and matrilocal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Extensive trade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513925"/>
            <a:ext cx="3886199" cy="291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Eastern Woodlands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55425"/>
            <a:ext cx="52578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5620500" y="3314125"/>
            <a:ext cx="3523499" cy="99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latin typeface="Miltonian Tattoo"/>
                <a:ea typeface="Miltonian Tattoo"/>
                <a:cs typeface="Miltonian Tattoo"/>
                <a:sym typeface="Miltonian Tattoo"/>
              </a:rPr>
              <a:t>Wigwam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5257800" y="4662425"/>
            <a:ext cx="3886200" cy="205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Algonquin used waterways,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Permanent settlements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Wigwams - portable homes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Northwest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Times New Roman"/>
            </a:pPr>
            <a:r>
              <a:rPr lang="en" sz="2400"/>
              <a:t>Defined social hierarchies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</a:pPr>
            <a:r>
              <a:rPr lang="en" sz="2400"/>
              <a:t>Fish, elk, deer, roots, shellfish 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</a:pPr>
            <a:r>
              <a:rPr lang="en" sz="2400"/>
              <a:t>skilled traders 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</a:pPr>
            <a:r>
              <a:rPr lang="en" sz="2400"/>
              <a:t>longhouses of cedar and bark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</a:pPr>
            <a:r>
              <a:rPr lang="en" sz="2400"/>
              <a:t>clothing of grass and fur 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</a:pPr>
            <a:r>
              <a:rPr lang="en" sz="2400"/>
              <a:t>Bow &amp; arrow, clubs, spears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63200"/>
            <a:ext cx="3930700" cy="237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9648" y="3948873"/>
            <a:ext cx="4524349" cy="290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9225" y="1307800"/>
            <a:ext cx="3059337" cy="24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798000" cy="48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Six distinct regions</a:t>
            </a:r>
          </a:p>
          <a:p>
            <a:pPr marL="914400" lvl="1" indent="-381000" rtl="0">
              <a:spcBef>
                <a:spcPts val="0"/>
              </a:spcBef>
              <a:buSzPct val="100000"/>
            </a:pPr>
            <a:r>
              <a:rPr lang="en" sz="2400"/>
              <a:t>Colorado River - subsistence farming</a:t>
            </a:r>
          </a:p>
          <a:p>
            <a:pPr marL="914400" lvl="1" indent="-381000" rtl="0">
              <a:spcBef>
                <a:spcPts val="0"/>
              </a:spcBef>
              <a:buSzPct val="100000"/>
            </a:pPr>
            <a:r>
              <a:rPr lang="en" sz="2400"/>
              <a:t>Southern - complex chiefdoms</a:t>
            </a:r>
          </a:p>
          <a:p>
            <a:pPr marL="914400" lvl="1" indent="-381000" rtl="0">
              <a:spcBef>
                <a:spcPts val="0"/>
              </a:spcBef>
              <a:buSzPct val="100000"/>
            </a:pPr>
            <a:r>
              <a:rPr lang="en" sz="2400"/>
              <a:t>Great Basin area</a:t>
            </a:r>
          </a:p>
          <a:p>
            <a:pPr marL="914400" lvl="1" indent="-381000" rtl="0">
              <a:spcBef>
                <a:spcPts val="0"/>
              </a:spcBef>
              <a:buSzPct val="100000"/>
            </a:pPr>
            <a:r>
              <a:rPr lang="en" sz="2400"/>
              <a:t>Central - hunting</a:t>
            </a:r>
          </a:p>
          <a:p>
            <a:pPr marL="914400" lvl="1" indent="-381000" rtl="0">
              <a:spcBef>
                <a:spcPts val="0"/>
              </a:spcBef>
              <a:buSzPct val="100000"/>
            </a:pPr>
            <a:r>
              <a:rPr lang="en" sz="2400"/>
              <a:t>Northwest - woodworking</a:t>
            </a:r>
          </a:p>
          <a:p>
            <a:pPr marL="914400" lvl="1" indent="-381000" rtl="0">
              <a:spcBef>
                <a:spcPts val="0"/>
              </a:spcBef>
              <a:buSzPct val="100000"/>
            </a:pPr>
            <a:r>
              <a:rPr lang="en" sz="2400"/>
              <a:t>Northeast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Different environments</a:t>
            </a:r>
          </a:p>
          <a:p>
            <a:pPr marL="914400" lvl="1" indent="-381000" rtl="0">
              <a:spcBef>
                <a:spcPts val="0"/>
              </a:spcBef>
              <a:buSzPct val="100000"/>
            </a:pPr>
            <a:r>
              <a:rPr lang="en" sz="2400"/>
              <a:t>Desert</a:t>
            </a:r>
          </a:p>
          <a:p>
            <a:pPr marL="914400" lvl="1" indent="-381000" rtl="0">
              <a:spcBef>
                <a:spcPts val="0"/>
              </a:spcBef>
              <a:buSzPct val="100000"/>
            </a:pPr>
            <a:r>
              <a:rPr lang="en" sz="2400"/>
              <a:t>Mountains</a:t>
            </a:r>
          </a:p>
          <a:p>
            <a:pPr marL="914400" lvl="1" indent="-381000">
              <a:spcBef>
                <a:spcPts val="0"/>
              </a:spcBef>
              <a:buSzPct val="100000"/>
            </a:pPr>
            <a:r>
              <a:rPr lang="en" sz="2400"/>
              <a:t>Coastal</a:t>
            </a:r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California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9722" y="1654759"/>
            <a:ext cx="4745899" cy="47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Review</a:t>
            </a:r>
          </a:p>
        </p:txBody>
      </p:sp>
      <p:graphicFrame>
        <p:nvGraphicFramePr>
          <p:cNvPr id="195" name="Shape 195"/>
          <p:cNvGraphicFramePr/>
          <p:nvPr/>
        </p:nvGraphicFramePr>
        <p:xfrm>
          <a:off x="87125" y="1534390"/>
          <a:ext cx="9002750" cy="5651644"/>
        </p:xfrm>
        <a:graphic>
          <a:graphicData uri="http://schemas.openxmlformats.org/drawingml/2006/table">
            <a:tbl>
              <a:tblPr>
                <a:noFill/>
                <a:tableStyleId>{66240917-49A2-4C72-88EB-6465720444FD}</a:tableStyleId>
              </a:tblPr>
              <a:tblGrid>
                <a:gridCol w="1800550"/>
                <a:gridCol w="1800550"/>
                <a:gridCol w="1800550"/>
                <a:gridCol w="1800550"/>
                <a:gridCol w="1800550"/>
              </a:tblGrid>
              <a:tr h="6004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Location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Economy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Society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Example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b="1"/>
                        <a:t>Notes</a:t>
                      </a:r>
                    </a:p>
                  </a:txBody>
                  <a:tcPr marL="91425" marR="91425" marT="91425" marB="91425"/>
                </a:tc>
              </a:tr>
              <a:tr h="101015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Southwest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Farming (Maize)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Towns &amp; Large Multistory Buildings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Pueblo, Anasazi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Developed Irrigation, Arid Desert Climate, Drought</a:t>
                      </a:r>
                    </a:p>
                  </a:txBody>
                  <a:tcPr marL="91425" marR="91425" marT="91425" marB="91425"/>
                </a:tc>
              </a:tr>
              <a:tr h="7493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Northwest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Fishing, Elk Hunting, Whaling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Isolated, Permanent Villages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Chinook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Oceans, Rivers, Abundant Resources</a:t>
                      </a:r>
                    </a:p>
                  </a:txBody>
                  <a:tcPr marL="91425" marR="91425" marT="91425" marB="91425"/>
                </a:tc>
              </a:tr>
              <a:tr h="74930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California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Mixed: Hunt/Gather, fishing, farming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Varied depending on location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Mixed: coast, desert, forest</a:t>
                      </a:r>
                    </a:p>
                  </a:txBody>
                  <a:tcPr marL="91425" marR="91425" marT="91425" marB="91425"/>
                </a:tc>
              </a:tr>
              <a:tr h="7493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Plains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Hunt/Gather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Few Permanent Settlements, Nomadic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Sioux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Very Few Natural Resources</a:t>
                      </a:r>
                    </a:p>
                  </a:txBody>
                  <a:tcPr marL="91425" marR="91425" marT="91425" marB="91425"/>
                </a:tc>
              </a:tr>
              <a:tr h="60047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Middle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Farming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Ceremonial Mounds, Villages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Cahokia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Abundant Resources</a:t>
                      </a:r>
                    </a:p>
                  </a:txBody>
                  <a:tcPr marL="91425" marR="91425" marT="91425" marB="91425"/>
                </a:tc>
              </a:tr>
              <a:tr h="10101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Northeast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Trade, Fishing, Farming (Three Sisters)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Cities as Political &amp; Trade Centers, Matrilineal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Iroquois, Algonquin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Many Resources Including Water Sources</a:t>
                      </a: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dirty="0"/>
              <a:t>Briefly explain the role that geography played in shaping three specific Amerindian tribal regions</a:t>
            </a:r>
            <a:r>
              <a:rPr lang="en" sz="3600" dirty="0" smtClean="0"/>
              <a:t>.</a:t>
            </a:r>
            <a:endParaRPr lang="en-US" sz="3600" dirty="0" smtClean="0"/>
          </a:p>
          <a:p>
            <a:pPr lvl="0">
              <a:spcBef>
                <a:spcPts val="0"/>
              </a:spcBef>
              <a:buNone/>
            </a:pPr>
            <a:endParaRPr lang="en-US" sz="3600" dirty="0"/>
          </a:p>
          <a:p>
            <a:pPr lvl="0">
              <a:spcBef>
                <a:spcPts val="0"/>
              </a:spcBef>
              <a:buNone/>
            </a:pPr>
            <a:r>
              <a:rPr lang="en-US" sz="3600" dirty="0" smtClean="0"/>
              <a:t>Respond in a form of a paragraph with your group. You must include examples of at least two tribes and how those two tribes compare. </a:t>
            </a:r>
            <a:endParaRPr lang="en" sz="3600" dirty="0"/>
          </a:p>
          <a:p>
            <a:pPr lvl="0">
              <a:spcBef>
                <a:spcPts val="0"/>
              </a:spcBef>
              <a:buNone/>
            </a:pPr>
            <a:endParaRPr sz="3600" dirty="0"/>
          </a:p>
        </p:txBody>
      </p:sp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Review Question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Key Concept 1.2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Contact among Europeans, Native Americans, and Africans resulted in the Columbian Exchange and significant social, cultural, and political changes on both sides of the Atlantic Ocean.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Today’s Class 8/</a:t>
            </a:r>
            <a:r>
              <a:rPr lang="en-US" dirty="0" smtClean="0"/>
              <a:t>22/17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3600" dirty="0" smtClean="0"/>
              <a:t>Essential Question: What </a:t>
            </a:r>
            <a:r>
              <a:rPr lang="en-US" sz="3600" dirty="0"/>
              <a:t>do varying accounts say about who Columbus really was?</a:t>
            </a:r>
            <a:r>
              <a:rPr lang="en-US" sz="3600" dirty="0" smtClean="0">
                <a:effectLst/>
              </a:rPr>
              <a:t> </a:t>
            </a:r>
          </a:p>
          <a:p>
            <a:pPr marL="0" indent="0" algn="ctr">
              <a:buNone/>
            </a:pPr>
            <a:r>
              <a:rPr lang="en-US" sz="3600" u="sng" dirty="0" smtClean="0"/>
              <a:t>Agenda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Lecture</a:t>
            </a:r>
          </a:p>
          <a:p>
            <a:pPr marL="0" indent="0" algn="ctr">
              <a:buNone/>
            </a:pPr>
            <a:r>
              <a:rPr lang="en-US" sz="3600" dirty="0" smtClean="0"/>
              <a:t>Primary Source Analysis</a:t>
            </a:r>
          </a:p>
          <a:p>
            <a:pPr marL="0" indent="0" algn="ctr">
              <a:buNone/>
            </a:pPr>
            <a:r>
              <a:rPr lang="en-US" sz="3600" dirty="0" smtClean="0"/>
              <a:t>Syllabus</a:t>
            </a:r>
          </a:p>
          <a:p>
            <a:pPr marL="0" indent="0" algn="ct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882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800" b="1" dirty="0" smtClean="0"/>
              <a:t>What social, economic and cultural changes occurred as a result of European colonization?</a:t>
            </a:r>
            <a:endParaRPr lang="en-US" sz="4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084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-3613150" y="-1417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31" name="Picture 3" descr="182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905000" y="838200"/>
            <a:ext cx="2057400" cy="419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-76200" y="381000"/>
            <a:ext cx="205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0">
                <a:latin typeface="Arial Black" pitchFamily="34" charset="0"/>
              </a:rPr>
              <a:t>NEW WORLD</a:t>
            </a:r>
          </a:p>
        </p:txBody>
      </p:sp>
      <p:sp>
        <p:nvSpPr>
          <p:cNvPr id="2253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610600" y="6400800"/>
            <a:ext cx="228600" cy="228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4343400" y="609600"/>
            <a:ext cx="1447800" cy="1295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324600" y="533400"/>
            <a:ext cx="205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0">
                <a:latin typeface="Arial Black" pitchFamily="34" charset="0"/>
              </a:rPr>
              <a:t>OLD WORLD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5943600" y="990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1219200" y="1447800"/>
            <a:ext cx="4572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18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Key Concept 1.1 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As native populations migrated and settled across the vast expanse of North America over time, they developed distinct and increasingly complex societies by adapting to and transforming their diverse environments.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128600" cy="48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" sz="3000" dirty="0"/>
              <a:t>Historical Context</a:t>
            </a:r>
          </a:p>
          <a:p>
            <a:pPr marL="914400" lvl="1" indent="-419100" rtl="0">
              <a:spcBef>
                <a:spcPts val="0"/>
              </a:spcBef>
              <a:buSzPct val="100000"/>
            </a:pPr>
            <a:r>
              <a:rPr lang="en" sz="3000" dirty="0"/>
              <a:t>Protestant Reformation</a:t>
            </a:r>
          </a:p>
          <a:p>
            <a:pPr marL="914400" lvl="1" indent="-419100" rtl="0">
              <a:spcBef>
                <a:spcPts val="0"/>
              </a:spcBef>
              <a:buSzPct val="100000"/>
            </a:pPr>
            <a:r>
              <a:rPr lang="en" sz="3000" dirty="0"/>
              <a:t>Renaissance</a:t>
            </a:r>
          </a:p>
          <a:p>
            <a:pPr marL="457200" lvl="0" indent="-419100">
              <a:spcBef>
                <a:spcPts val="0"/>
              </a:spcBef>
              <a:buSzPct val="100000"/>
            </a:pPr>
            <a:r>
              <a:rPr lang="en-US" sz="3000" dirty="0" smtClean="0"/>
              <a:t>England, France, Portugal &amp; Spain</a:t>
            </a:r>
          </a:p>
          <a:p>
            <a:pPr marL="457200" lvl="0" indent="-419100">
              <a:spcBef>
                <a:spcPts val="0"/>
              </a:spcBef>
              <a:buSzPct val="100000"/>
            </a:pPr>
            <a:r>
              <a:rPr lang="en" sz="3000" dirty="0" smtClean="0"/>
              <a:t>Causes</a:t>
            </a:r>
            <a:r>
              <a:rPr lang="en" sz="3000" dirty="0"/>
              <a:t>:</a:t>
            </a:r>
          </a:p>
          <a:p>
            <a:pPr marL="914400" lvl="1" indent="-419100" rtl="0">
              <a:spcBef>
                <a:spcPts val="0"/>
              </a:spcBef>
              <a:buSzPct val="100000"/>
            </a:pPr>
            <a:r>
              <a:rPr lang="en" sz="3000" dirty="0"/>
              <a:t>Gold </a:t>
            </a:r>
          </a:p>
          <a:p>
            <a:pPr marL="1371600" lvl="2" indent="-419100">
              <a:spcBef>
                <a:spcPts val="0"/>
              </a:spcBef>
              <a:buSzPct val="100000"/>
            </a:pPr>
            <a:r>
              <a:rPr lang="en" sz="3000" dirty="0"/>
              <a:t>Mercantilism</a:t>
            </a:r>
          </a:p>
          <a:p>
            <a:pPr marL="914400" lvl="1" indent="-419100">
              <a:spcBef>
                <a:spcPts val="0"/>
              </a:spcBef>
              <a:buSzPct val="100000"/>
            </a:pPr>
            <a:r>
              <a:rPr lang="en" sz="3000" dirty="0"/>
              <a:t>God</a:t>
            </a:r>
          </a:p>
          <a:p>
            <a:pPr marL="914400" lvl="1" indent="-419100">
              <a:spcBef>
                <a:spcPts val="0"/>
              </a:spcBef>
              <a:buSzPct val="100000"/>
            </a:pPr>
            <a:r>
              <a:rPr lang="en" sz="3000" dirty="0"/>
              <a:t>Glory</a:t>
            </a:r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European Expansion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325" y="1351750"/>
            <a:ext cx="4267900" cy="563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European Empire Building</a:t>
            </a:r>
          </a:p>
        </p:txBody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022900" cy="48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" sz="3000"/>
              <a:t>Effects:</a:t>
            </a:r>
          </a:p>
          <a:p>
            <a:pPr marL="914400" lvl="1" indent="-419100" rtl="0">
              <a:spcBef>
                <a:spcPts val="0"/>
              </a:spcBef>
              <a:buSzPct val="100000"/>
            </a:pPr>
            <a:r>
              <a:rPr lang="en" sz="3000"/>
              <a:t>Population growth</a:t>
            </a:r>
          </a:p>
          <a:p>
            <a:pPr marL="914400" lvl="1" indent="-419100" rtl="0">
              <a:spcBef>
                <a:spcPts val="0"/>
              </a:spcBef>
              <a:buSzPct val="100000"/>
            </a:pPr>
            <a:r>
              <a:rPr lang="en" sz="3000"/>
              <a:t>Development of capitalism</a:t>
            </a:r>
          </a:p>
          <a:p>
            <a:pPr marL="914400" lvl="1" indent="-419100" rtl="0">
              <a:spcBef>
                <a:spcPts val="0"/>
              </a:spcBef>
              <a:buSzPct val="100000"/>
            </a:pPr>
            <a:r>
              <a:rPr lang="en" sz="3000"/>
              <a:t>Increased trade</a:t>
            </a:r>
          </a:p>
          <a:p>
            <a:pPr marL="1371600" lvl="2" indent="-419100" rtl="0">
              <a:spcBef>
                <a:spcPts val="0"/>
              </a:spcBef>
              <a:buSzPct val="100000"/>
            </a:pPr>
            <a:r>
              <a:rPr lang="en" sz="3000"/>
              <a:t>Improvements in technology</a:t>
            </a:r>
          </a:p>
          <a:p>
            <a:pPr marL="1371600" lvl="2" indent="-419100" rtl="0">
              <a:spcBef>
                <a:spcPts val="0"/>
              </a:spcBef>
              <a:buSzPct val="100000"/>
            </a:pPr>
            <a:r>
              <a:rPr lang="en" sz="3000"/>
              <a:t>Cartography</a:t>
            </a:r>
          </a:p>
          <a:p>
            <a:pPr marL="1371600" lvl="2" indent="-419100">
              <a:spcBef>
                <a:spcPts val="0"/>
              </a:spcBef>
              <a:buSzPct val="100000"/>
            </a:pPr>
            <a:r>
              <a:rPr lang="en" sz="3000"/>
              <a:t>Mapped wind patterns</a:t>
            </a: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0100" y="1478750"/>
            <a:ext cx="3598499" cy="28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4850" y="4347350"/>
            <a:ext cx="2799150" cy="1996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6078600" y="5936475"/>
            <a:ext cx="3000000" cy="83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highlight>
                  <a:srgbClr val="EAEAEA"/>
                </a:highlight>
              </a:rPr>
              <a:t>Map of California shown as an island, circa 1650, by Joan Vinckeboons; Library of Congress, G3291.S12 coll .H3 Vault: Harr vol. 2, map. 10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918" r="-2918"/>
          <a:stretch>
            <a:fillRect/>
          </a:stretch>
        </p:blipFill>
        <p:spPr>
          <a:xfrm>
            <a:off x="457200" y="1221371"/>
            <a:ext cx="8229600" cy="4929219"/>
          </a:xfrm>
        </p:spPr>
      </p:pic>
    </p:spTree>
    <p:extLst>
      <p:ext uri="{BB962C8B-B14F-4D97-AF65-F5344CB8AC3E}">
        <p14:creationId xmlns:p14="http://schemas.microsoft.com/office/powerpoint/2010/main" val="19521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015" y="0"/>
            <a:ext cx="926901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Treaty of </a:t>
            </a:r>
            <a:r>
              <a:rPr lang="en-US" dirty="0" err="1" smtClean="0"/>
              <a:t>Tordesillas</a:t>
            </a:r>
            <a:r>
              <a:rPr lang="en-US" dirty="0" smtClean="0"/>
              <a:t> (1494)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97" y="1172516"/>
            <a:ext cx="8744045" cy="5398462"/>
          </a:xfrm>
        </p:spPr>
        <p:txBody>
          <a:bodyPr/>
          <a:lstStyle/>
          <a:p>
            <a:r>
              <a:rPr lang="en-US" sz="2800" dirty="0"/>
              <a:t>After Columbus’ return to Europe, Spain and Portugal sought to resolve future territory disputes in the New World through a treaty. </a:t>
            </a:r>
          </a:p>
          <a:p>
            <a:r>
              <a:rPr lang="en-US" sz="2800" dirty="0"/>
              <a:t>Spain was granted a large amount of territory in the Americas, and Portugal was given all of Africa.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784" y="3543867"/>
            <a:ext cx="5959628" cy="302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4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76200"/>
            <a:ext cx="854075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latin typeface="Tahoma" charset="0"/>
                <a:cs typeface="+mj-cs"/>
              </a:rPr>
              <a:t>Treaty of Tordesillas (1494)</a:t>
            </a:r>
          </a:p>
        </p:txBody>
      </p:sp>
      <p:pic>
        <p:nvPicPr>
          <p:cNvPr id="31746" name="Picture 6" descr="Treaty-of-Tordesilla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812800"/>
            <a:ext cx="5562600" cy="599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4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00" y="3342637"/>
            <a:ext cx="4762500" cy="33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457200" y="118475"/>
            <a:ext cx="85859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Demographic and Social Changes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556575" y="1350425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 dirty="0"/>
              <a:t>Crops &amp; Livestock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 dirty="0"/>
              <a:t>Deadly epidemics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 dirty="0"/>
              <a:t>Mixed populations (mestizo, mullato, zambo)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 dirty="0"/>
              <a:t>Caste system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 dirty="0"/>
              <a:t>Encomienda </a:t>
            </a:r>
            <a:r>
              <a:rPr lang="en" sz="3600" dirty="0" smtClean="0"/>
              <a:t>System</a:t>
            </a:r>
            <a:endParaRPr lang="en-US" sz="3600" dirty="0" smtClean="0"/>
          </a:p>
          <a:p>
            <a:pPr marL="457200" lvl="1" indent="-457200"/>
            <a:r>
              <a:rPr lang="en-US" sz="2400" dirty="0" smtClean="0"/>
              <a:t>Natives were given to </a:t>
            </a:r>
            <a:r>
              <a:rPr lang="en-US" sz="2400" dirty="0" smtClean="0"/>
              <a:t>Colonists in </a:t>
            </a:r>
          </a:p>
          <a:p>
            <a:pPr marL="457200" lvl="1" indent="-457200"/>
            <a:r>
              <a:rPr lang="en-US" sz="2400" dirty="0" smtClean="0"/>
              <a:t>Exchange </a:t>
            </a:r>
            <a:r>
              <a:rPr lang="en-US" sz="2400" dirty="0" smtClean="0"/>
              <a:t>Christianizing them.</a:t>
            </a:r>
            <a:endParaRPr lang="en" sz="2400" dirty="0"/>
          </a:p>
          <a:p>
            <a:pPr marL="457200" lvl="0" indent="-457200">
              <a:spcBef>
                <a:spcPts val="0"/>
              </a:spcBef>
              <a:buSzPct val="100000"/>
            </a:pPr>
            <a:r>
              <a:rPr lang="en" sz="3600" dirty="0"/>
              <a:t>Repartimento </a:t>
            </a:r>
            <a:r>
              <a:rPr lang="en" sz="3600" dirty="0" smtClean="0"/>
              <a:t>System</a:t>
            </a:r>
            <a:endParaRPr lang="en-US" sz="3600" dirty="0" smtClean="0"/>
          </a:p>
          <a:p>
            <a:pPr marL="457200" lvl="1" indent="-457200"/>
            <a:r>
              <a:rPr lang="en-US" sz="2800" dirty="0" smtClean="0"/>
              <a:t>Forced labor </a:t>
            </a:r>
            <a:r>
              <a:rPr lang="en" sz="2800" dirty="0" smtClean="0"/>
              <a:t> </a:t>
            </a:r>
            <a:endParaRPr lang="en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981200" y="152400"/>
            <a:ext cx="685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The Colonial Class System</a:t>
            </a:r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2590800" y="990600"/>
            <a:ext cx="5372100" cy="4991100"/>
            <a:chOff x="1248" y="240"/>
            <a:chExt cx="4176" cy="3600"/>
          </a:xfrm>
        </p:grpSpPr>
        <p:sp>
          <p:nvSpPr>
            <p:cNvPr id="23556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557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558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4419600" y="16002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5334000" y="3352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905000" y="1219200"/>
            <a:ext cx="2514600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Peninsulares</a:t>
            </a:r>
            <a:endParaRPr lang="en-US" sz="2800" b="1" i="1" dirty="0" smtClean="0">
              <a:solidFill>
                <a:srgbClr val="C24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sz="1500" b="1" i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(Spanish born Spaniard)</a:t>
            </a:r>
            <a:endParaRPr lang="en-US" sz="1500" b="1" i="1" dirty="0">
              <a:solidFill>
                <a:srgbClr val="C24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553200" y="1690688"/>
            <a:ext cx="1828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Creoles </a:t>
            </a:r>
            <a:r>
              <a:rPr lang="en-US" sz="1500" b="1" i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(Colonial born </a:t>
            </a:r>
            <a:r>
              <a:rPr lang="en-US" sz="1500" b="1" i="1" dirty="0" err="1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Spainard</a:t>
            </a:r>
            <a:r>
              <a:rPr lang="en-US" sz="1500" b="1" i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n-US" sz="1500" b="1" i="1" dirty="0">
              <a:solidFill>
                <a:srgbClr val="C24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1981200" y="3200400"/>
            <a:ext cx="1828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err="1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Mestizos</a:t>
            </a:r>
            <a:r>
              <a:rPr lang="en-US" sz="2800" b="1" i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500" b="1" i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(Spanish and Indian)</a:t>
            </a:r>
            <a:endParaRPr lang="en-US" sz="1500" b="1" i="1" dirty="0">
              <a:solidFill>
                <a:srgbClr val="C24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7086600" y="3200400"/>
            <a:ext cx="16764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Mulattos </a:t>
            </a:r>
            <a:r>
              <a:rPr lang="en-US" sz="1500" b="1" i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(Spanish and black)</a:t>
            </a:r>
            <a:endParaRPr lang="en-US" sz="1500" b="1" i="1" dirty="0">
              <a:solidFill>
                <a:srgbClr val="C24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1905000" y="6096000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Native Indians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5867400" y="6110288"/>
            <a:ext cx="2819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Black Slaves</a:t>
            </a: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flipH="1">
            <a:off x="5791200" y="2209800"/>
            <a:ext cx="1600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3352800" y="37338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flipH="1">
            <a:off x="6400800" y="3733800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V="1">
            <a:off x="3581400" y="52578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 flipH="1" flipV="1">
            <a:off x="6096000" y="5181600"/>
            <a:ext cx="1066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2" grpId="0"/>
      <p:bldP spid="23563" grpId="0"/>
      <p:bldP spid="23564" grpId="0"/>
      <p:bldP spid="23565" grpId="0"/>
      <p:bldP spid="23566" grpId="0"/>
      <p:bldP spid="23567" grpId="0"/>
      <p:bldP spid="23568" grpId="0" animBg="1"/>
      <p:bldP spid="23569" grpId="0" animBg="1"/>
      <p:bldP spid="23570" grpId="0" animBg="1"/>
      <p:bldP spid="23571" grpId="0" animBg="1"/>
      <p:bldP spid="2357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Spanish &amp; Portuguese</a:t>
            </a:r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6000"/>
            <a:ext cx="523875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750" y="1554400"/>
            <a:ext cx="3905250" cy="22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8750" y="4161025"/>
            <a:ext cx="3905250" cy="235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Spanish Mission System</a:t>
            </a:r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1404925"/>
            <a:ext cx="6810375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9625" y="4947625"/>
            <a:ext cx="2774374" cy="191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1250" y="1797300"/>
            <a:ext cx="2362749" cy="315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Land Bridge Theory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075" y="1600200"/>
            <a:ext cx="5969459" cy="502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Amerindian and African Views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/>
              <a:t>Amerindian Resistance</a:t>
            </a:r>
          </a:p>
          <a:p>
            <a:pPr marL="914400" lvl="1" indent="-457200" rtl="0">
              <a:spcBef>
                <a:spcPts val="0"/>
              </a:spcBef>
              <a:buSzPct val="100000"/>
            </a:pPr>
            <a:r>
              <a:rPr lang="en" sz="3600"/>
              <a:t>Battle of Acoma, 1599</a:t>
            </a:r>
          </a:p>
          <a:p>
            <a:pPr marL="914400" lvl="1" indent="-457200" rtl="0">
              <a:spcBef>
                <a:spcPts val="0"/>
              </a:spcBef>
              <a:buSzPct val="100000"/>
            </a:pPr>
            <a:r>
              <a:rPr lang="en" sz="3600"/>
              <a:t>Pueblo Revolt/Pope’s Rebellion, 1680</a:t>
            </a:r>
          </a:p>
          <a:p>
            <a:pPr marL="457200" lvl="0" indent="-457200" rtl="0">
              <a:spcBef>
                <a:spcPts val="0"/>
              </a:spcBef>
              <a:buSzPct val="100000"/>
            </a:pPr>
            <a:r>
              <a:rPr lang="en" sz="3600"/>
              <a:t>African Cultural Preservation - Syncretism</a:t>
            </a:r>
          </a:p>
          <a:p>
            <a:pPr marL="457200" lvl="0" indent="-457200">
              <a:spcBef>
                <a:spcPts val="0"/>
              </a:spcBef>
              <a:buSzPct val="100000"/>
            </a:pPr>
            <a:r>
              <a:rPr lang="en" sz="3600"/>
              <a:t>Caribbean/Brazil - Maroon Communities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Valladolid Debate (1550-1)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6732000" cy="48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</a:pPr>
            <a:r>
              <a:rPr lang="en" sz="3600"/>
              <a:t>What is the criteria for waging war against Natives?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</a:pPr>
            <a:r>
              <a:rPr lang="en" sz="3600"/>
              <a:t>Bartolome de Las Casas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</a:pPr>
            <a:r>
              <a:rPr lang="en" sz="3600"/>
              <a:t>Juan de Sepulveda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Black Legend Historiography</a:t>
            </a:r>
          </a:p>
          <a:p>
            <a:pPr marL="914400" lvl="0" indent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6862" y="1238325"/>
            <a:ext cx="1762125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6575" y="3935300"/>
            <a:ext cx="1992424" cy="275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9162" y="8875"/>
            <a:ext cx="6025681" cy="684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749250" cy="650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2096250" y="4553200"/>
            <a:ext cx="4951500" cy="138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>
                <a:highlight>
                  <a:srgbClr val="FFFF00"/>
                </a:highlight>
                <a:latin typeface="Miltonian Tattoo"/>
                <a:ea typeface="Miltonian Tattoo"/>
                <a:cs typeface="Miltonian Tattoo"/>
                <a:sym typeface="Miltonian Tattoo"/>
              </a:rPr>
              <a:t>Maize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Southwest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567750" y="1408475"/>
            <a:ext cx="4119000" cy="172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Climate - Arid, Drought Prone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Irrigation, Maize Cultivation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Economic Development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400" dirty="0"/>
              <a:t>Housing - terrace, multistory</a:t>
            </a:r>
          </a:p>
          <a:p>
            <a:pPr marL="457200" lvl="0" indent="-228600">
              <a:spcBef>
                <a:spcPts val="0"/>
              </a:spcBef>
            </a:pPr>
            <a:r>
              <a:rPr lang="en" sz="2400" dirty="0"/>
              <a:t>Large towns - religious centers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8475"/>
            <a:ext cx="4452700" cy="26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650" y="5125466"/>
            <a:ext cx="4976476" cy="367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25" y="4023150"/>
            <a:ext cx="3972825" cy="29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4452700" y="5297088"/>
            <a:ext cx="1645500" cy="73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 dirty="0">
                <a:latin typeface="Berkshire Swash"/>
                <a:ea typeface="Berkshire Swash"/>
                <a:cs typeface="Berkshire Swash"/>
                <a:sym typeface="Berkshire Swash"/>
              </a:rPr>
              <a:t>Anasazi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110637" y="4023150"/>
            <a:ext cx="3883199" cy="73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erkshire Swash"/>
                <a:ea typeface="Berkshire Swash"/>
                <a:cs typeface="Berkshire Swash"/>
                <a:sym typeface="Berkshire Swash"/>
              </a:rPr>
              <a:t>Pueblo (Taos, NM)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17750"/>
            <a:ext cx="4566299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Great Plains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105287" y="4847825"/>
            <a:ext cx="4357199" cy="167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800" dirty="0"/>
              <a:t>Scarce natural resources = nomadic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sz="2800" dirty="0"/>
              <a:t>Bison</a:t>
            </a:r>
          </a:p>
          <a:p>
            <a:pPr marL="457200" lvl="0" indent="-228600">
              <a:spcBef>
                <a:spcPts val="0"/>
              </a:spcBef>
            </a:pPr>
            <a:r>
              <a:rPr lang="en" sz="2800" dirty="0"/>
              <a:t>Tepees 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5" y="1479650"/>
            <a:ext cx="4436124" cy="320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491" y="0"/>
            <a:ext cx="3944617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405300" cy="4840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Some complex societies: Utes, Shoshones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Wikiups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Great Basin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927" y="1600199"/>
            <a:ext cx="4705683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06662"/>
            <a:ext cx="4762500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457200" y="17761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Mississippi River Valley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189625" y="2894150"/>
            <a:ext cx="2790599" cy="2847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Sophisticated government structure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Iron tools, woven fabrics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Trade</a:t>
            </a:r>
          </a:p>
          <a:p>
            <a:pPr marL="457200" lvl="0" indent="-228600">
              <a:spcBef>
                <a:spcPts val="0"/>
              </a:spcBef>
            </a:pPr>
            <a:r>
              <a:rPr lang="en"/>
              <a:t>Cahokia - largest city north of Mexico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0275" y="1389600"/>
            <a:ext cx="6119024" cy="585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8475" y="1389595"/>
            <a:ext cx="3856950" cy="146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625" y="5509000"/>
            <a:ext cx="3573526" cy="13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spiration Board">
  <a:themeElements>
    <a:clrScheme name="Custom 503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FCFCF"/>
      </a:accent1>
      <a:accent2>
        <a:srgbClr val="94AE8E"/>
      </a:accent2>
      <a:accent3>
        <a:srgbClr val="4E7A82"/>
      </a:accent3>
      <a:accent4>
        <a:srgbClr val="666699"/>
      </a:accent4>
      <a:accent5>
        <a:srgbClr val="60506F"/>
      </a:accent5>
      <a:accent6>
        <a:srgbClr val="4B4352"/>
      </a:accent6>
      <a:hlink>
        <a:srgbClr val="8694C0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6967</TotalTime>
  <Words>796</Words>
  <Application>Microsoft Macintosh PowerPoint</Application>
  <PresentationFormat>On-screen Show (4:3)</PresentationFormat>
  <Paragraphs>178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Berkshire Swash</vt:lpstr>
      <vt:lpstr>Tahoma</vt:lpstr>
      <vt:lpstr>Miltonian Tattoo</vt:lpstr>
      <vt:lpstr>Inspiration Board</vt:lpstr>
      <vt:lpstr>APUSH Period 1</vt:lpstr>
      <vt:lpstr>Key Concept 1.1 </vt:lpstr>
      <vt:lpstr>Land Bridge Theory</vt:lpstr>
      <vt:lpstr>PowerPoint Presentation</vt:lpstr>
      <vt:lpstr>PowerPoint Presentation</vt:lpstr>
      <vt:lpstr>Southwest</vt:lpstr>
      <vt:lpstr>Great Plains</vt:lpstr>
      <vt:lpstr>Great Basin</vt:lpstr>
      <vt:lpstr>Mississippi River Valley</vt:lpstr>
      <vt:lpstr>Eastern Woodlands</vt:lpstr>
      <vt:lpstr>Eastern Woodlands</vt:lpstr>
      <vt:lpstr>Northwest</vt:lpstr>
      <vt:lpstr>California</vt:lpstr>
      <vt:lpstr>Review</vt:lpstr>
      <vt:lpstr>Review Question</vt:lpstr>
      <vt:lpstr>Key Concept 1.2</vt:lpstr>
      <vt:lpstr>Today’s Class 8/22/17</vt:lpstr>
      <vt:lpstr>Essential Question</vt:lpstr>
      <vt:lpstr>PowerPoint Presentation</vt:lpstr>
      <vt:lpstr>European Expansion</vt:lpstr>
      <vt:lpstr>European Empire Building</vt:lpstr>
      <vt:lpstr>PowerPoint Presentation</vt:lpstr>
      <vt:lpstr>PowerPoint Presentation</vt:lpstr>
      <vt:lpstr>Treaty of Tordesillas (1494)</vt:lpstr>
      <vt:lpstr>Treaty of Tordesillas (1494)</vt:lpstr>
      <vt:lpstr>Demographic and Social Changes</vt:lpstr>
      <vt:lpstr>PowerPoint Presentation</vt:lpstr>
      <vt:lpstr>Spanish &amp; Portuguese</vt:lpstr>
      <vt:lpstr>Spanish Mission System</vt:lpstr>
      <vt:lpstr>Amerindian and African Views</vt:lpstr>
      <vt:lpstr>Valladolid Debate (1550-1)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APUSH Period 1</dc:title>
  <cp:lastModifiedBy>Ramirez, Marcia P.</cp:lastModifiedBy>
  <cp:revision>7</cp:revision>
  <dcterms:modified xsi:type="dcterms:W3CDTF">2017-08-22T15:19:22Z</dcterms:modified>
</cp:coreProperties>
</file>