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467F89-6D25-7049-88B0-70D18EEAF0C1}"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257289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67F89-6D25-7049-88B0-70D18EEAF0C1}"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94122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67F89-6D25-7049-88B0-70D18EEAF0C1}"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169911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67F89-6D25-7049-88B0-70D18EEAF0C1}"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134155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467F89-6D25-7049-88B0-70D18EEAF0C1}"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4110754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467F89-6D25-7049-88B0-70D18EEAF0C1}"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307948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467F89-6D25-7049-88B0-70D18EEAF0C1}" type="datetimeFigureOut">
              <a:rPr lang="en-US" smtClean="0"/>
              <a:t>11/11/15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7344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467F89-6D25-7049-88B0-70D18EEAF0C1}" type="datetimeFigureOut">
              <a:rPr lang="en-US" smtClean="0"/>
              <a:t>11/11/15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162445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67F89-6D25-7049-88B0-70D18EEAF0C1}" type="datetimeFigureOut">
              <a:rPr lang="en-US" smtClean="0"/>
              <a:t>11/11/15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376629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67F89-6D25-7049-88B0-70D18EEAF0C1}"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362452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67F89-6D25-7049-88B0-70D18EEAF0C1}"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4E721-A1B0-654F-B4FF-B17F5498FC6D}" type="slidenum">
              <a:rPr lang="en-US" smtClean="0"/>
              <a:t>‹#›</a:t>
            </a:fld>
            <a:endParaRPr lang="en-US"/>
          </a:p>
        </p:txBody>
      </p:sp>
    </p:spTree>
    <p:extLst>
      <p:ext uri="{BB962C8B-B14F-4D97-AF65-F5344CB8AC3E}">
        <p14:creationId xmlns:p14="http://schemas.microsoft.com/office/powerpoint/2010/main" val="3866266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67F89-6D25-7049-88B0-70D18EEAF0C1}" type="datetimeFigureOut">
              <a:rPr lang="en-US" smtClean="0"/>
              <a:t>11/11/15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4E721-A1B0-654F-B4FF-B17F5498FC6D}" type="slidenum">
              <a:rPr lang="en-US" smtClean="0"/>
              <a:t>‹#›</a:t>
            </a:fld>
            <a:endParaRPr lang="en-US"/>
          </a:p>
        </p:txBody>
      </p:sp>
    </p:spTree>
    <p:extLst>
      <p:ext uri="{BB962C8B-B14F-4D97-AF65-F5344CB8AC3E}">
        <p14:creationId xmlns:p14="http://schemas.microsoft.com/office/powerpoint/2010/main" val="369095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Antebellum Reform </a:t>
            </a:r>
            <a:endParaRPr lang="en-US" dirty="0"/>
          </a:p>
        </p:txBody>
      </p:sp>
      <p:sp>
        <p:nvSpPr>
          <p:cNvPr id="3" name="Subtitle 2"/>
          <p:cNvSpPr>
            <a:spLocks noGrp="1"/>
          </p:cNvSpPr>
          <p:nvPr>
            <p:ph type="subTitle" idx="1"/>
          </p:nvPr>
        </p:nvSpPr>
        <p:spPr>
          <a:xfrm>
            <a:off x="1371600" y="3600450"/>
            <a:ext cx="6400800" cy="2038350"/>
          </a:xfrm>
        </p:spPr>
        <p:txBody>
          <a:bodyPr/>
          <a:lstStyle/>
          <a:p>
            <a:r>
              <a:rPr lang="en-US" dirty="0" smtClean="0">
                <a:solidFill>
                  <a:schemeClr val="tx1"/>
                </a:solidFill>
              </a:rPr>
              <a:t>Chapter 16 &amp; parts 17 of Pageant</a:t>
            </a:r>
            <a:br>
              <a:rPr lang="en-US" dirty="0" smtClean="0">
                <a:solidFill>
                  <a:schemeClr val="tx1"/>
                </a:solidFill>
              </a:rPr>
            </a:br>
            <a:r>
              <a:rPr lang="en-US" dirty="0" smtClean="0">
                <a:solidFill>
                  <a:schemeClr val="tx1"/>
                </a:solidFill>
              </a:rPr>
              <a:t>AMSCO Chapter 11</a:t>
            </a:r>
            <a:endParaRPr lang="en-US" dirty="0">
              <a:solidFill>
                <a:schemeClr val="tx1"/>
              </a:solidFill>
            </a:endParaRPr>
          </a:p>
        </p:txBody>
      </p:sp>
    </p:spTree>
    <p:extLst>
      <p:ext uri="{BB962C8B-B14F-4D97-AF65-F5344CB8AC3E}">
        <p14:creationId xmlns:p14="http://schemas.microsoft.com/office/powerpoint/2010/main" val="276128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Dorothy Dix</a:t>
            </a:r>
            <a:endParaRPr lang="en-US" dirty="0"/>
          </a:p>
        </p:txBody>
      </p:sp>
      <p:sp>
        <p:nvSpPr>
          <p:cNvPr id="3" name="Content Placeholder 2"/>
          <p:cNvSpPr>
            <a:spLocks noGrp="1"/>
          </p:cNvSpPr>
          <p:nvPr>
            <p:ph idx="1"/>
          </p:nvPr>
        </p:nvSpPr>
        <p:spPr/>
        <p:txBody>
          <a:bodyPr/>
          <a:lstStyle/>
          <a:p>
            <a:pPr marL="0" indent="0">
              <a:buNone/>
            </a:pPr>
            <a:r>
              <a:rPr lang="en-US" b="1" dirty="0"/>
              <a:t>Dorothy Dix- worked tirelessly to reform </a:t>
            </a:r>
            <a:r>
              <a:rPr lang="en-US" b="1" dirty="0">
                <a:solidFill>
                  <a:srgbClr val="FF0000"/>
                </a:solidFill>
              </a:rPr>
              <a:t>mental health </a:t>
            </a:r>
            <a:r>
              <a:rPr lang="en-US" b="1" dirty="0"/>
              <a:t>treatment </a:t>
            </a:r>
            <a:endParaRPr lang="en-US" dirty="0" smtClean="0">
              <a:effectLst/>
            </a:endParaRPr>
          </a:p>
          <a:p>
            <a:pPr marL="0" indent="0">
              <a:buNone/>
            </a:pPr>
            <a:r>
              <a:rPr lang="en-US" b="1" dirty="0" smtClean="0"/>
              <a:t>	•</a:t>
            </a:r>
            <a:r>
              <a:rPr lang="en-US" dirty="0" smtClean="0"/>
              <a:t> </a:t>
            </a:r>
            <a:r>
              <a:rPr lang="en-US" b="1" dirty="0"/>
              <a:t>Traveled the country to document the problem </a:t>
            </a:r>
            <a:endParaRPr lang="en-US" dirty="0" smtClean="0">
              <a:effectLst/>
            </a:endParaRPr>
          </a:p>
          <a:p>
            <a:pPr marL="0" indent="0">
              <a:buNone/>
            </a:pPr>
            <a:r>
              <a:rPr lang="en-US" b="1" dirty="0" smtClean="0"/>
              <a:t>	–</a:t>
            </a:r>
            <a:r>
              <a:rPr lang="en-US" dirty="0" smtClean="0"/>
              <a:t> </a:t>
            </a:r>
            <a:r>
              <a:rPr lang="en-US" b="1" dirty="0"/>
              <a:t>Leads to professional treatment for the </a:t>
            </a:r>
            <a:r>
              <a:rPr lang="en-US" b="1" dirty="0" smtClean="0"/>
              <a:t>	mentally </a:t>
            </a:r>
            <a:r>
              <a:rPr lang="en-US" b="1" dirty="0"/>
              <a:t>ill </a:t>
            </a:r>
            <a:endParaRPr lang="en-US" dirty="0" smtClean="0">
              <a:effectLst/>
            </a:endParaRPr>
          </a:p>
          <a:p>
            <a:endParaRPr lang="en-US" dirty="0"/>
          </a:p>
        </p:txBody>
      </p:sp>
    </p:spTree>
    <p:extLst>
      <p:ext uri="{BB962C8B-B14F-4D97-AF65-F5344CB8AC3E}">
        <p14:creationId xmlns:p14="http://schemas.microsoft.com/office/powerpoint/2010/main" val="137553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REFORM</a:t>
            </a:r>
            <a:endParaRPr lang="en-US" dirty="0"/>
          </a:p>
        </p:txBody>
      </p:sp>
      <p:sp>
        <p:nvSpPr>
          <p:cNvPr id="3" name="Content Placeholder 2"/>
          <p:cNvSpPr>
            <a:spLocks noGrp="1"/>
          </p:cNvSpPr>
          <p:nvPr>
            <p:ph idx="1"/>
          </p:nvPr>
        </p:nvSpPr>
        <p:spPr>
          <a:xfrm>
            <a:off x="123908" y="1600200"/>
            <a:ext cx="9020092" cy="5122266"/>
          </a:xfrm>
        </p:spPr>
        <p:txBody>
          <a:bodyPr>
            <a:normAutofit fontScale="92500" lnSpcReduction="20000"/>
          </a:bodyPr>
          <a:lstStyle/>
          <a:p>
            <a:pPr marL="0" indent="0">
              <a:buNone/>
            </a:pPr>
            <a:r>
              <a:rPr lang="en-US" b="1" dirty="0" smtClean="0"/>
              <a:t>Tax supported schools were rare </a:t>
            </a:r>
            <a:r>
              <a:rPr lang="en-US" b="1" dirty="0"/>
              <a:t>in early years of the republic </a:t>
            </a:r>
            <a:endParaRPr lang="en-US" dirty="0" smtClean="0">
              <a:effectLst/>
            </a:endParaRPr>
          </a:p>
          <a:p>
            <a:pPr marL="0" indent="0">
              <a:buNone/>
            </a:pPr>
            <a:r>
              <a:rPr lang="en-US" b="1" u="sng" dirty="0"/>
              <a:t>•</a:t>
            </a:r>
            <a:r>
              <a:rPr lang="en-US" u="sng" dirty="0"/>
              <a:t> </a:t>
            </a:r>
            <a:r>
              <a:rPr lang="en-US" b="1" u="sng" dirty="0" smtClean="0"/>
              <a:t>Benefits of Public Education </a:t>
            </a:r>
            <a:endParaRPr lang="en-US" u="sng" dirty="0" smtClean="0">
              <a:effectLst/>
            </a:endParaRPr>
          </a:p>
          <a:p>
            <a:pPr marL="0" indent="0">
              <a:buNone/>
            </a:pPr>
            <a:r>
              <a:rPr lang="en-US" b="1" dirty="0"/>
              <a:t>–</a:t>
            </a:r>
            <a:r>
              <a:rPr lang="en-US" dirty="0"/>
              <a:t> </a:t>
            </a:r>
            <a:r>
              <a:rPr lang="en-US" b="1" dirty="0"/>
              <a:t>Instill </a:t>
            </a:r>
            <a:r>
              <a:rPr lang="en-US" b="1" dirty="0">
                <a:solidFill>
                  <a:srgbClr val="FF0000"/>
                </a:solidFill>
              </a:rPr>
              <a:t>republican values </a:t>
            </a:r>
            <a:endParaRPr lang="en-US" dirty="0" smtClean="0">
              <a:solidFill>
                <a:srgbClr val="FF0000"/>
              </a:solidFill>
              <a:effectLst/>
            </a:endParaRPr>
          </a:p>
          <a:p>
            <a:pPr marL="0" indent="0">
              <a:buNone/>
            </a:pPr>
            <a:r>
              <a:rPr lang="en-US" b="1" dirty="0"/>
              <a:t>–</a:t>
            </a:r>
            <a:r>
              <a:rPr lang="en-US" dirty="0"/>
              <a:t>  </a:t>
            </a:r>
            <a:r>
              <a:rPr lang="en-US" b="1" dirty="0"/>
              <a:t>Instill </a:t>
            </a:r>
            <a:r>
              <a:rPr lang="en-US" b="1" dirty="0">
                <a:solidFill>
                  <a:srgbClr val="FF0000"/>
                </a:solidFill>
              </a:rPr>
              <a:t>values</a:t>
            </a:r>
            <a:r>
              <a:rPr lang="en-US" b="1" dirty="0"/>
              <a:t>: discipline, hard work, etc. </a:t>
            </a:r>
            <a:endParaRPr lang="en-US" dirty="0" smtClean="0">
              <a:effectLst/>
            </a:endParaRPr>
          </a:p>
          <a:p>
            <a:pPr marL="0" indent="0">
              <a:buNone/>
            </a:pPr>
            <a:r>
              <a:rPr lang="en-US" b="1" dirty="0"/>
              <a:t>–</a:t>
            </a:r>
            <a:r>
              <a:rPr lang="en-US" dirty="0"/>
              <a:t>  </a:t>
            </a:r>
            <a:r>
              <a:rPr lang="en-US" b="1" dirty="0"/>
              <a:t>Americanize immigrants</a:t>
            </a:r>
            <a:br>
              <a:rPr lang="en-US" b="1" dirty="0"/>
            </a:br>
            <a:r>
              <a:rPr lang="en-US" b="1" dirty="0"/>
              <a:t>•</a:t>
            </a:r>
            <a:r>
              <a:rPr lang="en-US" dirty="0"/>
              <a:t> </a:t>
            </a:r>
            <a:r>
              <a:rPr lang="en-US" b="1" dirty="0" smtClean="0">
                <a:solidFill>
                  <a:srgbClr val="FF0000"/>
                </a:solidFill>
              </a:rPr>
              <a:t>Horace Mann</a:t>
            </a:r>
            <a:r>
              <a:rPr lang="en-US" b="1" dirty="0"/>
              <a:t>-</a:t>
            </a:r>
            <a:r>
              <a:rPr lang="en-US" b="1" dirty="0" smtClean="0"/>
              <a:t>Secretary of Mass</a:t>
            </a:r>
            <a:r>
              <a:rPr lang="en-US" b="1" dirty="0"/>
              <a:t>. </a:t>
            </a:r>
            <a:r>
              <a:rPr lang="en-US" b="1" dirty="0" smtClean="0"/>
              <a:t>Board </a:t>
            </a:r>
            <a:r>
              <a:rPr lang="en-US" b="1" dirty="0"/>
              <a:t>of Education</a:t>
            </a:r>
            <a:br>
              <a:rPr lang="en-US" b="1" dirty="0"/>
            </a:br>
            <a:r>
              <a:rPr lang="en-US" b="1" dirty="0"/>
              <a:t>–</a:t>
            </a:r>
            <a:r>
              <a:rPr lang="en-US" dirty="0"/>
              <a:t> </a:t>
            </a:r>
            <a:r>
              <a:rPr lang="en-US" b="1" dirty="0"/>
              <a:t>Longer school terms</a:t>
            </a:r>
            <a:br>
              <a:rPr lang="en-US" b="1" dirty="0"/>
            </a:br>
            <a:r>
              <a:rPr lang="en-US" b="1" dirty="0"/>
              <a:t>–</a:t>
            </a:r>
            <a:r>
              <a:rPr lang="en-US" dirty="0"/>
              <a:t> </a:t>
            </a:r>
            <a:r>
              <a:rPr lang="en-US" b="1" dirty="0"/>
              <a:t>Compulsory attendance –</a:t>
            </a:r>
            <a:r>
              <a:rPr lang="en-US" dirty="0"/>
              <a:t> </a:t>
            </a:r>
            <a:r>
              <a:rPr lang="en-US" b="1" dirty="0"/>
              <a:t>Expanded curriculum</a:t>
            </a:r>
            <a:br>
              <a:rPr lang="en-US" b="1" dirty="0"/>
            </a:br>
            <a:r>
              <a:rPr lang="en-US" b="1" dirty="0"/>
              <a:t>–</a:t>
            </a:r>
            <a:r>
              <a:rPr lang="en-US" dirty="0"/>
              <a:t> </a:t>
            </a:r>
            <a:r>
              <a:rPr lang="en-US" b="1" dirty="0"/>
              <a:t>More schools </a:t>
            </a:r>
            <a:endParaRPr lang="en-US" dirty="0" smtClean="0">
              <a:effectLst/>
            </a:endParaRPr>
          </a:p>
          <a:p>
            <a:pPr marL="0" indent="0">
              <a:buNone/>
            </a:pPr>
            <a:r>
              <a:rPr lang="en-US" b="1" dirty="0"/>
              <a:t>•</a:t>
            </a:r>
            <a:r>
              <a:rPr lang="en-US" dirty="0"/>
              <a:t> </a:t>
            </a:r>
            <a:r>
              <a:rPr lang="en-US" b="1" dirty="0" smtClean="0">
                <a:solidFill>
                  <a:srgbClr val="FF0000"/>
                </a:solidFill>
              </a:rPr>
              <a:t>North</a:t>
            </a:r>
            <a:r>
              <a:rPr lang="en-US" b="1" dirty="0" smtClean="0"/>
              <a:t> benefitted far more from </a:t>
            </a:r>
            <a:r>
              <a:rPr lang="en-US" b="1" dirty="0"/>
              <a:t>education reforms </a:t>
            </a:r>
            <a:endParaRPr lang="en-US" dirty="0" smtClean="0">
              <a:effectLst/>
            </a:endParaRPr>
          </a:p>
          <a:p>
            <a:pPr marL="0" indent="0">
              <a:buNone/>
            </a:pPr>
            <a:r>
              <a:rPr lang="en-US" b="1" dirty="0"/>
              <a:t>–</a:t>
            </a:r>
            <a:r>
              <a:rPr lang="en-US" dirty="0"/>
              <a:t> </a:t>
            </a:r>
            <a:r>
              <a:rPr lang="en-US" b="1" dirty="0">
                <a:solidFill>
                  <a:srgbClr val="FF0000"/>
                </a:solidFill>
              </a:rPr>
              <a:t>Illegal for black slaves </a:t>
            </a:r>
            <a:r>
              <a:rPr lang="en-US" b="1" dirty="0"/>
              <a:t>to learn to read and write </a:t>
            </a:r>
            <a:endParaRPr lang="en-US" dirty="0" smtClean="0">
              <a:effectLst/>
            </a:endParaRPr>
          </a:p>
          <a:p>
            <a:endParaRPr lang="en-US" dirty="0"/>
          </a:p>
        </p:txBody>
      </p:sp>
    </p:spTree>
    <p:extLst>
      <p:ext uri="{BB962C8B-B14F-4D97-AF65-F5344CB8AC3E}">
        <p14:creationId xmlns:p14="http://schemas.microsoft.com/office/powerpoint/2010/main" val="1169159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539"/>
            <a:ext cx="8229600" cy="1143000"/>
          </a:xfrm>
        </p:spPr>
        <p:txBody>
          <a:bodyPr/>
          <a:lstStyle/>
          <a:p>
            <a:r>
              <a:rPr lang="en-US" dirty="0" smtClean="0"/>
              <a:t>Temperance Movement</a:t>
            </a:r>
            <a:endParaRPr lang="en-US" dirty="0"/>
          </a:p>
        </p:txBody>
      </p:sp>
      <p:sp>
        <p:nvSpPr>
          <p:cNvPr id="3" name="Content Placeholder 2"/>
          <p:cNvSpPr>
            <a:spLocks noGrp="1"/>
          </p:cNvSpPr>
          <p:nvPr>
            <p:ph idx="1"/>
          </p:nvPr>
        </p:nvSpPr>
        <p:spPr>
          <a:xfrm>
            <a:off x="-1" y="774478"/>
            <a:ext cx="9029773" cy="5947988"/>
          </a:xfrm>
        </p:spPr>
        <p:txBody>
          <a:bodyPr>
            <a:normAutofit fontScale="92500" lnSpcReduction="20000"/>
          </a:bodyPr>
          <a:lstStyle/>
          <a:p>
            <a:r>
              <a:rPr lang="en-US" b="1" dirty="0"/>
              <a:t>Drinking Problems</a:t>
            </a:r>
            <a:br>
              <a:rPr lang="en-US" b="1" dirty="0"/>
            </a:br>
            <a:r>
              <a:rPr lang="en-US" b="1" dirty="0"/>
              <a:t>•</a:t>
            </a:r>
            <a:r>
              <a:rPr lang="en-US" dirty="0"/>
              <a:t> </a:t>
            </a:r>
            <a:r>
              <a:rPr lang="en-US" b="1" dirty="0" smtClean="0"/>
              <a:t>Factory system needed efficient labor </a:t>
            </a:r>
            <a:endParaRPr lang="en-US" dirty="0" smtClean="0">
              <a:effectLst/>
            </a:endParaRPr>
          </a:p>
          <a:p>
            <a:pPr marL="0" indent="0">
              <a:buNone/>
            </a:pPr>
            <a:r>
              <a:rPr lang="en-US" b="1" dirty="0"/>
              <a:t>•</a:t>
            </a:r>
            <a:r>
              <a:rPr lang="en-US" dirty="0"/>
              <a:t>  </a:t>
            </a:r>
            <a:r>
              <a:rPr lang="en-US" b="1" dirty="0" smtClean="0"/>
              <a:t>Family life </a:t>
            </a:r>
            <a:endParaRPr lang="en-US" dirty="0" smtClean="0">
              <a:effectLst/>
            </a:endParaRPr>
          </a:p>
          <a:p>
            <a:pPr marL="0" indent="0">
              <a:buNone/>
            </a:pPr>
            <a:r>
              <a:rPr lang="en-US" b="1" dirty="0"/>
              <a:t>•</a:t>
            </a:r>
            <a:r>
              <a:rPr lang="en-US" dirty="0"/>
              <a:t>  </a:t>
            </a:r>
            <a:r>
              <a:rPr lang="en-US" b="1" dirty="0"/>
              <a:t>Seen as immigrant issue (Irish and Germany drinking) </a:t>
            </a:r>
            <a:endParaRPr lang="en-US" b="1" dirty="0" smtClean="0"/>
          </a:p>
          <a:p>
            <a:pPr marL="0" indent="0">
              <a:buNone/>
            </a:pPr>
            <a:r>
              <a:rPr lang="en-US" sz="4100" b="1" dirty="0" smtClean="0">
                <a:solidFill>
                  <a:srgbClr val="FF0000"/>
                </a:solidFill>
              </a:rPr>
              <a:t>•</a:t>
            </a:r>
            <a:r>
              <a:rPr lang="en-US" sz="4100" dirty="0" smtClean="0">
                <a:solidFill>
                  <a:srgbClr val="FF0000"/>
                </a:solidFill>
              </a:rPr>
              <a:t> </a:t>
            </a:r>
            <a:r>
              <a:rPr lang="en-US" sz="4100" b="1" dirty="0">
                <a:solidFill>
                  <a:srgbClr val="FF0000"/>
                </a:solidFill>
              </a:rPr>
              <a:t>American Temperance Society</a:t>
            </a:r>
            <a:r>
              <a:rPr lang="en-US" b="1" dirty="0"/>
              <a:t> </a:t>
            </a:r>
            <a:r>
              <a:rPr lang="en-US" sz="4100" b="1" dirty="0"/>
              <a:t>created in 1826 </a:t>
            </a:r>
            <a:endParaRPr lang="en-US" dirty="0" smtClean="0">
              <a:effectLst/>
            </a:endParaRPr>
          </a:p>
          <a:p>
            <a:pPr marL="0" indent="0">
              <a:buNone/>
            </a:pPr>
            <a:r>
              <a:rPr lang="en-US" b="1" dirty="0" smtClean="0"/>
              <a:t>	•</a:t>
            </a:r>
            <a:r>
              <a:rPr lang="en-US" dirty="0" smtClean="0"/>
              <a:t> </a:t>
            </a:r>
            <a:r>
              <a:rPr lang="en-US" dirty="0"/>
              <a:t> </a:t>
            </a:r>
            <a:r>
              <a:rPr lang="en-US" b="1" dirty="0"/>
              <a:t>Urged members to stop drinking </a:t>
            </a:r>
            <a:endParaRPr lang="en-US" dirty="0" smtClean="0">
              <a:effectLst/>
            </a:endParaRPr>
          </a:p>
          <a:p>
            <a:pPr marL="0" indent="0">
              <a:buNone/>
            </a:pPr>
            <a:r>
              <a:rPr lang="en-US" b="1" dirty="0" smtClean="0"/>
              <a:t>	•</a:t>
            </a:r>
            <a:r>
              <a:rPr lang="en-US" dirty="0" smtClean="0"/>
              <a:t> </a:t>
            </a:r>
            <a:r>
              <a:rPr lang="en-US" dirty="0"/>
              <a:t> </a:t>
            </a:r>
            <a:r>
              <a:rPr lang="en-US" b="1" dirty="0"/>
              <a:t>Created propaganda to spread </a:t>
            </a:r>
            <a:r>
              <a:rPr lang="en-US" b="1" dirty="0" smtClean="0"/>
              <a:t>their </a:t>
            </a:r>
            <a:r>
              <a:rPr lang="en-US" b="1" dirty="0"/>
              <a:t>“dry” message</a:t>
            </a:r>
            <a:br>
              <a:rPr lang="en-US" b="1" dirty="0"/>
            </a:br>
            <a:r>
              <a:rPr lang="en-US" b="1" dirty="0"/>
              <a:t>–</a:t>
            </a:r>
            <a:r>
              <a:rPr lang="en-US" dirty="0"/>
              <a:t> </a:t>
            </a:r>
            <a:r>
              <a:rPr lang="en-US" b="1" dirty="0" smtClean="0"/>
              <a:t>Move from temperance to </a:t>
            </a:r>
            <a:r>
              <a:rPr lang="en-US" b="1" dirty="0" smtClean="0">
                <a:solidFill>
                  <a:srgbClr val="FF0000"/>
                </a:solidFill>
              </a:rPr>
              <a:t>legal prohibition </a:t>
            </a:r>
            <a:endParaRPr lang="en-US" dirty="0" smtClean="0">
              <a:solidFill>
                <a:srgbClr val="FF0000"/>
              </a:solidFill>
              <a:effectLst/>
            </a:endParaRPr>
          </a:p>
          <a:p>
            <a:pPr marL="0" indent="0">
              <a:buNone/>
            </a:pPr>
            <a:r>
              <a:rPr lang="en-US" b="1" dirty="0"/>
              <a:t>–</a:t>
            </a:r>
            <a:r>
              <a:rPr lang="en-US" dirty="0"/>
              <a:t> </a:t>
            </a:r>
            <a:r>
              <a:rPr lang="en-US" b="1" dirty="0" smtClean="0"/>
              <a:t>Maine Law of 1851 </a:t>
            </a:r>
            <a:endParaRPr lang="en-US" dirty="0" smtClean="0">
              <a:effectLst/>
            </a:endParaRPr>
          </a:p>
          <a:p>
            <a:pPr marL="0" indent="0">
              <a:buNone/>
            </a:pPr>
            <a:r>
              <a:rPr lang="en-US" b="1" dirty="0" smtClean="0"/>
              <a:t>	•</a:t>
            </a:r>
            <a:r>
              <a:rPr lang="en-US" dirty="0" smtClean="0"/>
              <a:t> </a:t>
            </a:r>
            <a:r>
              <a:rPr lang="en-US" dirty="0"/>
              <a:t> </a:t>
            </a:r>
            <a:r>
              <a:rPr lang="en-US" b="1" dirty="0" smtClean="0"/>
              <a:t>Prohibited the manufacture and sale </a:t>
            </a:r>
            <a:r>
              <a:rPr lang="en-US" b="1" dirty="0"/>
              <a:t>of liquor </a:t>
            </a:r>
            <a:endParaRPr lang="en-US" dirty="0" smtClean="0">
              <a:effectLst/>
            </a:endParaRPr>
          </a:p>
          <a:p>
            <a:pPr marL="0" indent="0">
              <a:buNone/>
            </a:pPr>
            <a:r>
              <a:rPr lang="en-US" b="1" dirty="0" smtClean="0"/>
              <a:t>	•</a:t>
            </a:r>
            <a:r>
              <a:rPr lang="en-US" dirty="0" smtClean="0"/>
              <a:t> </a:t>
            </a:r>
            <a:r>
              <a:rPr lang="en-US" dirty="0"/>
              <a:t> </a:t>
            </a:r>
            <a:r>
              <a:rPr lang="en-US" b="1" dirty="0"/>
              <a:t>Nationwide with </a:t>
            </a:r>
            <a:r>
              <a:rPr lang="en-US" b="1" dirty="0">
                <a:solidFill>
                  <a:srgbClr val="FF0000"/>
                </a:solidFill>
              </a:rPr>
              <a:t>18th Amendment </a:t>
            </a:r>
            <a:endParaRPr lang="en-US" dirty="0" smtClean="0">
              <a:solidFill>
                <a:srgbClr val="FF0000"/>
              </a:solidFill>
              <a:effectLst/>
            </a:endParaRPr>
          </a:p>
          <a:p>
            <a:endParaRPr lang="en-US" dirty="0"/>
          </a:p>
        </p:txBody>
      </p:sp>
    </p:spTree>
    <p:extLst>
      <p:ext uri="{BB962C8B-B14F-4D97-AF65-F5344CB8AC3E}">
        <p14:creationId xmlns:p14="http://schemas.microsoft.com/office/powerpoint/2010/main" val="288696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05"/>
            <a:ext cx="8229600" cy="1143000"/>
          </a:xfrm>
        </p:spPr>
        <p:txBody>
          <a:bodyPr/>
          <a:lstStyle/>
          <a:p>
            <a:r>
              <a:rPr lang="en-US" b="1" dirty="0" smtClean="0">
                <a:solidFill>
                  <a:srgbClr val="3366FF"/>
                </a:solidFill>
              </a:rPr>
              <a:t>WOMEN RESIST</a:t>
            </a:r>
            <a:endParaRPr lang="en-US" b="1" dirty="0">
              <a:solidFill>
                <a:srgbClr val="3366FF"/>
              </a:solidFill>
            </a:endParaRPr>
          </a:p>
        </p:txBody>
      </p:sp>
      <p:sp>
        <p:nvSpPr>
          <p:cNvPr id="3" name="Content Placeholder 2"/>
          <p:cNvSpPr>
            <a:spLocks noGrp="1"/>
          </p:cNvSpPr>
          <p:nvPr>
            <p:ph idx="1"/>
          </p:nvPr>
        </p:nvSpPr>
        <p:spPr>
          <a:xfrm>
            <a:off x="0" y="991332"/>
            <a:ext cx="9144000" cy="5866668"/>
          </a:xfrm>
        </p:spPr>
        <p:txBody>
          <a:bodyPr/>
          <a:lstStyle/>
          <a:p>
            <a:pPr marL="0" indent="0">
              <a:buNone/>
            </a:pPr>
            <a:r>
              <a:rPr lang="en-US" sz="3600" b="1" dirty="0"/>
              <a:t>•</a:t>
            </a:r>
            <a:r>
              <a:rPr lang="en-US" sz="3600" dirty="0"/>
              <a:t> </a:t>
            </a:r>
            <a:r>
              <a:rPr lang="en-US" sz="3600" b="1" dirty="0"/>
              <a:t>Women were treated </a:t>
            </a:r>
            <a:r>
              <a:rPr lang="en-US" sz="3600" b="1" dirty="0" smtClean="0"/>
              <a:t>like </a:t>
            </a:r>
            <a:r>
              <a:rPr lang="en-US" sz="3600" b="1" dirty="0">
                <a:solidFill>
                  <a:srgbClr val="FF0000"/>
                </a:solidFill>
              </a:rPr>
              <a:t>second class </a:t>
            </a:r>
            <a:r>
              <a:rPr lang="en-US" sz="3600" b="1" dirty="0" smtClean="0">
                <a:solidFill>
                  <a:srgbClr val="FF0000"/>
                </a:solidFill>
              </a:rPr>
              <a:t>citizens </a:t>
            </a:r>
            <a:endParaRPr lang="en-US" sz="3600" dirty="0" smtClean="0">
              <a:solidFill>
                <a:srgbClr val="FF0000"/>
              </a:solidFill>
              <a:effectLst/>
            </a:endParaRPr>
          </a:p>
          <a:p>
            <a:pPr marL="0" indent="0">
              <a:buNone/>
            </a:pPr>
            <a:r>
              <a:rPr lang="en-US" b="1" dirty="0"/>
              <a:t>–</a:t>
            </a:r>
            <a:r>
              <a:rPr lang="en-US" dirty="0"/>
              <a:t> </a:t>
            </a:r>
            <a:r>
              <a:rPr lang="en-US" b="1" dirty="0"/>
              <a:t>Democratization did not apply to women </a:t>
            </a:r>
            <a:endParaRPr lang="en-US" dirty="0"/>
          </a:p>
          <a:p>
            <a:pPr marL="0" indent="0">
              <a:buNone/>
            </a:pPr>
            <a:r>
              <a:rPr lang="en-US" b="1" dirty="0" smtClean="0"/>
              <a:t>	•</a:t>
            </a:r>
            <a:r>
              <a:rPr lang="en-US" dirty="0" smtClean="0"/>
              <a:t> </a:t>
            </a:r>
            <a:r>
              <a:rPr lang="en-US" b="1" dirty="0"/>
              <a:t>“Age of Common Man” </a:t>
            </a:r>
            <a:endParaRPr lang="en-US" dirty="0" smtClean="0">
              <a:effectLst/>
            </a:endParaRPr>
          </a:p>
          <a:p>
            <a:pPr marL="0" indent="0">
              <a:buNone/>
            </a:pPr>
            <a:r>
              <a:rPr lang="en-US" b="1" dirty="0">
                <a:solidFill>
                  <a:srgbClr val="FF0000"/>
                </a:solidFill>
              </a:rPr>
              <a:t>•</a:t>
            </a:r>
            <a:r>
              <a:rPr lang="en-US" dirty="0">
                <a:solidFill>
                  <a:srgbClr val="FF0000"/>
                </a:solidFill>
              </a:rPr>
              <a:t> </a:t>
            </a:r>
            <a:r>
              <a:rPr lang="en-US" b="1" dirty="0">
                <a:solidFill>
                  <a:srgbClr val="FF0000"/>
                </a:solidFill>
              </a:rPr>
              <a:t>“Cult of domesticity” the home was a woman’s special sphere </a:t>
            </a:r>
            <a:endParaRPr lang="en-US" dirty="0" smtClean="0">
              <a:solidFill>
                <a:srgbClr val="FF0000"/>
              </a:solidFill>
              <a:effectLst/>
            </a:endParaRPr>
          </a:p>
          <a:p>
            <a:pPr marL="0" indent="0">
              <a:buNone/>
            </a:pPr>
            <a:r>
              <a:rPr lang="en-US" sz="3600" b="1" dirty="0"/>
              <a:t>•</a:t>
            </a:r>
            <a:r>
              <a:rPr lang="en-US" sz="3600" dirty="0"/>
              <a:t> </a:t>
            </a:r>
            <a:r>
              <a:rPr lang="en-US" sz="3600" b="1" dirty="0"/>
              <a:t>Idea of </a:t>
            </a:r>
            <a:r>
              <a:rPr lang="en-US" sz="3600" b="1" dirty="0">
                <a:solidFill>
                  <a:srgbClr val="FF0000"/>
                </a:solidFill>
              </a:rPr>
              <a:t>“republican motherhood” </a:t>
            </a:r>
            <a:endParaRPr lang="en-US" sz="3600" dirty="0" smtClean="0">
              <a:solidFill>
                <a:srgbClr val="FF0000"/>
              </a:solidFill>
              <a:effectLst/>
            </a:endParaRPr>
          </a:p>
          <a:p>
            <a:pPr marL="0" indent="0">
              <a:buNone/>
            </a:pPr>
            <a:r>
              <a:rPr lang="en-US" b="1" dirty="0"/>
              <a:t>–</a:t>
            </a:r>
            <a:r>
              <a:rPr lang="en-US" dirty="0"/>
              <a:t> </a:t>
            </a:r>
            <a:r>
              <a:rPr lang="en-US" b="1" dirty="0"/>
              <a:t>Mothers should raise children to b good citizens </a:t>
            </a:r>
            <a:endParaRPr lang="en-US" dirty="0" smtClean="0">
              <a:effectLst/>
            </a:endParaRPr>
          </a:p>
          <a:p>
            <a:endParaRPr lang="en-US" dirty="0"/>
          </a:p>
        </p:txBody>
      </p:sp>
    </p:spTree>
    <p:extLst>
      <p:ext uri="{BB962C8B-B14F-4D97-AF65-F5344CB8AC3E}">
        <p14:creationId xmlns:p14="http://schemas.microsoft.com/office/powerpoint/2010/main" val="295408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3884"/>
          </a:xfrm>
        </p:spPr>
        <p:txBody>
          <a:bodyPr>
            <a:normAutofit/>
          </a:bodyPr>
          <a:lstStyle/>
          <a:p>
            <a:r>
              <a:rPr lang="en-US" b="1" dirty="0" smtClean="0"/>
              <a:t>WOMEN RESIST</a:t>
            </a:r>
            <a:endParaRPr lang="en-US" b="1" dirty="0"/>
          </a:p>
        </p:txBody>
      </p:sp>
      <p:sp>
        <p:nvSpPr>
          <p:cNvPr id="3" name="Content Placeholder 2"/>
          <p:cNvSpPr>
            <a:spLocks noGrp="1"/>
          </p:cNvSpPr>
          <p:nvPr>
            <p:ph idx="1"/>
          </p:nvPr>
        </p:nvSpPr>
        <p:spPr>
          <a:xfrm>
            <a:off x="-1" y="913884"/>
            <a:ext cx="8983307" cy="5944116"/>
          </a:xfrm>
        </p:spPr>
        <p:txBody>
          <a:bodyPr>
            <a:normAutofit lnSpcReduction="10000"/>
          </a:bodyPr>
          <a:lstStyle/>
          <a:p>
            <a:pPr marL="0" indent="0">
              <a:buNone/>
            </a:pPr>
            <a:r>
              <a:rPr lang="en-US" b="1" dirty="0" smtClean="0"/>
              <a:t>Women Reformers</a:t>
            </a:r>
            <a:r>
              <a:rPr lang="en-US" b="1" dirty="0"/>
              <a:t>: </a:t>
            </a:r>
            <a:endParaRPr lang="en-US" dirty="0" smtClean="0">
              <a:effectLst/>
            </a:endParaRPr>
          </a:p>
          <a:p>
            <a:pPr marL="0" indent="0">
              <a:buNone/>
            </a:pPr>
            <a:r>
              <a:rPr lang="en-US" b="1" dirty="0"/>
              <a:t>–</a:t>
            </a:r>
            <a:r>
              <a:rPr lang="en-US" dirty="0"/>
              <a:t>  </a:t>
            </a:r>
            <a:r>
              <a:rPr lang="en-US" b="1" dirty="0"/>
              <a:t>Inspired by Second Great </a:t>
            </a:r>
            <a:r>
              <a:rPr lang="en-US" b="1" dirty="0" smtClean="0"/>
              <a:t>Awakening </a:t>
            </a:r>
            <a:endParaRPr lang="en-US" dirty="0" smtClean="0">
              <a:effectLst/>
            </a:endParaRPr>
          </a:p>
          <a:p>
            <a:pPr marL="0" indent="0">
              <a:buNone/>
            </a:pPr>
            <a:r>
              <a:rPr lang="en-US" b="1" dirty="0"/>
              <a:t>–</a:t>
            </a:r>
            <a:r>
              <a:rPr lang="en-US" dirty="0"/>
              <a:t>  </a:t>
            </a:r>
            <a:r>
              <a:rPr lang="en-US" b="1" dirty="0"/>
              <a:t>Demand rights for women, temperance movement, and the abolition of slavery </a:t>
            </a:r>
            <a:endParaRPr lang="en-US" dirty="0" smtClean="0">
              <a:effectLst/>
            </a:endParaRPr>
          </a:p>
          <a:p>
            <a:pPr marL="0" indent="0">
              <a:buNone/>
            </a:pPr>
            <a:r>
              <a:rPr lang="en-US" b="1" dirty="0"/>
              <a:t>•</a:t>
            </a:r>
            <a:r>
              <a:rPr lang="en-US" dirty="0"/>
              <a:t> </a:t>
            </a:r>
            <a:r>
              <a:rPr lang="en-US" b="1" dirty="0" err="1" smtClean="0">
                <a:solidFill>
                  <a:srgbClr val="FF0000"/>
                </a:solidFill>
              </a:rPr>
              <a:t>Lucretia</a:t>
            </a:r>
            <a:r>
              <a:rPr lang="en-US" b="1" dirty="0" smtClean="0">
                <a:solidFill>
                  <a:srgbClr val="FF0000"/>
                </a:solidFill>
              </a:rPr>
              <a:t> Mott </a:t>
            </a:r>
            <a:r>
              <a:rPr lang="en-US" b="1" dirty="0" smtClean="0"/>
              <a:t>and </a:t>
            </a:r>
            <a:r>
              <a:rPr lang="en-US" b="1" dirty="0" smtClean="0">
                <a:solidFill>
                  <a:srgbClr val="FF0000"/>
                </a:solidFill>
              </a:rPr>
              <a:t>Elizabeth Cady </a:t>
            </a:r>
            <a:r>
              <a:rPr lang="en-US" b="1" dirty="0">
                <a:solidFill>
                  <a:srgbClr val="FF0000"/>
                </a:solidFill>
              </a:rPr>
              <a:t>Stanton </a:t>
            </a:r>
            <a:r>
              <a:rPr lang="en-US" b="1" dirty="0"/>
              <a:t>both advocated for suffrage for women </a:t>
            </a:r>
            <a:endParaRPr lang="en-US" dirty="0" smtClean="0">
              <a:effectLst/>
            </a:endParaRPr>
          </a:p>
          <a:p>
            <a:pPr marL="0" indent="0">
              <a:buNone/>
            </a:pPr>
            <a:r>
              <a:rPr lang="en-US" b="1" dirty="0"/>
              <a:t>•</a:t>
            </a:r>
            <a:r>
              <a:rPr lang="en-US" dirty="0"/>
              <a:t> </a:t>
            </a:r>
            <a:r>
              <a:rPr lang="en-US" b="1" dirty="0" smtClean="0"/>
              <a:t>Women’s Rights: </a:t>
            </a:r>
            <a:r>
              <a:rPr lang="en-US" b="1" dirty="0" smtClean="0">
                <a:solidFill>
                  <a:srgbClr val="FF0000"/>
                </a:solidFill>
              </a:rPr>
              <a:t>Seneca Falls </a:t>
            </a:r>
            <a:r>
              <a:rPr lang="en-US" b="1" dirty="0">
                <a:solidFill>
                  <a:srgbClr val="FF0000"/>
                </a:solidFill>
              </a:rPr>
              <a:t>Convention </a:t>
            </a:r>
            <a:r>
              <a:rPr lang="en-US" b="1" dirty="0"/>
              <a:t>(1848) </a:t>
            </a:r>
            <a:endParaRPr lang="en-US" dirty="0" smtClean="0">
              <a:effectLst/>
            </a:endParaRPr>
          </a:p>
          <a:p>
            <a:pPr marL="0" indent="0">
              <a:buNone/>
            </a:pPr>
            <a:r>
              <a:rPr lang="en-US" b="1" dirty="0"/>
              <a:t>–</a:t>
            </a:r>
            <a:r>
              <a:rPr lang="en-US" dirty="0"/>
              <a:t>  </a:t>
            </a:r>
            <a:r>
              <a:rPr lang="en-US" b="1" dirty="0"/>
              <a:t>Stanton read “Declaration of Sentiments” </a:t>
            </a:r>
            <a:endParaRPr lang="en-US" dirty="0" smtClean="0">
              <a:effectLst/>
            </a:endParaRPr>
          </a:p>
          <a:p>
            <a:pPr marL="0" indent="0">
              <a:buNone/>
            </a:pPr>
            <a:r>
              <a:rPr lang="en-US" b="1" dirty="0"/>
              <a:t>–</a:t>
            </a:r>
            <a:r>
              <a:rPr lang="en-US" dirty="0"/>
              <a:t>  </a:t>
            </a:r>
            <a:r>
              <a:rPr lang="en-US" b="1" dirty="0"/>
              <a:t>“All men and women are created equal” </a:t>
            </a:r>
            <a:endParaRPr lang="en-US" dirty="0" smtClean="0">
              <a:effectLst/>
            </a:endParaRPr>
          </a:p>
          <a:p>
            <a:pPr marL="0" indent="0">
              <a:buNone/>
            </a:pPr>
            <a:r>
              <a:rPr lang="en-US" b="1" dirty="0"/>
              <a:t>–</a:t>
            </a:r>
            <a:r>
              <a:rPr lang="en-US" dirty="0"/>
              <a:t>  </a:t>
            </a:r>
            <a:r>
              <a:rPr lang="en-US" b="1" dirty="0"/>
              <a:t>Demand right to vote for women </a:t>
            </a:r>
            <a:endParaRPr lang="en-US" dirty="0" smtClean="0">
              <a:effectLst/>
            </a:endParaRPr>
          </a:p>
          <a:p>
            <a:pPr marL="0" indent="0">
              <a:buNone/>
            </a:pPr>
            <a:r>
              <a:rPr lang="en-US" b="1" dirty="0"/>
              <a:t>–</a:t>
            </a:r>
            <a:r>
              <a:rPr lang="en-US" dirty="0"/>
              <a:t> </a:t>
            </a:r>
            <a:r>
              <a:rPr lang="en-US" dirty="0">
                <a:solidFill>
                  <a:srgbClr val="FF0000"/>
                </a:solidFill>
              </a:rPr>
              <a:t> </a:t>
            </a:r>
            <a:r>
              <a:rPr lang="en-US" b="1" dirty="0">
                <a:solidFill>
                  <a:srgbClr val="FF0000"/>
                </a:solidFill>
              </a:rPr>
              <a:t>Launched the modern women’s rights movement </a:t>
            </a:r>
            <a:endParaRPr lang="en-US" dirty="0" smtClean="0">
              <a:solidFill>
                <a:srgbClr val="FF0000"/>
              </a:solidFill>
              <a:effectLst/>
            </a:endParaRPr>
          </a:p>
          <a:p>
            <a:endParaRPr lang="en-US" dirty="0"/>
          </a:p>
        </p:txBody>
      </p:sp>
    </p:spTree>
    <p:extLst>
      <p:ext uri="{BB962C8B-B14F-4D97-AF65-F5344CB8AC3E}">
        <p14:creationId xmlns:p14="http://schemas.microsoft.com/office/powerpoint/2010/main" val="257280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185"/>
            <a:ext cx="8229600" cy="1143000"/>
          </a:xfrm>
        </p:spPr>
        <p:txBody>
          <a:bodyPr/>
          <a:lstStyle/>
          <a:p>
            <a:r>
              <a:rPr lang="en-US" dirty="0" smtClean="0"/>
              <a:t>Transcendentalism</a:t>
            </a:r>
            <a:endParaRPr lang="en-US" dirty="0"/>
          </a:p>
        </p:txBody>
      </p:sp>
      <p:sp>
        <p:nvSpPr>
          <p:cNvPr id="3" name="Content Placeholder 2"/>
          <p:cNvSpPr>
            <a:spLocks noGrp="1"/>
          </p:cNvSpPr>
          <p:nvPr>
            <p:ph idx="1"/>
          </p:nvPr>
        </p:nvSpPr>
        <p:spPr>
          <a:xfrm>
            <a:off x="0" y="1208185"/>
            <a:ext cx="9144000" cy="5649815"/>
          </a:xfrm>
        </p:spPr>
        <p:txBody>
          <a:bodyPr>
            <a:normAutofit lnSpcReduction="10000"/>
          </a:bodyPr>
          <a:lstStyle/>
          <a:p>
            <a:r>
              <a:rPr lang="en-US" b="1" dirty="0"/>
              <a:t>Truth,</a:t>
            </a:r>
            <a:r>
              <a:rPr lang="en-US" b="1" dirty="0">
                <a:solidFill>
                  <a:srgbClr val="FF0000"/>
                </a:solidFill>
              </a:rPr>
              <a:t>“</a:t>
            </a:r>
            <a:r>
              <a:rPr lang="en-US" b="1" dirty="0" err="1">
                <a:solidFill>
                  <a:srgbClr val="FF0000"/>
                </a:solidFill>
              </a:rPr>
              <a:t>transcends”the</a:t>
            </a:r>
            <a:r>
              <a:rPr lang="en-US" b="1" dirty="0">
                <a:solidFill>
                  <a:srgbClr val="FF0000"/>
                </a:solidFill>
              </a:rPr>
              <a:t> senses </a:t>
            </a:r>
            <a:endParaRPr lang="en-US" dirty="0" smtClean="0">
              <a:solidFill>
                <a:srgbClr val="FF0000"/>
              </a:solidFill>
              <a:effectLst/>
            </a:endParaRPr>
          </a:p>
          <a:p>
            <a:pPr marL="0" indent="0">
              <a:buNone/>
            </a:pPr>
            <a:r>
              <a:rPr lang="en-US" b="1" dirty="0"/>
              <a:t>–</a:t>
            </a:r>
            <a:r>
              <a:rPr lang="en-US" dirty="0"/>
              <a:t> </a:t>
            </a:r>
            <a:r>
              <a:rPr lang="en-US" b="1" dirty="0"/>
              <a:t>Not just found by observation alone </a:t>
            </a:r>
            <a:endParaRPr lang="en-US" dirty="0" smtClean="0">
              <a:effectLst/>
            </a:endParaRPr>
          </a:p>
          <a:p>
            <a:pPr marL="0" indent="0">
              <a:buNone/>
            </a:pPr>
            <a:r>
              <a:rPr lang="en-US" b="1" dirty="0"/>
              <a:t>•</a:t>
            </a:r>
            <a:r>
              <a:rPr lang="en-US" dirty="0"/>
              <a:t> </a:t>
            </a:r>
            <a:r>
              <a:rPr lang="en-US" b="1" dirty="0" smtClean="0"/>
              <a:t>Every person possesses an </a:t>
            </a:r>
            <a:r>
              <a:rPr lang="en-US" b="1" dirty="0">
                <a:solidFill>
                  <a:srgbClr val="FF0000"/>
                </a:solidFill>
              </a:rPr>
              <a:t>inner light </a:t>
            </a:r>
            <a:r>
              <a:rPr lang="en-US" b="1" dirty="0"/>
              <a:t>that can illuminate the highest truth </a:t>
            </a:r>
            <a:endParaRPr lang="en-US" dirty="0" smtClean="0">
              <a:effectLst/>
            </a:endParaRPr>
          </a:p>
          <a:p>
            <a:pPr marL="0" indent="0">
              <a:buNone/>
            </a:pPr>
            <a:r>
              <a:rPr lang="en-US" b="1" dirty="0"/>
              <a:t>•</a:t>
            </a:r>
            <a:r>
              <a:rPr lang="en-US" dirty="0"/>
              <a:t> </a:t>
            </a:r>
            <a:r>
              <a:rPr lang="en-US" b="1" dirty="0" smtClean="0">
                <a:solidFill>
                  <a:srgbClr val="FF0000"/>
                </a:solidFill>
              </a:rPr>
              <a:t>Ralph Waldo Emerson</a:t>
            </a:r>
            <a:r>
              <a:rPr lang="en-US" b="1" dirty="0"/>
              <a:t>-</a:t>
            </a:r>
            <a:r>
              <a:rPr lang="en-US" b="1" dirty="0" smtClean="0"/>
              <a:t>stressed </a:t>
            </a:r>
            <a:r>
              <a:rPr lang="en-US" b="1" dirty="0"/>
              <a:t>self reliance, self improvement, and freedom. </a:t>
            </a:r>
            <a:endParaRPr lang="en-US" dirty="0" smtClean="0">
              <a:effectLst/>
            </a:endParaRPr>
          </a:p>
          <a:p>
            <a:pPr marL="0" indent="0">
              <a:buNone/>
            </a:pPr>
            <a:r>
              <a:rPr lang="en-US" b="1" dirty="0"/>
              <a:t>–</a:t>
            </a:r>
            <a:r>
              <a:rPr lang="en-US" dirty="0"/>
              <a:t> </a:t>
            </a:r>
            <a:r>
              <a:rPr lang="en-US" b="1" dirty="0">
                <a:solidFill>
                  <a:srgbClr val="FF0000"/>
                </a:solidFill>
              </a:rPr>
              <a:t>“The American Scholar” </a:t>
            </a:r>
            <a:r>
              <a:rPr lang="en-US" b="1" dirty="0"/>
              <a:t>in 1837 at Harvard challenged Americans to make their own art and culture </a:t>
            </a:r>
            <a:endParaRPr lang="en-US" dirty="0" smtClean="0">
              <a:effectLst/>
            </a:endParaRPr>
          </a:p>
          <a:p>
            <a:pPr marL="0" indent="0">
              <a:buNone/>
            </a:pPr>
            <a:r>
              <a:rPr lang="en-US" b="1" dirty="0"/>
              <a:t>•</a:t>
            </a:r>
            <a:r>
              <a:rPr lang="en-US" dirty="0"/>
              <a:t> </a:t>
            </a:r>
            <a:r>
              <a:rPr lang="en-US" b="1" dirty="0" smtClean="0">
                <a:solidFill>
                  <a:srgbClr val="FF0000"/>
                </a:solidFill>
              </a:rPr>
              <a:t>Henry David Thoreau</a:t>
            </a:r>
            <a:r>
              <a:rPr lang="en-US" b="1" dirty="0"/>
              <a:t>-“On the Duty of Civil </a:t>
            </a:r>
            <a:endParaRPr lang="en-US" dirty="0" smtClean="0">
              <a:effectLst/>
            </a:endParaRPr>
          </a:p>
          <a:p>
            <a:r>
              <a:rPr lang="en-US" b="1" dirty="0"/>
              <a:t>Disobedience” (1849</a:t>
            </a:r>
            <a:r>
              <a:rPr lang="en-US" dirty="0"/>
              <a:t>) &amp; </a:t>
            </a:r>
            <a:r>
              <a:rPr lang="en-US" b="1" dirty="0">
                <a:solidFill>
                  <a:srgbClr val="FF0000"/>
                </a:solidFill>
              </a:rPr>
              <a:t>“Walden” (</a:t>
            </a:r>
            <a:r>
              <a:rPr lang="en-US" b="1" dirty="0"/>
              <a:t>1854) </a:t>
            </a:r>
            <a:endParaRPr lang="en-US" dirty="0" smtClean="0">
              <a:effectLst/>
            </a:endParaRPr>
          </a:p>
          <a:p>
            <a:endParaRPr lang="en-US" dirty="0"/>
          </a:p>
        </p:txBody>
      </p:sp>
    </p:spTree>
    <p:extLst>
      <p:ext uri="{BB962C8B-B14F-4D97-AF65-F5344CB8AC3E}">
        <p14:creationId xmlns:p14="http://schemas.microsoft.com/office/powerpoint/2010/main" val="1006311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8000"/>
                </a:solidFill>
              </a:rPr>
              <a:t>Utopian Communities</a:t>
            </a:r>
            <a:endParaRPr lang="en-US" sz="4800" b="1" dirty="0">
              <a:solidFill>
                <a:srgbClr val="008000"/>
              </a:solidFill>
            </a:endParaRPr>
          </a:p>
        </p:txBody>
      </p:sp>
      <p:sp>
        <p:nvSpPr>
          <p:cNvPr id="3" name="Content Placeholder 2"/>
          <p:cNvSpPr>
            <a:spLocks noGrp="1"/>
          </p:cNvSpPr>
          <p:nvPr>
            <p:ph idx="1"/>
          </p:nvPr>
        </p:nvSpPr>
        <p:spPr>
          <a:xfrm>
            <a:off x="0" y="1161718"/>
            <a:ext cx="9144000" cy="5560748"/>
          </a:xfrm>
        </p:spPr>
        <p:txBody>
          <a:bodyPr>
            <a:normAutofit/>
          </a:bodyPr>
          <a:lstStyle/>
          <a:p>
            <a:pPr marL="0" indent="0">
              <a:buNone/>
            </a:pPr>
            <a:r>
              <a:rPr lang="en-US" b="1" dirty="0"/>
              <a:t>•</a:t>
            </a:r>
            <a:r>
              <a:rPr lang="en-US" dirty="0"/>
              <a:t>  </a:t>
            </a:r>
            <a:r>
              <a:rPr lang="en-US" b="1" dirty="0"/>
              <a:t>Various movements to move away from conventional society and create a utopian community. </a:t>
            </a:r>
            <a:endParaRPr lang="en-US" dirty="0" smtClean="0">
              <a:effectLst/>
            </a:endParaRPr>
          </a:p>
          <a:p>
            <a:pPr marL="0" indent="0">
              <a:buNone/>
            </a:pPr>
            <a:r>
              <a:rPr lang="en-US" b="1" dirty="0"/>
              <a:t>•</a:t>
            </a:r>
            <a:r>
              <a:rPr lang="en-US" dirty="0"/>
              <a:t>  </a:t>
            </a:r>
            <a:r>
              <a:rPr lang="en-US" b="1" dirty="0">
                <a:solidFill>
                  <a:srgbClr val="FF0000"/>
                </a:solidFill>
              </a:rPr>
              <a:t>Mormons: </a:t>
            </a:r>
            <a:r>
              <a:rPr lang="en-US" b="1" dirty="0"/>
              <a:t>religious communal effort </a:t>
            </a:r>
            <a:endParaRPr lang="en-US" dirty="0" smtClean="0">
              <a:effectLst/>
            </a:endParaRPr>
          </a:p>
          <a:p>
            <a:pPr marL="0" indent="0">
              <a:buNone/>
            </a:pPr>
            <a:r>
              <a:rPr lang="en-US" b="1" dirty="0">
                <a:solidFill>
                  <a:srgbClr val="FF0000"/>
                </a:solidFill>
              </a:rPr>
              <a:t>•</a:t>
            </a:r>
            <a:r>
              <a:rPr lang="en-US" dirty="0">
                <a:solidFill>
                  <a:srgbClr val="FF0000"/>
                </a:solidFill>
              </a:rPr>
              <a:t>  </a:t>
            </a:r>
            <a:r>
              <a:rPr lang="en-US" b="1" dirty="0">
                <a:solidFill>
                  <a:srgbClr val="FF0000"/>
                </a:solidFill>
              </a:rPr>
              <a:t>Brook Farm: </a:t>
            </a:r>
            <a:r>
              <a:rPr lang="en-US" b="1" dirty="0"/>
              <a:t>communal transcendentalist </a:t>
            </a:r>
            <a:r>
              <a:rPr lang="en-US" b="1" dirty="0" smtClean="0"/>
              <a:t>experiment </a:t>
            </a:r>
            <a:r>
              <a:rPr lang="en-US" b="1" dirty="0"/>
              <a:t>in Mass. –</a:t>
            </a:r>
            <a:r>
              <a:rPr lang="en-US" dirty="0"/>
              <a:t> </a:t>
            </a:r>
            <a:r>
              <a:rPr lang="en-US" b="1" dirty="0"/>
              <a:t>Secular, humanistic </a:t>
            </a:r>
            <a:endParaRPr lang="en-US" dirty="0" smtClean="0">
              <a:effectLst/>
            </a:endParaRPr>
          </a:p>
          <a:p>
            <a:pPr marL="0" indent="0">
              <a:buNone/>
            </a:pPr>
            <a:r>
              <a:rPr lang="en-US" b="1" dirty="0">
                <a:solidFill>
                  <a:srgbClr val="FF0000"/>
                </a:solidFill>
              </a:rPr>
              <a:t>•</a:t>
            </a:r>
            <a:r>
              <a:rPr lang="en-US" dirty="0">
                <a:solidFill>
                  <a:srgbClr val="FF0000"/>
                </a:solidFill>
              </a:rPr>
              <a:t> </a:t>
            </a:r>
            <a:r>
              <a:rPr lang="en-US" b="1" dirty="0">
                <a:solidFill>
                  <a:srgbClr val="FF0000"/>
                </a:solidFill>
              </a:rPr>
              <a:t>New Harmony: </a:t>
            </a:r>
            <a:r>
              <a:rPr lang="en-US" b="1" dirty="0"/>
              <a:t>create a socialist type community that would be an answer to the problems presented by industrialization. </a:t>
            </a:r>
            <a:endParaRPr lang="en-US" dirty="0" smtClean="0">
              <a:effectLst/>
            </a:endParaRPr>
          </a:p>
          <a:p>
            <a:endParaRPr lang="en-US" dirty="0" smtClean="0">
              <a:effectLst/>
            </a:endParaRPr>
          </a:p>
        </p:txBody>
      </p:sp>
    </p:spTree>
    <p:extLst>
      <p:ext uri="{BB962C8B-B14F-4D97-AF65-F5344CB8AC3E}">
        <p14:creationId xmlns:p14="http://schemas.microsoft.com/office/powerpoint/2010/main" val="3934391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Abolitionist Movement</a:t>
            </a:r>
            <a:endParaRPr lang="en-US" dirty="0"/>
          </a:p>
        </p:txBody>
      </p:sp>
      <p:sp>
        <p:nvSpPr>
          <p:cNvPr id="3" name="Content Placeholder 2"/>
          <p:cNvSpPr>
            <a:spLocks noGrp="1"/>
          </p:cNvSpPr>
          <p:nvPr>
            <p:ph idx="1"/>
          </p:nvPr>
        </p:nvSpPr>
        <p:spPr>
          <a:xfrm>
            <a:off x="123908" y="1192696"/>
            <a:ext cx="9020092" cy="5529770"/>
          </a:xfrm>
        </p:spPr>
        <p:txBody>
          <a:bodyPr>
            <a:normAutofit fontScale="92500" lnSpcReduction="20000"/>
          </a:bodyPr>
          <a:lstStyle/>
          <a:p>
            <a:pPr marL="0" indent="0">
              <a:buNone/>
            </a:pPr>
            <a:r>
              <a:rPr lang="en-US" b="1" u="sng" dirty="0" smtClean="0"/>
              <a:t>Quakers </a:t>
            </a:r>
            <a:r>
              <a:rPr lang="en-US" b="1" dirty="0" smtClean="0"/>
              <a:t>were earliest opponents </a:t>
            </a:r>
            <a:r>
              <a:rPr lang="en-US" b="1" dirty="0"/>
              <a:t>slavery </a:t>
            </a:r>
            <a:endParaRPr lang="en-US" dirty="0" smtClean="0">
              <a:effectLst/>
            </a:endParaRPr>
          </a:p>
          <a:p>
            <a:pPr marL="0" indent="0">
              <a:buNone/>
            </a:pPr>
            <a:r>
              <a:rPr lang="en-US" dirty="0"/>
              <a:t> </a:t>
            </a:r>
            <a:r>
              <a:rPr lang="en-US" b="1" u="sng" dirty="0" smtClean="0"/>
              <a:t>American Colonization Society</a:t>
            </a:r>
            <a:r>
              <a:rPr lang="en-US" b="1" dirty="0"/>
              <a:t>: transport freed slaves back to Africa (1822 Monrovia, Liberia) </a:t>
            </a:r>
            <a:endParaRPr lang="en-US" dirty="0" smtClean="0">
              <a:effectLst/>
            </a:endParaRPr>
          </a:p>
          <a:p>
            <a:pPr marL="0" indent="0">
              <a:buNone/>
            </a:pPr>
            <a:r>
              <a:rPr lang="en-US" u="sng" dirty="0"/>
              <a:t> </a:t>
            </a:r>
            <a:r>
              <a:rPr lang="en-US" b="1" u="sng" dirty="0" smtClean="0"/>
              <a:t>David Walker</a:t>
            </a:r>
            <a:r>
              <a:rPr lang="en-US" b="1" dirty="0"/>
              <a:t>-“</a:t>
            </a:r>
            <a:r>
              <a:rPr lang="en-US" b="1" dirty="0" smtClean="0"/>
              <a:t>Appeal to the </a:t>
            </a:r>
            <a:r>
              <a:rPr lang="en-US" b="1" dirty="0"/>
              <a:t>Colored Citizens of World” (1829) called for violent uprising </a:t>
            </a:r>
            <a:endParaRPr lang="en-US" dirty="0" smtClean="0">
              <a:effectLst/>
            </a:endParaRPr>
          </a:p>
          <a:p>
            <a:pPr marL="0" indent="0">
              <a:buNone/>
            </a:pPr>
            <a:r>
              <a:rPr lang="en-US" u="sng" dirty="0"/>
              <a:t> </a:t>
            </a:r>
            <a:r>
              <a:rPr lang="en-US" b="1" u="sng" dirty="0" smtClean="0"/>
              <a:t>William Lloyd Garrison</a:t>
            </a:r>
            <a:r>
              <a:rPr lang="en-US" b="1" dirty="0"/>
              <a:t>(1833) American Anti-Slavery Society called for immediate uncompensated emancipation. </a:t>
            </a:r>
            <a:endParaRPr lang="en-US" dirty="0" smtClean="0">
              <a:effectLst/>
            </a:endParaRPr>
          </a:p>
          <a:p>
            <a:pPr marL="0" indent="0">
              <a:buNone/>
            </a:pPr>
            <a:r>
              <a:rPr lang="en-US" b="1" dirty="0"/>
              <a:t>–</a:t>
            </a:r>
            <a:r>
              <a:rPr lang="en-US" dirty="0"/>
              <a:t> </a:t>
            </a:r>
            <a:r>
              <a:rPr lang="en-US" b="1" dirty="0"/>
              <a:t>Published “The Liberator” </a:t>
            </a:r>
            <a:endParaRPr lang="en-US" dirty="0" smtClean="0">
              <a:effectLst/>
            </a:endParaRPr>
          </a:p>
          <a:p>
            <a:pPr marL="0" indent="0">
              <a:buNone/>
            </a:pPr>
            <a:r>
              <a:rPr lang="en-US" b="1" u="sng" dirty="0" smtClean="0"/>
              <a:t>Sojourner Truth &amp;</a:t>
            </a:r>
            <a:r>
              <a:rPr lang="en-US" b="1" u="sng" dirty="0"/>
              <a:t>Frederick Douglas</a:t>
            </a:r>
            <a:r>
              <a:rPr lang="en-US" b="1" dirty="0"/>
              <a:t>: former slaves who advocated for abolitionism. </a:t>
            </a:r>
            <a:endParaRPr lang="en-US" dirty="0" smtClean="0">
              <a:effectLst/>
            </a:endParaRPr>
          </a:p>
          <a:p>
            <a:pPr marL="0" indent="0">
              <a:buNone/>
            </a:pPr>
            <a:r>
              <a:rPr lang="en-US" b="1" u="sng" dirty="0" smtClean="0"/>
              <a:t>Liberty Party </a:t>
            </a:r>
            <a:r>
              <a:rPr lang="en-US" b="1" dirty="0" smtClean="0"/>
              <a:t>(</a:t>
            </a:r>
            <a:r>
              <a:rPr lang="en-US" b="1" dirty="0"/>
              <a:t>1840) </a:t>
            </a:r>
            <a:endParaRPr lang="en-US" dirty="0" smtClean="0">
              <a:effectLst/>
            </a:endParaRPr>
          </a:p>
          <a:p>
            <a:endParaRPr lang="en-US" dirty="0"/>
          </a:p>
        </p:txBody>
      </p:sp>
    </p:spTree>
    <p:extLst>
      <p:ext uri="{BB962C8B-B14F-4D97-AF65-F5344CB8AC3E}">
        <p14:creationId xmlns:p14="http://schemas.microsoft.com/office/powerpoint/2010/main" val="391910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pPr marL="0" indent="0">
              <a:buNone/>
            </a:pPr>
            <a:r>
              <a:rPr lang="en-US" dirty="0" smtClean="0"/>
              <a:t>What were the different antebellum reforms and describe </a:t>
            </a:r>
            <a:r>
              <a:rPr lang="en-US" smtClean="0"/>
              <a:t>their effectiveness? </a:t>
            </a:r>
            <a:endParaRPr lang="en-US"/>
          </a:p>
        </p:txBody>
      </p:sp>
    </p:spTree>
    <p:extLst>
      <p:ext uri="{BB962C8B-B14F-4D97-AF65-F5344CB8AC3E}">
        <p14:creationId xmlns:p14="http://schemas.microsoft.com/office/powerpoint/2010/main" val="264498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35308"/>
            <a:ext cx="8229600" cy="5390855"/>
          </a:xfrm>
        </p:spPr>
        <p:txBody>
          <a:bodyPr>
            <a:normAutofit fontScale="92500"/>
          </a:bodyPr>
          <a:lstStyle/>
          <a:p>
            <a:pPr marL="0" indent="0" algn="ctr">
              <a:buNone/>
            </a:pPr>
            <a:r>
              <a:rPr lang="en-US" b="1" dirty="0"/>
              <a:t>BIG </a:t>
            </a:r>
            <a:r>
              <a:rPr lang="en-US" b="1" dirty="0" smtClean="0"/>
              <a:t>IDEAS</a:t>
            </a:r>
            <a:endParaRPr lang="en-US" dirty="0" smtClean="0">
              <a:effectLst/>
            </a:endParaRPr>
          </a:p>
          <a:p>
            <a:pPr marL="0" indent="0">
              <a:buNone/>
            </a:pPr>
            <a:r>
              <a:rPr lang="en-US" dirty="0"/>
              <a:t>•  The Second Great Awakening, liberal social ideas from abroad, and Romantic beliefs in human perfectibility fostered the rise of voluntary organizations to promote religious and secular reforms, including abolition and women’s rights. </a:t>
            </a:r>
            <a:endParaRPr lang="en-US" dirty="0" smtClean="0">
              <a:effectLst/>
            </a:endParaRPr>
          </a:p>
          <a:p>
            <a:pPr marL="0" indent="0">
              <a:buNone/>
            </a:pPr>
            <a:r>
              <a:rPr lang="en-US" dirty="0"/>
              <a:t>•  Various groups of American Indians, women, and religious followers developed cultures reflecting their interests and experiences, as did regional groups and an emerging urban middle class. </a:t>
            </a:r>
            <a:endParaRPr lang="en-US" dirty="0" smtClean="0">
              <a:effectLst/>
            </a:endParaRPr>
          </a:p>
          <a:p>
            <a:endParaRPr lang="en-US" dirty="0"/>
          </a:p>
        </p:txBody>
      </p:sp>
    </p:spTree>
    <p:extLst>
      <p:ext uri="{BB962C8B-B14F-4D97-AF65-F5344CB8AC3E}">
        <p14:creationId xmlns:p14="http://schemas.microsoft.com/office/powerpoint/2010/main" val="391534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Ideas: Liberalism in </a:t>
            </a:r>
            <a:r>
              <a:rPr lang="en-US" dirty="0" err="1" smtClean="0"/>
              <a:t>Relgion</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marL="0" indent="0">
              <a:buNone/>
            </a:pPr>
            <a:r>
              <a:rPr lang="en-US" b="1" u="sng" dirty="0">
                <a:solidFill>
                  <a:srgbClr val="FF0000"/>
                </a:solidFill>
              </a:rPr>
              <a:t>DEISM </a:t>
            </a:r>
            <a:endParaRPr lang="en-US" u="sng" dirty="0" smtClean="0">
              <a:solidFill>
                <a:srgbClr val="FF0000"/>
              </a:solidFill>
              <a:effectLst/>
            </a:endParaRPr>
          </a:p>
          <a:p>
            <a:pPr marL="0" indent="0">
              <a:buNone/>
            </a:pPr>
            <a:r>
              <a:rPr lang="en-US" b="1" dirty="0"/>
              <a:t>•</a:t>
            </a:r>
            <a:r>
              <a:rPr lang="en-US" dirty="0"/>
              <a:t> </a:t>
            </a:r>
            <a:r>
              <a:rPr lang="en-US" b="1" dirty="0"/>
              <a:t>Less revelation, more </a:t>
            </a:r>
            <a:r>
              <a:rPr lang="en-US" b="1" dirty="0">
                <a:solidFill>
                  <a:srgbClr val="FF0000"/>
                </a:solidFill>
              </a:rPr>
              <a:t>reliance on reason </a:t>
            </a:r>
            <a:r>
              <a:rPr lang="en-US" b="1" dirty="0"/>
              <a:t>•</a:t>
            </a:r>
            <a:r>
              <a:rPr lang="en-US" dirty="0"/>
              <a:t> </a:t>
            </a:r>
            <a:r>
              <a:rPr lang="en-US" b="1" dirty="0"/>
              <a:t>Less Bible, </a:t>
            </a:r>
            <a:r>
              <a:rPr lang="en-US" b="1" dirty="0">
                <a:solidFill>
                  <a:srgbClr val="FF0000"/>
                </a:solidFill>
              </a:rPr>
              <a:t>more </a:t>
            </a:r>
            <a:r>
              <a:rPr lang="en-US" b="1" dirty="0" smtClean="0">
                <a:solidFill>
                  <a:srgbClr val="FF0000"/>
                </a:solidFill>
              </a:rPr>
              <a:t>science</a:t>
            </a:r>
            <a:r>
              <a:rPr lang="en-US" dirty="0" smtClean="0">
                <a:solidFill>
                  <a:srgbClr val="FF0000"/>
                </a:solidFill>
              </a:rPr>
              <a:t> </a:t>
            </a:r>
            <a:r>
              <a:rPr lang="en-US" b="1" dirty="0"/>
              <a:t>But they believe in God </a:t>
            </a:r>
            <a:endParaRPr lang="en-US" dirty="0" smtClean="0">
              <a:effectLst/>
            </a:endParaRPr>
          </a:p>
          <a:p>
            <a:pPr marL="0" indent="0">
              <a:buNone/>
            </a:pPr>
            <a:r>
              <a:rPr lang="en-US" b="1" dirty="0"/>
              <a:t>–</a:t>
            </a:r>
            <a:r>
              <a:rPr lang="en-US" dirty="0"/>
              <a:t> </a:t>
            </a:r>
            <a:r>
              <a:rPr lang="en-US" b="1" dirty="0"/>
              <a:t>Gave human beings capacity for moral behavior </a:t>
            </a:r>
            <a:r>
              <a:rPr lang="en-US" b="1" u="sng" dirty="0">
                <a:solidFill>
                  <a:srgbClr val="FF0000"/>
                </a:solidFill>
              </a:rPr>
              <a:t>UNITARIANISM </a:t>
            </a:r>
            <a:endParaRPr lang="en-US" u="sng" dirty="0" smtClean="0">
              <a:solidFill>
                <a:srgbClr val="FF0000"/>
              </a:solidFill>
              <a:effectLst/>
            </a:endParaRPr>
          </a:p>
          <a:p>
            <a:pPr marL="0" indent="0">
              <a:buNone/>
            </a:pPr>
            <a:r>
              <a:rPr lang="en-US" b="1" dirty="0"/>
              <a:t>•</a:t>
            </a:r>
            <a:r>
              <a:rPr lang="en-US" dirty="0"/>
              <a:t> </a:t>
            </a:r>
            <a:r>
              <a:rPr lang="en-US" b="1" dirty="0"/>
              <a:t>Spinoff from less extreme Puritanism of the past </a:t>
            </a:r>
            <a:endParaRPr lang="en-US" dirty="0" smtClean="0">
              <a:effectLst/>
            </a:endParaRPr>
          </a:p>
          <a:p>
            <a:pPr marL="0" indent="0">
              <a:buNone/>
            </a:pPr>
            <a:r>
              <a:rPr lang="en-US" b="1" dirty="0"/>
              <a:t>•</a:t>
            </a:r>
            <a:r>
              <a:rPr lang="en-US" dirty="0"/>
              <a:t>  </a:t>
            </a:r>
            <a:r>
              <a:rPr lang="en-US" b="1" dirty="0"/>
              <a:t>Humans have </a:t>
            </a:r>
            <a:r>
              <a:rPr lang="en-US" b="1" dirty="0">
                <a:solidFill>
                  <a:srgbClr val="FF0000"/>
                </a:solidFill>
              </a:rPr>
              <a:t>free will </a:t>
            </a:r>
            <a:r>
              <a:rPr lang="en-US" b="1" dirty="0"/>
              <a:t>and the possibility of </a:t>
            </a:r>
            <a:r>
              <a:rPr lang="en-US" b="1" dirty="0" smtClean="0">
                <a:solidFill>
                  <a:srgbClr val="FF0000"/>
                </a:solidFill>
              </a:rPr>
              <a:t>salvation </a:t>
            </a:r>
            <a:r>
              <a:rPr lang="en-US" b="1" dirty="0">
                <a:solidFill>
                  <a:srgbClr val="FF0000"/>
                </a:solidFill>
              </a:rPr>
              <a:t>by good works </a:t>
            </a:r>
            <a:endParaRPr lang="en-US" dirty="0" smtClean="0">
              <a:solidFill>
                <a:srgbClr val="FF0000"/>
              </a:solidFill>
              <a:effectLst/>
            </a:endParaRPr>
          </a:p>
          <a:p>
            <a:pPr marL="0" indent="0">
              <a:buNone/>
            </a:pPr>
            <a:r>
              <a:rPr lang="en-US" b="1" dirty="0" smtClean="0"/>
              <a:t>	–</a:t>
            </a:r>
            <a:r>
              <a:rPr lang="en-US" dirty="0" smtClean="0"/>
              <a:t> </a:t>
            </a:r>
            <a:r>
              <a:rPr lang="en-US" b="1" dirty="0"/>
              <a:t>God not as stern Creator, but loving father </a:t>
            </a:r>
            <a:endParaRPr lang="en-US" dirty="0" smtClean="0">
              <a:effectLst/>
            </a:endParaRPr>
          </a:p>
          <a:p>
            <a:pPr marL="0" indent="0">
              <a:buNone/>
            </a:pPr>
            <a:r>
              <a:rPr lang="en-US" b="1" dirty="0"/>
              <a:t>•</a:t>
            </a:r>
            <a:r>
              <a:rPr lang="en-US" dirty="0"/>
              <a:t>  </a:t>
            </a:r>
            <a:r>
              <a:rPr lang="en-US" b="1" dirty="0"/>
              <a:t>Contrast with hellfire doctrines of Calvinism </a:t>
            </a:r>
            <a:endParaRPr lang="en-US" dirty="0" smtClean="0">
              <a:effectLst/>
            </a:endParaRPr>
          </a:p>
          <a:p>
            <a:pPr marL="0" indent="0">
              <a:buNone/>
            </a:pPr>
            <a:r>
              <a:rPr lang="en-US" b="1" dirty="0" smtClean="0">
                <a:solidFill>
                  <a:srgbClr val="FF0000"/>
                </a:solidFill>
              </a:rPr>
              <a:t>	–</a:t>
            </a:r>
            <a:r>
              <a:rPr lang="en-US" dirty="0" smtClean="0">
                <a:solidFill>
                  <a:srgbClr val="FF0000"/>
                </a:solidFill>
              </a:rPr>
              <a:t> </a:t>
            </a:r>
            <a:r>
              <a:rPr lang="en-US" b="1" dirty="0">
                <a:solidFill>
                  <a:srgbClr val="FF0000"/>
                </a:solidFill>
              </a:rPr>
              <a:t>Reject Predestination </a:t>
            </a:r>
            <a:r>
              <a:rPr lang="en-US" b="1" dirty="0"/>
              <a:t>and human wickedness </a:t>
            </a:r>
            <a:endParaRPr lang="en-US" dirty="0" smtClean="0">
              <a:effectLst/>
            </a:endParaRPr>
          </a:p>
          <a:p>
            <a:endParaRPr lang="en-US" dirty="0"/>
          </a:p>
        </p:txBody>
      </p:sp>
    </p:spTree>
    <p:extLst>
      <p:ext uri="{BB962C8B-B14F-4D97-AF65-F5344CB8AC3E}">
        <p14:creationId xmlns:p14="http://schemas.microsoft.com/office/powerpoint/2010/main" val="3640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01"/>
            <a:ext cx="9144000" cy="1143000"/>
          </a:xfrm>
        </p:spPr>
        <p:txBody>
          <a:bodyPr/>
          <a:lstStyle/>
          <a:p>
            <a:r>
              <a:rPr lang="en-US" b="1" dirty="0" smtClean="0">
                <a:solidFill>
                  <a:schemeClr val="tx2"/>
                </a:solidFill>
              </a:rPr>
              <a:t>Second Great Awakening</a:t>
            </a:r>
            <a:endParaRPr lang="en-US" b="1" dirty="0">
              <a:solidFill>
                <a:schemeClr val="tx2"/>
              </a:solidFill>
            </a:endParaRPr>
          </a:p>
        </p:txBody>
      </p:sp>
      <p:sp>
        <p:nvSpPr>
          <p:cNvPr id="3" name="Content Placeholder 2"/>
          <p:cNvSpPr>
            <a:spLocks noGrp="1"/>
          </p:cNvSpPr>
          <p:nvPr>
            <p:ph idx="1"/>
          </p:nvPr>
        </p:nvSpPr>
        <p:spPr>
          <a:xfrm>
            <a:off x="123908" y="882906"/>
            <a:ext cx="8890376" cy="5975094"/>
          </a:xfrm>
        </p:spPr>
        <p:txBody>
          <a:bodyPr>
            <a:normAutofit fontScale="77500" lnSpcReduction="20000"/>
          </a:bodyPr>
          <a:lstStyle/>
          <a:p>
            <a:pPr marL="0" indent="0">
              <a:buNone/>
            </a:pPr>
            <a:r>
              <a:rPr lang="en-US" b="1" u="sng" dirty="0"/>
              <a:t>Reasons:</a:t>
            </a:r>
            <a:br>
              <a:rPr lang="en-US" b="1" u="sng" dirty="0"/>
            </a:br>
            <a:r>
              <a:rPr lang="en-US" b="1" dirty="0"/>
              <a:t>•</a:t>
            </a:r>
            <a:r>
              <a:rPr lang="en-US" dirty="0"/>
              <a:t> </a:t>
            </a:r>
            <a:r>
              <a:rPr lang="en-US" b="1" dirty="0" smtClean="0"/>
              <a:t>Concern over lack of religious zeal</a:t>
            </a:r>
            <a:r>
              <a:rPr lang="en-US" b="1" dirty="0"/>
              <a:t/>
            </a:r>
            <a:br>
              <a:rPr lang="en-US" b="1" dirty="0"/>
            </a:br>
            <a:r>
              <a:rPr lang="en-US" b="1" dirty="0"/>
              <a:t>•</a:t>
            </a:r>
            <a:r>
              <a:rPr lang="en-US" dirty="0"/>
              <a:t> </a:t>
            </a:r>
            <a:r>
              <a:rPr lang="en-US" b="1" dirty="0" smtClean="0"/>
              <a:t>Ideas of Deism and Unitarianism</a:t>
            </a:r>
            <a:r>
              <a:rPr lang="en-US" b="1" dirty="0"/>
              <a:t/>
            </a:r>
            <a:br>
              <a:rPr lang="en-US" b="1" dirty="0"/>
            </a:br>
            <a:r>
              <a:rPr lang="en-US" b="1" dirty="0">
                <a:solidFill>
                  <a:srgbClr val="FF0000"/>
                </a:solidFill>
              </a:rPr>
              <a:t>Wave of revivals </a:t>
            </a:r>
            <a:r>
              <a:rPr lang="en-US" b="1" dirty="0"/>
              <a:t>spread across the country •</a:t>
            </a:r>
            <a:r>
              <a:rPr lang="en-US" dirty="0"/>
              <a:t> </a:t>
            </a:r>
            <a:r>
              <a:rPr lang="en-US" b="1" dirty="0"/>
              <a:t>Frontier “camp meetings” </a:t>
            </a:r>
            <a:endParaRPr lang="en-US" dirty="0" smtClean="0">
              <a:effectLst/>
            </a:endParaRPr>
          </a:p>
          <a:p>
            <a:pPr marL="0" indent="0">
              <a:buNone/>
            </a:pPr>
            <a:r>
              <a:rPr lang="en-US" b="1" dirty="0"/>
              <a:t>•</a:t>
            </a:r>
            <a:r>
              <a:rPr lang="en-US" dirty="0"/>
              <a:t> </a:t>
            </a:r>
            <a:r>
              <a:rPr lang="en-US" b="1" dirty="0">
                <a:solidFill>
                  <a:srgbClr val="FF0000"/>
                </a:solidFill>
              </a:rPr>
              <a:t>Charles Finney</a:t>
            </a:r>
            <a:r>
              <a:rPr lang="en-US" b="1" dirty="0"/>
              <a:t>- revival preacher who leads revivals in New York area in 1830s </a:t>
            </a:r>
            <a:endParaRPr lang="en-US" dirty="0" smtClean="0">
              <a:effectLst/>
            </a:endParaRPr>
          </a:p>
          <a:p>
            <a:pPr marL="0" indent="0">
              <a:buNone/>
            </a:pPr>
            <a:r>
              <a:rPr lang="en-US" b="1" dirty="0"/>
              <a:t>–</a:t>
            </a:r>
            <a:r>
              <a:rPr lang="en-US" dirty="0"/>
              <a:t> </a:t>
            </a:r>
            <a:r>
              <a:rPr lang="en-US" b="1" dirty="0"/>
              <a:t>Against slavery and alcohol </a:t>
            </a:r>
            <a:endParaRPr lang="en-US" dirty="0" smtClean="0">
              <a:effectLst/>
            </a:endParaRPr>
          </a:p>
          <a:p>
            <a:pPr marL="0" indent="0">
              <a:buNone/>
            </a:pPr>
            <a:r>
              <a:rPr lang="en-US" b="1" dirty="0"/>
              <a:t>•</a:t>
            </a:r>
            <a:r>
              <a:rPr lang="en-US" dirty="0"/>
              <a:t>  </a:t>
            </a:r>
            <a:r>
              <a:rPr lang="en-US" b="1" dirty="0"/>
              <a:t>Numerous citizens </a:t>
            </a:r>
            <a:r>
              <a:rPr lang="en-US" b="1" dirty="0">
                <a:solidFill>
                  <a:srgbClr val="FF0000"/>
                </a:solidFill>
              </a:rPr>
              <a:t>converted </a:t>
            </a:r>
            <a:endParaRPr lang="en-US" dirty="0" smtClean="0">
              <a:solidFill>
                <a:srgbClr val="FF0000"/>
              </a:solidFill>
              <a:effectLst/>
            </a:endParaRPr>
          </a:p>
          <a:p>
            <a:pPr marL="0" indent="0">
              <a:buNone/>
            </a:pPr>
            <a:r>
              <a:rPr lang="en-US" b="1" dirty="0"/>
              <a:t>–</a:t>
            </a:r>
            <a:r>
              <a:rPr lang="en-US" dirty="0"/>
              <a:t> </a:t>
            </a:r>
            <a:r>
              <a:rPr lang="en-US" b="1" dirty="0"/>
              <a:t>“Born again Christians” </a:t>
            </a:r>
            <a:endParaRPr lang="en-US" dirty="0" smtClean="0">
              <a:effectLst/>
            </a:endParaRPr>
          </a:p>
          <a:p>
            <a:pPr marL="0" indent="0">
              <a:buNone/>
            </a:pPr>
            <a:r>
              <a:rPr lang="en-US" b="1" dirty="0"/>
              <a:t>–</a:t>
            </a:r>
            <a:r>
              <a:rPr lang="en-US" dirty="0"/>
              <a:t> </a:t>
            </a:r>
            <a:r>
              <a:rPr lang="en-US" b="1" dirty="0"/>
              <a:t>Boosted church attendance </a:t>
            </a:r>
            <a:endParaRPr lang="en-US" dirty="0"/>
          </a:p>
          <a:p>
            <a:pPr marL="0" indent="0">
              <a:buNone/>
            </a:pPr>
            <a:r>
              <a:rPr lang="en-US" b="1" dirty="0" smtClean="0"/>
              <a:t>•</a:t>
            </a:r>
            <a:r>
              <a:rPr lang="en-US" dirty="0" smtClean="0"/>
              <a:t> </a:t>
            </a:r>
            <a:r>
              <a:rPr lang="en-US" dirty="0"/>
              <a:t> </a:t>
            </a:r>
            <a:r>
              <a:rPr lang="en-US" b="1" dirty="0" smtClean="0">
                <a:solidFill>
                  <a:srgbClr val="FF0000"/>
                </a:solidFill>
              </a:rPr>
              <a:t>New religious sects </a:t>
            </a:r>
            <a:r>
              <a:rPr lang="en-US" b="1" dirty="0" smtClean="0"/>
              <a:t>formed </a:t>
            </a:r>
            <a:endParaRPr lang="en-US" dirty="0" smtClean="0">
              <a:effectLst/>
            </a:endParaRPr>
          </a:p>
          <a:p>
            <a:pPr marL="0" indent="0">
              <a:buNone/>
            </a:pPr>
            <a:r>
              <a:rPr lang="en-US" b="1" dirty="0">
                <a:solidFill>
                  <a:srgbClr val="FF0000"/>
                </a:solidFill>
              </a:rPr>
              <a:t>Methodists</a:t>
            </a:r>
            <a:r>
              <a:rPr lang="en-US" b="1" dirty="0"/>
              <a:t> and </a:t>
            </a:r>
            <a:r>
              <a:rPr lang="en-US" b="1" dirty="0">
                <a:solidFill>
                  <a:srgbClr val="FF0000"/>
                </a:solidFill>
              </a:rPr>
              <a:t>Baptists </a:t>
            </a:r>
            <a:r>
              <a:rPr lang="en-US" b="1" dirty="0"/>
              <a:t>huge increase in numbers </a:t>
            </a:r>
            <a:endParaRPr lang="en-US" dirty="0" smtClean="0">
              <a:effectLst/>
            </a:endParaRPr>
          </a:p>
          <a:p>
            <a:pPr marL="0" indent="0">
              <a:buNone/>
            </a:pPr>
            <a:r>
              <a:rPr lang="en-US" b="1" dirty="0"/>
              <a:t>•</a:t>
            </a:r>
            <a:r>
              <a:rPr lang="en-US" dirty="0"/>
              <a:t>  </a:t>
            </a:r>
            <a:r>
              <a:rPr lang="en-US" b="1" dirty="0"/>
              <a:t>Stressed personal conversion (not predestination) </a:t>
            </a:r>
            <a:endParaRPr lang="en-US" dirty="0" smtClean="0">
              <a:effectLst/>
            </a:endParaRPr>
          </a:p>
          <a:p>
            <a:pPr marL="0" indent="0">
              <a:buNone/>
            </a:pPr>
            <a:r>
              <a:rPr lang="en-US" b="1" dirty="0"/>
              <a:t>•</a:t>
            </a:r>
            <a:r>
              <a:rPr lang="en-US" dirty="0"/>
              <a:t>  </a:t>
            </a:r>
            <a:r>
              <a:rPr lang="en-US" b="1" dirty="0" smtClean="0">
                <a:solidFill>
                  <a:srgbClr val="FF0000"/>
                </a:solidFill>
              </a:rPr>
              <a:t>Democratic</a:t>
            </a:r>
            <a:r>
              <a:rPr lang="en-US" b="1" dirty="0" smtClean="0"/>
              <a:t> control of church affairs </a:t>
            </a:r>
            <a:endParaRPr lang="en-US" dirty="0" smtClean="0">
              <a:effectLst/>
            </a:endParaRPr>
          </a:p>
          <a:p>
            <a:pPr marL="0" indent="0">
              <a:buNone/>
            </a:pPr>
            <a:r>
              <a:rPr lang="en-US" b="1" dirty="0" smtClean="0"/>
              <a:t>•</a:t>
            </a:r>
            <a:r>
              <a:rPr lang="en-US" dirty="0" smtClean="0">
                <a:solidFill>
                  <a:srgbClr val="FF0000"/>
                </a:solidFill>
              </a:rPr>
              <a:t> </a:t>
            </a:r>
            <a:r>
              <a:rPr lang="en-US" dirty="0">
                <a:solidFill>
                  <a:srgbClr val="FF0000"/>
                </a:solidFill>
              </a:rPr>
              <a:t> </a:t>
            </a:r>
            <a:r>
              <a:rPr lang="en-US" b="1" dirty="0">
                <a:solidFill>
                  <a:srgbClr val="FF0000"/>
                </a:solidFill>
              </a:rPr>
              <a:t>Emotionalism </a:t>
            </a:r>
            <a:r>
              <a:rPr lang="en-US" b="1" dirty="0"/>
              <a:t>in worship </a:t>
            </a:r>
            <a:endParaRPr lang="en-US" dirty="0" smtClean="0">
              <a:effectLst/>
            </a:endParaRPr>
          </a:p>
          <a:p>
            <a:endParaRPr lang="en-US" dirty="0"/>
          </a:p>
        </p:txBody>
      </p:sp>
    </p:spTree>
    <p:extLst>
      <p:ext uri="{BB962C8B-B14F-4D97-AF65-F5344CB8AC3E}">
        <p14:creationId xmlns:p14="http://schemas.microsoft.com/office/powerpoint/2010/main" val="274628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95"/>
            <a:ext cx="8229600" cy="933547"/>
          </a:xfrm>
        </p:spPr>
        <p:txBody>
          <a:bodyPr/>
          <a:lstStyle/>
          <a:p>
            <a:r>
              <a:rPr lang="en-US" b="1" dirty="0" smtClean="0">
                <a:solidFill>
                  <a:schemeClr val="tx2"/>
                </a:solidFill>
              </a:rPr>
              <a:t>Second Great Awakening</a:t>
            </a:r>
            <a:endParaRPr lang="en-US" b="1" dirty="0">
              <a:solidFill>
                <a:schemeClr val="tx2"/>
              </a:solidFill>
            </a:endParaRPr>
          </a:p>
        </p:txBody>
      </p:sp>
      <p:sp>
        <p:nvSpPr>
          <p:cNvPr id="3" name="Content Placeholder 2"/>
          <p:cNvSpPr>
            <a:spLocks noGrp="1"/>
          </p:cNvSpPr>
          <p:nvPr>
            <p:ph idx="1"/>
          </p:nvPr>
        </p:nvSpPr>
        <p:spPr>
          <a:xfrm>
            <a:off x="108419" y="836436"/>
            <a:ext cx="9035581" cy="5886030"/>
          </a:xfrm>
        </p:spPr>
        <p:txBody>
          <a:bodyPr>
            <a:normAutofit lnSpcReduction="10000"/>
          </a:bodyPr>
          <a:lstStyle/>
          <a:p>
            <a:pPr marL="0" indent="0">
              <a:buNone/>
            </a:pPr>
            <a:r>
              <a:rPr lang="en-US" b="1" dirty="0"/>
              <a:t>•</a:t>
            </a:r>
            <a:r>
              <a:rPr lang="en-US" dirty="0"/>
              <a:t> </a:t>
            </a:r>
            <a:r>
              <a:rPr lang="en-US" b="1" dirty="0"/>
              <a:t>Increase in </a:t>
            </a:r>
            <a:r>
              <a:rPr lang="en-US" b="1" dirty="0">
                <a:solidFill>
                  <a:srgbClr val="FF0000"/>
                </a:solidFill>
              </a:rPr>
              <a:t>evangelicalism</a:t>
            </a:r>
            <a:r>
              <a:rPr lang="en-US" b="1" dirty="0"/>
              <a:t> inspire </a:t>
            </a:r>
            <a:r>
              <a:rPr lang="en-US" b="1" dirty="0" smtClean="0"/>
              <a:t>reform </a:t>
            </a:r>
            <a:r>
              <a:rPr lang="en-US" b="1" dirty="0"/>
              <a:t>efforts- </a:t>
            </a:r>
            <a:r>
              <a:rPr lang="en-US" b="1" dirty="0">
                <a:solidFill>
                  <a:srgbClr val="FF0000"/>
                </a:solidFill>
              </a:rPr>
              <a:t>Age of Reform </a:t>
            </a:r>
            <a:endParaRPr lang="en-US" b="1" dirty="0" smtClean="0">
              <a:solidFill>
                <a:srgbClr val="FF0000"/>
              </a:solidFill>
            </a:endParaRPr>
          </a:p>
          <a:p>
            <a:pPr marL="0" indent="0">
              <a:buNone/>
            </a:pPr>
            <a:r>
              <a:rPr lang="en-US" b="1" dirty="0" smtClean="0"/>
              <a:t>–</a:t>
            </a:r>
            <a:r>
              <a:rPr lang="en-US" dirty="0" smtClean="0"/>
              <a:t> </a:t>
            </a:r>
            <a:r>
              <a:rPr lang="en-US" b="1" dirty="0"/>
              <a:t>Prison Reform </a:t>
            </a:r>
            <a:endParaRPr lang="en-US" dirty="0" smtClean="0">
              <a:effectLst/>
            </a:endParaRPr>
          </a:p>
          <a:p>
            <a:pPr marL="0" indent="0">
              <a:buNone/>
            </a:pPr>
            <a:r>
              <a:rPr lang="en-US" b="1" dirty="0"/>
              <a:t>–</a:t>
            </a:r>
            <a:r>
              <a:rPr lang="en-US" dirty="0"/>
              <a:t> </a:t>
            </a:r>
            <a:r>
              <a:rPr lang="en-US" b="1" dirty="0"/>
              <a:t>Temperance</a:t>
            </a:r>
            <a:br>
              <a:rPr lang="en-US" b="1" dirty="0"/>
            </a:br>
            <a:r>
              <a:rPr lang="en-US" b="1" dirty="0"/>
              <a:t>–</a:t>
            </a:r>
            <a:r>
              <a:rPr lang="en-US" dirty="0"/>
              <a:t> </a:t>
            </a:r>
            <a:r>
              <a:rPr lang="en-US" b="1" dirty="0"/>
              <a:t>Women’s movement –</a:t>
            </a:r>
            <a:r>
              <a:rPr lang="en-US" dirty="0"/>
              <a:t> </a:t>
            </a:r>
            <a:r>
              <a:rPr lang="en-US" b="1" dirty="0"/>
              <a:t>Anti-slavery </a:t>
            </a:r>
            <a:endParaRPr lang="en-US" dirty="0" smtClean="0">
              <a:effectLst/>
            </a:endParaRPr>
          </a:p>
          <a:p>
            <a:pPr marL="0" indent="0">
              <a:buNone/>
            </a:pPr>
            <a:r>
              <a:rPr lang="en-US" b="1" dirty="0"/>
              <a:t>•</a:t>
            </a:r>
            <a:r>
              <a:rPr lang="en-US" dirty="0"/>
              <a:t> </a:t>
            </a:r>
            <a:r>
              <a:rPr lang="en-US" b="1" dirty="0"/>
              <a:t>Key part of Second Great Awakening </a:t>
            </a:r>
            <a:r>
              <a:rPr lang="en-US" b="1" dirty="0" smtClean="0"/>
              <a:t>was </a:t>
            </a:r>
            <a:r>
              <a:rPr lang="en-US" b="1" dirty="0"/>
              <a:t>the</a:t>
            </a:r>
            <a:r>
              <a:rPr lang="en-US" b="1" dirty="0">
                <a:solidFill>
                  <a:srgbClr val="FF0000"/>
                </a:solidFill>
              </a:rPr>
              <a:t> key role of women in religion </a:t>
            </a:r>
            <a:endParaRPr lang="en-US" b="1" dirty="0" smtClean="0">
              <a:solidFill>
                <a:srgbClr val="FF0000"/>
              </a:solidFill>
            </a:endParaRPr>
          </a:p>
          <a:p>
            <a:pPr marL="0" indent="0">
              <a:buNone/>
            </a:pPr>
            <a:r>
              <a:rPr lang="en-US" b="1" dirty="0" smtClean="0"/>
              <a:t>–</a:t>
            </a:r>
            <a:r>
              <a:rPr lang="en-US" dirty="0" smtClean="0"/>
              <a:t> </a:t>
            </a:r>
            <a:r>
              <a:rPr lang="en-US" b="1" dirty="0"/>
              <a:t>Majority of new church members </a:t>
            </a:r>
            <a:endParaRPr lang="en-US" dirty="0" smtClean="0">
              <a:effectLst/>
            </a:endParaRPr>
          </a:p>
          <a:p>
            <a:pPr marL="0" indent="0">
              <a:buNone/>
            </a:pPr>
            <a:r>
              <a:rPr lang="en-US" b="1" dirty="0"/>
              <a:t>–</a:t>
            </a:r>
            <a:r>
              <a:rPr lang="en-US" dirty="0"/>
              <a:t>  </a:t>
            </a:r>
            <a:r>
              <a:rPr lang="en-US" b="1" dirty="0"/>
              <a:t>Women role of bringing family back to God </a:t>
            </a:r>
            <a:endParaRPr lang="en-US" dirty="0" smtClean="0">
              <a:effectLst/>
            </a:endParaRPr>
          </a:p>
          <a:p>
            <a:pPr marL="0" indent="0">
              <a:buNone/>
            </a:pPr>
            <a:r>
              <a:rPr lang="en-US" b="1" dirty="0"/>
              <a:t>–</a:t>
            </a:r>
            <a:r>
              <a:rPr lang="en-US" dirty="0"/>
              <a:t>  </a:t>
            </a:r>
            <a:r>
              <a:rPr lang="en-US" b="1" dirty="0"/>
              <a:t>Inspired involvement in various other reform efforts </a:t>
            </a:r>
            <a:endParaRPr lang="en-US" dirty="0" smtClean="0">
              <a:effectLst/>
            </a:endParaRPr>
          </a:p>
          <a:p>
            <a:endParaRPr lang="en-US" dirty="0"/>
          </a:p>
        </p:txBody>
      </p:sp>
    </p:spTree>
    <p:extLst>
      <p:ext uri="{BB962C8B-B14F-4D97-AF65-F5344CB8AC3E}">
        <p14:creationId xmlns:p14="http://schemas.microsoft.com/office/powerpoint/2010/main" val="294188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784"/>
            <a:ext cx="8229600" cy="918058"/>
          </a:xfrm>
        </p:spPr>
        <p:txBody>
          <a:bodyPr/>
          <a:lstStyle/>
          <a:p>
            <a:r>
              <a:rPr lang="en-US" dirty="0" smtClean="0"/>
              <a:t>MORMONS</a:t>
            </a:r>
            <a:endParaRPr lang="en-US" dirty="0"/>
          </a:p>
        </p:txBody>
      </p:sp>
      <p:sp>
        <p:nvSpPr>
          <p:cNvPr id="3" name="Content Placeholder 2"/>
          <p:cNvSpPr>
            <a:spLocks noGrp="1"/>
          </p:cNvSpPr>
          <p:nvPr>
            <p:ph idx="1"/>
          </p:nvPr>
        </p:nvSpPr>
        <p:spPr>
          <a:xfrm>
            <a:off x="123908" y="774478"/>
            <a:ext cx="8874888" cy="6083522"/>
          </a:xfrm>
        </p:spPr>
        <p:txBody>
          <a:bodyPr>
            <a:normAutofit fontScale="92500" lnSpcReduction="10000"/>
          </a:bodyPr>
          <a:lstStyle/>
          <a:p>
            <a:pPr marL="0" indent="0">
              <a:buNone/>
            </a:pPr>
            <a:r>
              <a:rPr lang="en-US" b="1" dirty="0"/>
              <a:t>•</a:t>
            </a:r>
            <a:r>
              <a:rPr lang="en-US" dirty="0">
                <a:solidFill>
                  <a:srgbClr val="FF0000"/>
                </a:solidFill>
              </a:rPr>
              <a:t> </a:t>
            </a:r>
            <a:r>
              <a:rPr lang="en-US" b="1" dirty="0" smtClean="0">
                <a:solidFill>
                  <a:srgbClr val="FF0000"/>
                </a:solidFill>
              </a:rPr>
              <a:t>Joseph Smith</a:t>
            </a:r>
            <a:r>
              <a:rPr lang="en-US" b="1" dirty="0"/>
              <a:t>-</a:t>
            </a:r>
            <a:r>
              <a:rPr lang="en-US" b="1" dirty="0" smtClean="0"/>
              <a:t>Creates Church </a:t>
            </a:r>
            <a:r>
              <a:rPr lang="en-US" b="1" dirty="0"/>
              <a:t>of Jesus Christ of Latter-Day Saints </a:t>
            </a:r>
            <a:endParaRPr lang="en-US" dirty="0" smtClean="0">
              <a:effectLst/>
            </a:endParaRPr>
          </a:p>
          <a:p>
            <a:pPr marL="0" indent="0">
              <a:buNone/>
            </a:pPr>
            <a:r>
              <a:rPr lang="en-US" b="1" dirty="0"/>
              <a:t>–</a:t>
            </a:r>
            <a:r>
              <a:rPr lang="en-US" dirty="0"/>
              <a:t> </a:t>
            </a:r>
            <a:r>
              <a:rPr lang="en-US" b="1" dirty="0"/>
              <a:t>Travels to Illinois </a:t>
            </a:r>
            <a:endParaRPr lang="en-US" b="1" dirty="0" smtClean="0"/>
          </a:p>
          <a:p>
            <a:pPr marL="0" indent="0">
              <a:buNone/>
            </a:pPr>
            <a:r>
              <a:rPr lang="en-US" b="1" dirty="0" smtClean="0"/>
              <a:t>–</a:t>
            </a:r>
            <a:r>
              <a:rPr lang="en-US" dirty="0" smtClean="0"/>
              <a:t> </a:t>
            </a:r>
            <a:r>
              <a:rPr lang="en-US" b="1" dirty="0"/>
              <a:t>Murdered in 1844 </a:t>
            </a:r>
            <a:endParaRPr lang="en-US" dirty="0" smtClean="0">
              <a:effectLst/>
            </a:endParaRPr>
          </a:p>
          <a:p>
            <a:pPr marL="0" indent="0">
              <a:buNone/>
            </a:pPr>
            <a:r>
              <a:rPr lang="en-US" b="1" dirty="0"/>
              <a:t>•</a:t>
            </a:r>
            <a:r>
              <a:rPr lang="en-US" dirty="0"/>
              <a:t> </a:t>
            </a:r>
            <a:r>
              <a:rPr lang="en-US" b="1" dirty="0" smtClean="0">
                <a:solidFill>
                  <a:srgbClr val="FF0000"/>
                </a:solidFill>
              </a:rPr>
              <a:t>Brigham Young </a:t>
            </a:r>
            <a:r>
              <a:rPr lang="en-US" b="1" dirty="0" smtClean="0"/>
              <a:t>leads the </a:t>
            </a:r>
            <a:r>
              <a:rPr lang="en-US" b="1" dirty="0"/>
              <a:t>followers to Utah in 1846-47 </a:t>
            </a:r>
            <a:endParaRPr lang="en-US" dirty="0" smtClean="0">
              <a:effectLst/>
            </a:endParaRPr>
          </a:p>
          <a:p>
            <a:pPr marL="0" indent="0">
              <a:buNone/>
            </a:pPr>
            <a:r>
              <a:rPr lang="en-US" b="1" dirty="0"/>
              <a:t>–</a:t>
            </a:r>
            <a:r>
              <a:rPr lang="en-US" dirty="0"/>
              <a:t>  </a:t>
            </a:r>
            <a:r>
              <a:rPr lang="en-US" b="1" dirty="0"/>
              <a:t>Develops a separate community (“New Zion”) </a:t>
            </a:r>
            <a:endParaRPr lang="en-US" dirty="0" smtClean="0">
              <a:effectLst/>
            </a:endParaRPr>
          </a:p>
          <a:p>
            <a:pPr marL="0" indent="0">
              <a:buNone/>
            </a:pPr>
            <a:r>
              <a:rPr lang="en-US" b="1" dirty="0"/>
              <a:t>–</a:t>
            </a:r>
            <a:r>
              <a:rPr lang="en-US" dirty="0"/>
              <a:t>  </a:t>
            </a:r>
            <a:r>
              <a:rPr lang="en-US" b="1" dirty="0"/>
              <a:t>Prosperous </a:t>
            </a:r>
            <a:r>
              <a:rPr lang="en-US" b="1" dirty="0">
                <a:solidFill>
                  <a:srgbClr val="FF0000"/>
                </a:solidFill>
              </a:rPr>
              <a:t>cooperative </a:t>
            </a:r>
            <a:r>
              <a:rPr lang="en-US" b="1" dirty="0"/>
              <a:t>frontier community </a:t>
            </a:r>
            <a:endParaRPr lang="en-US" dirty="0" smtClean="0">
              <a:effectLst/>
            </a:endParaRPr>
          </a:p>
          <a:p>
            <a:pPr marL="0" indent="0">
              <a:buNone/>
            </a:pPr>
            <a:r>
              <a:rPr lang="en-US" b="1" dirty="0"/>
              <a:t>–</a:t>
            </a:r>
            <a:r>
              <a:rPr lang="en-US" dirty="0"/>
              <a:t>  </a:t>
            </a:r>
            <a:r>
              <a:rPr lang="en-US" b="1" dirty="0"/>
              <a:t>Settlement increases by birthrate and immigrants from abroad (Missionary) </a:t>
            </a:r>
            <a:endParaRPr lang="en-US" dirty="0" smtClean="0">
              <a:effectLst/>
            </a:endParaRPr>
          </a:p>
          <a:p>
            <a:pPr marL="0" indent="0">
              <a:buNone/>
            </a:pPr>
            <a:r>
              <a:rPr lang="en-US" b="1" dirty="0"/>
              <a:t>•</a:t>
            </a:r>
            <a:r>
              <a:rPr lang="en-US" dirty="0"/>
              <a:t> </a:t>
            </a:r>
            <a:r>
              <a:rPr lang="en-US" b="1" dirty="0" smtClean="0"/>
              <a:t>Will not be admitted into the </a:t>
            </a:r>
            <a:r>
              <a:rPr lang="en-US" b="1" dirty="0"/>
              <a:t>union until 1896 </a:t>
            </a:r>
            <a:endParaRPr lang="en-US" dirty="0" smtClean="0">
              <a:effectLst/>
            </a:endParaRPr>
          </a:p>
          <a:p>
            <a:pPr marL="0" indent="0">
              <a:buNone/>
            </a:pPr>
            <a:r>
              <a:rPr lang="en-US" b="1" dirty="0"/>
              <a:t>–</a:t>
            </a:r>
            <a:r>
              <a:rPr lang="en-US" dirty="0"/>
              <a:t> </a:t>
            </a:r>
            <a:r>
              <a:rPr lang="en-US" b="1" dirty="0">
                <a:solidFill>
                  <a:srgbClr val="FF0000"/>
                </a:solidFill>
              </a:rPr>
              <a:t>Issue of polygamy </a:t>
            </a:r>
            <a:endParaRPr lang="en-US" dirty="0" smtClean="0">
              <a:solidFill>
                <a:srgbClr val="FF0000"/>
              </a:solidFill>
              <a:effectLst/>
            </a:endParaRPr>
          </a:p>
          <a:p>
            <a:endParaRPr lang="en-US" dirty="0"/>
          </a:p>
        </p:txBody>
      </p:sp>
    </p:spTree>
    <p:extLst>
      <p:ext uri="{BB962C8B-B14F-4D97-AF65-F5344CB8AC3E}">
        <p14:creationId xmlns:p14="http://schemas.microsoft.com/office/powerpoint/2010/main" val="369246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998010" y="1600200"/>
            <a:ext cx="4940819" cy="4154983"/>
          </a:xfrm>
          <a:prstGeom prst="rect">
            <a:avLst/>
          </a:prstGeom>
          <a:noFill/>
        </p:spPr>
        <p:txBody>
          <a:bodyPr wrap="square" lIns="91440" tIns="45720" rIns="91440" bIns="45720">
            <a:spAutoFit/>
          </a:bodyPr>
          <a:lstStyle/>
          <a:p>
            <a:pPr algn="ctr"/>
            <a:r>
              <a:rPr lang="en-US" sz="8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AGE</a:t>
            </a:r>
            <a:br>
              <a:rPr lang="en-US" sz="8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br>
            <a:r>
              <a:rPr lang="en-US" sz="8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OF </a:t>
            </a:r>
            <a:br>
              <a:rPr lang="en-US" sz="8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br>
            <a:r>
              <a:rPr lang="en-US" sz="8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REFORM</a:t>
            </a:r>
            <a:endParaRPr lang="en-US" sz="8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40866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4519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694</TotalTime>
  <Words>287</Words>
  <Application>Microsoft Macintosh PowerPoint</Application>
  <PresentationFormat>On-screen Show (4:3)</PresentationFormat>
  <Paragraphs>107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Antebellum Reform </vt:lpstr>
      <vt:lpstr>EQ</vt:lpstr>
      <vt:lpstr>PowerPoint Presentation</vt:lpstr>
      <vt:lpstr>New Ideas: Liberalism in Relgion</vt:lpstr>
      <vt:lpstr>Second Great Awakening</vt:lpstr>
      <vt:lpstr>Second Great Awakening</vt:lpstr>
      <vt:lpstr>MORMONS</vt:lpstr>
      <vt:lpstr>PowerPoint Presentation</vt:lpstr>
      <vt:lpstr>PowerPoint Presentation</vt:lpstr>
      <vt:lpstr>Dorothy Dix</vt:lpstr>
      <vt:lpstr>EDUCATION REFORM</vt:lpstr>
      <vt:lpstr>Temperance Movement</vt:lpstr>
      <vt:lpstr>WOMEN RESIST</vt:lpstr>
      <vt:lpstr>WOMEN RESIST</vt:lpstr>
      <vt:lpstr>Transcendentalism</vt:lpstr>
      <vt:lpstr>Utopian Communities</vt:lpstr>
      <vt:lpstr>Abolitionist Movement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Antebellum Reform and Slavery</dc:title>
  <dc:creator>Ramirez, Marcia P.</dc:creator>
  <cp:lastModifiedBy>Ramirez, Marcia P.</cp:lastModifiedBy>
  <cp:revision>9</cp:revision>
  <dcterms:created xsi:type="dcterms:W3CDTF">2015-11-12T03:41:23Z</dcterms:created>
  <dcterms:modified xsi:type="dcterms:W3CDTF">2015-11-12T15:15:36Z</dcterms:modified>
</cp:coreProperties>
</file>