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  <p:sldMasterId id="2147483828" r:id="rId2"/>
  </p:sldMasterIdLst>
  <p:sldIdLst>
    <p:sldId id="256" r:id="rId3"/>
    <p:sldId id="284" r:id="rId4"/>
    <p:sldId id="273" r:id="rId5"/>
    <p:sldId id="257" r:id="rId6"/>
    <p:sldId id="258" r:id="rId7"/>
    <p:sldId id="274" r:id="rId8"/>
    <p:sldId id="282" r:id="rId9"/>
    <p:sldId id="281" r:id="rId10"/>
    <p:sldId id="279" r:id="rId11"/>
    <p:sldId id="280" r:id="rId12"/>
    <p:sldId id="260" r:id="rId13"/>
    <p:sldId id="277" r:id="rId14"/>
    <p:sldId id="259" r:id="rId15"/>
    <p:sldId id="287" r:id="rId16"/>
    <p:sldId id="286" r:id="rId17"/>
    <p:sldId id="261" r:id="rId18"/>
    <p:sldId id="283" r:id="rId19"/>
    <p:sldId id="264" r:id="rId20"/>
    <p:sldId id="263" r:id="rId21"/>
    <p:sldId id="275" r:id="rId22"/>
    <p:sldId id="267" r:id="rId23"/>
    <p:sldId id="270" r:id="rId24"/>
    <p:sldId id="316" r:id="rId25"/>
    <p:sldId id="268" r:id="rId26"/>
    <p:sldId id="266" r:id="rId27"/>
    <p:sldId id="285" r:id="rId28"/>
    <p:sldId id="310" r:id="rId29"/>
    <p:sldId id="288" r:id="rId30"/>
    <p:sldId id="289" r:id="rId31"/>
    <p:sldId id="294" r:id="rId32"/>
    <p:sldId id="293" r:id="rId33"/>
    <p:sldId id="295" r:id="rId34"/>
    <p:sldId id="297" r:id="rId35"/>
    <p:sldId id="308" r:id="rId36"/>
    <p:sldId id="309" r:id="rId37"/>
    <p:sldId id="311" r:id="rId38"/>
    <p:sldId id="315" r:id="rId39"/>
    <p:sldId id="327" r:id="rId40"/>
    <p:sldId id="320" r:id="rId41"/>
    <p:sldId id="321" r:id="rId42"/>
    <p:sldId id="322" r:id="rId43"/>
    <p:sldId id="302" r:id="rId44"/>
    <p:sldId id="317" r:id="rId45"/>
    <p:sldId id="318" r:id="rId46"/>
    <p:sldId id="291" r:id="rId47"/>
    <p:sldId id="319" r:id="rId48"/>
    <p:sldId id="312" r:id="rId49"/>
    <p:sldId id="313" r:id="rId50"/>
    <p:sldId id="314" r:id="rId51"/>
    <p:sldId id="323" r:id="rId52"/>
    <p:sldId id="324" r:id="rId53"/>
    <p:sldId id="325" r:id="rId54"/>
    <p:sldId id="326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131" d="100"/>
          <a:sy n="131" d="100"/>
        </p:scale>
        <p:origin x="-1000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05A925B-D362-41B5-8C16-357915415131}" type="datetimeFigureOut">
              <a:rPr lang="en-US" smtClean="0"/>
              <a:t>4/23/17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9FAFC4C-C662-493F-BFDF-9814406A0B6C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A925B-D362-41B5-8C16-357915415131}" type="datetimeFigureOut">
              <a:rPr lang="en-US" smtClean="0"/>
              <a:t>4/23/17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FC4C-C662-493F-BFDF-9814406A0B6C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xmlns:p14="http://schemas.microsoft.com/office/powerpoint/2010/main"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A925B-D362-41B5-8C16-357915415131}" type="datetimeFigureOut">
              <a:rPr lang="en-US" smtClean="0"/>
              <a:t>4/23/17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FC4C-C662-493F-BFDF-9814406A0B6C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xmlns:p14="http://schemas.microsoft.com/office/powerpoint/2010/main"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05A925B-D362-41B5-8C16-357915415131}" type="datetimeFigureOut">
              <a:rPr lang="en-US" smtClean="0">
                <a:solidFill>
                  <a:srgbClr val="ECE9C6"/>
                </a:solidFill>
              </a:rPr>
              <a:pPr/>
              <a:t>4/23/17</a:t>
            </a:fld>
            <a:endParaRPr lang="en-US">
              <a:solidFill>
                <a:srgbClr val="ECE9C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ECE9C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9FAFC4C-C662-493F-BFDF-9814406A0B6C}" type="slidenum">
              <a:rPr lang="en-US" smtClean="0">
                <a:solidFill>
                  <a:srgbClr val="ECE9C6"/>
                </a:solidFill>
              </a:rPr>
              <a:pPr/>
              <a:t>‹#›</a:t>
            </a:fld>
            <a:endParaRPr lang="en-US">
              <a:solidFill>
                <a:srgbClr val="ECE9C6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 w="3175">
                    <a:solidFill>
                      <a:srgbClr val="ECE9C6">
                        <a:alpha val="60000"/>
                      </a:srgbClr>
                    </a:solidFill>
                  </a:ln>
                  <a:solidFill>
                    <a:srgbClr val="ECE9C6">
                      <a:lumMod val="90000"/>
                    </a:srgb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444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A925B-D362-41B5-8C16-357915415131}" type="datetimeFigureOut">
              <a:rPr lang="en-US" smtClean="0">
                <a:solidFill>
                  <a:srgbClr val="895D1D"/>
                </a:solidFill>
              </a:rPr>
              <a:pPr/>
              <a:t>4/23/17</a:t>
            </a:fld>
            <a:endParaRPr lang="en-US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FC4C-C662-493F-BFDF-9814406A0B6C}" type="slidenum">
              <a:rPr lang="en-US" smtClean="0">
                <a:solidFill>
                  <a:srgbClr val="895D1D"/>
                </a:solidFill>
              </a:rPr>
              <a:pPr/>
              <a:t>‹#›</a:t>
            </a:fld>
            <a:endParaRPr lang="en-US">
              <a:solidFill>
                <a:srgbClr val="895D1D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17167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A925B-D362-41B5-8C16-357915415131}" type="datetimeFigureOut">
              <a:rPr lang="en-US" smtClean="0">
                <a:solidFill>
                  <a:srgbClr val="895D1D"/>
                </a:solidFill>
              </a:rPr>
              <a:pPr/>
              <a:t>4/23/17</a:t>
            </a:fld>
            <a:endParaRPr lang="en-US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FC4C-C662-493F-BFDF-9814406A0B6C}" type="slidenum">
              <a:rPr lang="en-US" smtClean="0">
                <a:solidFill>
                  <a:srgbClr val="895D1D"/>
                </a:solidFill>
              </a:rPr>
              <a:pPr/>
              <a:t>‹#›</a:t>
            </a:fld>
            <a:endParaRPr lang="en-US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0774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A925B-D362-41B5-8C16-357915415131}" type="datetimeFigureOut">
              <a:rPr lang="en-US" smtClean="0">
                <a:solidFill>
                  <a:srgbClr val="895D1D"/>
                </a:solidFill>
              </a:rPr>
              <a:pPr/>
              <a:t>4/23/17</a:t>
            </a:fld>
            <a:endParaRPr lang="en-US">
              <a:solidFill>
                <a:srgbClr val="895D1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895D1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FC4C-C662-493F-BFDF-9814406A0B6C}" type="slidenum">
              <a:rPr lang="en-US" smtClean="0">
                <a:solidFill>
                  <a:srgbClr val="895D1D"/>
                </a:solidFill>
              </a:rPr>
              <a:pPr/>
              <a:t>‹#›</a:t>
            </a:fld>
            <a:endParaRPr lang="en-US">
              <a:solidFill>
                <a:srgbClr val="895D1D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731616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A925B-D362-41B5-8C16-357915415131}" type="datetimeFigureOut">
              <a:rPr lang="en-US" smtClean="0">
                <a:solidFill>
                  <a:srgbClr val="895D1D"/>
                </a:solidFill>
              </a:rPr>
              <a:pPr/>
              <a:t>4/23/17</a:t>
            </a:fld>
            <a:endParaRPr lang="en-US">
              <a:solidFill>
                <a:srgbClr val="895D1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895D1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FC4C-C662-493F-BFDF-9814406A0B6C}" type="slidenum">
              <a:rPr lang="en-US" smtClean="0">
                <a:solidFill>
                  <a:srgbClr val="895D1D"/>
                </a:solidFill>
              </a:rPr>
              <a:pPr/>
              <a:t>‹#›</a:t>
            </a:fld>
            <a:endParaRPr lang="en-US">
              <a:solidFill>
                <a:srgbClr val="895D1D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51184446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A925B-D362-41B5-8C16-357915415131}" type="datetimeFigureOut">
              <a:rPr lang="en-US" smtClean="0">
                <a:solidFill>
                  <a:srgbClr val="895D1D"/>
                </a:solidFill>
              </a:rPr>
              <a:pPr/>
              <a:t>4/23/17</a:t>
            </a:fld>
            <a:endParaRPr lang="en-US">
              <a:solidFill>
                <a:srgbClr val="895D1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895D1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FC4C-C662-493F-BFDF-9814406A0B6C}" type="slidenum">
              <a:rPr lang="en-US" smtClean="0">
                <a:solidFill>
                  <a:srgbClr val="895D1D"/>
                </a:solidFill>
              </a:rPr>
              <a:pPr/>
              <a:t>‹#›</a:t>
            </a:fld>
            <a:endParaRPr lang="en-US">
              <a:solidFill>
                <a:srgbClr val="895D1D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23659726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A925B-D362-41B5-8C16-357915415131}" type="datetimeFigureOut">
              <a:rPr lang="en-US" smtClean="0">
                <a:solidFill>
                  <a:srgbClr val="895D1D"/>
                </a:solidFill>
              </a:rPr>
              <a:pPr/>
              <a:t>4/23/17</a:t>
            </a:fld>
            <a:endParaRPr lang="en-US">
              <a:solidFill>
                <a:srgbClr val="895D1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895D1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FC4C-C662-493F-BFDF-9814406A0B6C}" type="slidenum">
              <a:rPr lang="en-US" smtClean="0">
                <a:solidFill>
                  <a:srgbClr val="895D1D"/>
                </a:solidFill>
              </a:rPr>
              <a:pPr/>
              <a:t>‹#›</a:t>
            </a:fld>
            <a:endParaRPr lang="en-US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789534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A925B-D362-41B5-8C16-357915415131}" type="datetimeFigureOut">
              <a:rPr lang="en-US" smtClean="0">
                <a:solidFill>
                  <a:srgbClr val="895D1D"/>
                </a:solidFill>
              </a:rPr>
              <a:pPr/>
              <a:t>4/23/17</a:t>
            </a:fld>
            <a:endParaRPr lang="en-US">
              <a:solidFill>
                <a:srgbClr val="895D1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895D1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FC4C-C662-493F-BFDF-9814406A0B6C}" type="slidenum">
              <a:rPr lang="en-US" smtClean="0">
                <a:solidFill>
                  <a:srgbClr val="895D1D"/>
                </a:solidFill>
              </a:rPr>
              <a:pPr/>
              <a:t>‹#›</a:t>
            </a:fld>
            <a:endParaRPr lang="en-US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619721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A925B-D362-41B5-8C16-357915415131}" type="datetimeFigureOut">
              <a:rPr lang="en-US" smtClean="0"/>
              <a:t>4/23/17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FC4C-C662-493F-BFDF-9814406A0B6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A925B-D362-41B5-8C16-357915415131}" type="datetimeFigureOut">
              <a:rPr lang="en-US" smtClean="0">
                <a:solidFill>
                  <a:srgbClr val="895D1D"/>
                </a:solidFill>
              </a:rPr>
              <a:pPr/>
              <a:t>4/23/17</a:t>
            </a:fld>
            <a:endParaRPr lang="en-US">
              <a:solidFill>
                <a:srgbClr val="895D1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895D1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FC4C-C662-493F-BFDF-9814406A0B6C}" type="slidenum">
              <a:rPr lang="en-US" smtClean="0">
                <a:solidFill>
                  <a:srgbClr val="895D1D"/>
                </a:solidFill>
              </a:rPr>
              <a:pPr/>
              <a:t>‹#›</a:t>
            </a:fld>
            <a:endParaRPr lang="en-US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807265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A925B-D362-41B5-8C16-357915415131}" type="datetimeFigureOut">
              <a:rPr lang="en-US" smtClean="0">
                <a:solidFill>
                  <a:srgbClr val="895D1D"/>
                </a:solidFill>
              </a:rPr>
              <a:pPr/>
              <a:t>4/23/17</a:t>
            </a:fld>
            <a:endParaRPr lang="en-US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FC4C-C662-493F-BFDF-9814406A0B6C}" type="slidenum">
              <a:rPr lang="en-US" smtClean="0">
                <a:solidFill>
                  <a:srgbClr val="895D1D"/>
                </a:solidFill>
              </a:rPr>
              <a:pPr/>
              <a:t>‹#›</a:t>
            </a:fld>
            <a:endParaRPr lang="en-US">
              <a:solidFill>
                <a:srgbClr val="895D1D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33914465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A925B-D362-41B5-8C16-357915415131}" type="datetimeFigureOut">
              <a:rPr lang="en-US" smtClean="0">
                <a:solidFill>
                  <a:srgbClr val="895D1D"/>
                </a:solidFill>
              </a:rPr>
              <a:pPr/>
              <a:t>4/23/17</a:t>
            </a:fld>
            <a:endParaRPr lang="en-US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FC4C-C662-493F-BFDF-9814406A0B6C}" type="slidenum">
              <a:rPr lang="en-US" smtClean="0">
                <a:solidFill>
                  <a:srgbClr val="895D1D"/>
                </a:solidFill>
              </a:rPr>
              <a:pPr/>
              <a:t>‹#›</a:t>
            </a:fld>
            <a:endParaRPr lang="en-US">
              <a:solidFill>
                <a:srgbClr val="895D1D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07255368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A925B-D362-41B5-8C16-357915415131}" type="datetimeFigureOut">
              <a:rPr lang="en-US" smtClean="0"/>
              <a:t>4/23/17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FC4C-C662-493F-BFDF-9814406A0B6C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A925B-D362-41B5-8C16-357915415131}" type="datetimeFigureOut">
              <a:rPr lang="en-US" smtClean="0"/>
              <a:t>4/23/17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FC4C-C662-493F-BFDF-9814406A0B6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A925B-D362-41B5-8C16-357915415131}" type="datetimeFigureOut">
              <a:rPr lang="en-US" smtClean="0"/>
              <a:t>4/23/17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FC4C-C662-493F-BFDF-9814406A0B6C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xmlns:p14="http://schemas.microsoft.com/office/powerpoint/2010/main"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A925B-D362-41B5-8C16-357915415131}" type="datetimeFigureOut">
              <a:rPr lang="en-US" smtClean="0"/>
              <a:t>4/23/17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FC4C-C662-493F-BFDF-9814406A0B6C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xmlns:p14="http://schemas.microsoft.com/office/powerpoint/2010/main"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A925B-D362-41B5-8C16-357915415131}" type="datetimeFigureOut">
              <a:rPr lang="en-US" smtClean="0"/>
              <a:t>4/23/17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FC4C-C662-493F-BFDF-9814406A0B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A925B-D362-41B5-8C16-357915415131}" type="datetimeFigureOut">
              <a:rPr lang="en-US" smtClean="0"/>
              <a:t>4/23/17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FC4C-C662-493F-BFDF-9814406A0B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A925B-D362-41B5-8C16-357915415131}" type="datetimeFigureOut">
              <a:rPr lang="en-US" smtClean="0"/>
              <a:t>4/23/17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FC4C-C662-493F-BFDF-9814406A0B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D05A925B-D362-41B5-8C16-357915415131}" type="datetimeFigureOut">
              <a:rPr lang="en-US" smtClean="0"/>
              <a:t>4/23/17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29FAFC4C-C662-493F-BFDF-9814406A0B6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 xmlns:p14="http://schemas.microsoft.com/office/powerpoint/2010/main" spd="slow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D05A925B-D362-41B5-8C16-357915415131}" type="datetimeFigureOut">
              <a:rPr lang="en-US" smtClean="0">
                <a:solidFill>
                  <a:srgbClr val="895D1D"/>
                </a:solidFill>
              </a:rPr>
              <a:pPr/>
              <a:t>4/23/17</a:t>
            </a:fld>
            <a:endParaRPr lang="en-US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29FAFC4C-C662-493F-BFDF-9814406A0B6C}" type="slidenum">
              <a:rPr lang="en-US" smtClean="0">
                <a:solidFill>
                  <a:srgbClr val="895D1D"/>
                </a:solidFill>
              </a:rPr>
              <a:pPr/>
              <a:t>‹#›</a:t>
            </a:fld>
            <a:endParaRPr lang="en-US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571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 xmlns:p14="http://schemas.microsoft.com/office/powerpoint/2010/main" spd="slow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387737"/>
            <a:ext cx="8534400" cy="1731982"/>
          </a:xfrm>
        </p:spPr>
        <p:txBody>
          <a:bodyPr>
            <a:noAutofit/>
          </a:bodyPr>
          <a:lstStyle/>
          <a:p>
            <a:r>
              <a:rPr lang="en-US" sz="1800" dirty="0" smtClean="0"/>
              <a:t>20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Century Social Movements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6000" dirty="0" smtClean="0"/>
              <a:t>Native Americans</a:t>
            </a:r>
            <a:br>
              <a:rPr lang="en-US" sz="6000" dirty="0" smtClean="0"/>
            </a:br>
            <a:r>
              <a:rPr lang="en-US" sz="6000" dirty="0" smtClean="0"/>
              <a:t>&amp; Hispanics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9007693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57" y="570156"/>
            <a:ext cx="9154758" cy="1054250"/>
          </a:xfrm>
        </p:spPr>
        <p:txBody>
          <a:bodyPr/>
          <a:lstStyle/>
          <a:p>
            <a:r>
              <a:rPr lang="en-US" sz="4400" dirty="0" smtClean="0"/>
              <a:t>Quality of Life</a:t>
            </a:r>
            <a:endParaRPr lang="en-US" sz="44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86000"/>
            <a:ext cx="5410200" cy="432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6719051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57" y="570156"/>
            <a:ext cx="9154758" cy="1054250"/>
          </a:xfrm>
        </p:spPr>
        <p:txBody>
          <a:bodyPr/>
          <a:lstStyle/>
          <a:p>
            <a:r>
              <a:rPr lang="en-US" sz="4400" dirty="0" smtClean="0"/>
              <a:t>Occupation of Alcatraz, 1969-1971</a:t>
            </a:r>
            <a:endParaRPr lang="en-US" sz="4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3" b="7982"/>
          <a:stretch/>
        </p:blipFill>
        <p:spPr bwMode="auto">
          <a:xfrm>
            <a:off x="1371600" y="2209800"/>
            <a:ext cx="6553200" cy="4344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3956265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247" y="2248347"/>
            <a:ext cx="3110753" cy="3877815"/>
          </a:xfrm>
        </p:spPr>
        <p:txBody>
          <a:bodyPr/>
          <a:lstStyle/>
          <a:p>
            <a:r>
              <a:rPr lang="en-US" dirty="0" smtClean="0"/>
              <a:t>Act of political theater</a:t>
            </a:r>
          </a:p>
          <a:p>
            <a:r>
              <a:rPr lang="en-US" dirty="0" smtClean="0"/>
              <a:t>Drew attention to poor quality of life on reservations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57" y="570156"/>
            <a:ext cx="9154758" cy="1054250"/>
          </a:xfrm>
        </p:spPr>
        <p:txBody>
          <a:bodyPr/>
          <a:lstStyle/>
          <a:p>
            <a:r>
              <a:rPr lang="en-US" sz="4400" dirty="0" smtClean="0"/>
              <a:t>Occupation of Alcatraz, 1969-1971</a:t>
            </a:r>
            <a:endParaRPr lang="en-US" sz="4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266950"/>
            <a:ext cx="477202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4330794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247" y="2248347"/>
            <a:ext cx="3567953" cy="4609653"/>
          </a:xfrm>
        </p:spPr>
        <p:txBody>
          <a:bodyPr>
            <a:normAutofit/>
          </a:bodyPr>
          <a:lstStyle/>
          <a:p>
            <a:r>
              <a:rPr lang="en-US" dirty="0" smtClean="0"/>
              <a:t>Combination of urban Indians &amp; Indians on reservations</a:t>
            </a:r>
          </a:p>
          <a:p>
            <a:r>
              <a:rPr lang="en-US" dirty="0" smtClean="0"/>
              <a:t>Militant organization</a:t>
            </a:r>
          </a:p>
          <a:p>
            <a:r>
              <a:rPr lang="en-US" dirty="0" smtClean="0"/>
              <a:t>Confrontations with federal government &amp; law enforcement</a:t>
            </a:r>
          </a:p>
          <a:p>
            <a:pPr lvl="1"/>
            <a:r>
              <a:rPr lang="en-US" dirty="0" smtClean="0"/>
              <a:t>BIA</a:t>
            </a:r>
          </a:p>
          <a:p>
            <a:pPr lvl="1"/>
            <a:r>
              <a:rPr lang="en-US" dirty="0" smtClean="0"/>
              <a:t>FBI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57" y="570156"/>
            <a:ext cx="9154758" cy="1054250"/>
          </a:xfrm>
        </p:spPr>
        <p:txBody>
          <a:bodyPr/>
          <a:lstStyle/>
          <a:p>
            <a:r>
              <a:rPr lang="en-US" sz="4400" dirty="0" smtClean="0"/>
              <a:t>American Indian Movement (AIM)</a:t>
            </a:r>
            <a:endParaRPr lang="en-US" sz="4400" dirty="0"/>
          </a:p>
        </p:txBody>
      </p:sp>
      <p:pic>
        <p:nvPicPr>
          <p:cNvPr id="13316" name="Picture 4" descr="http://www.aics.org/WK/aimai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275683"/>
            <a:ext cx="4162425" cy="397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034638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57" y="570156"/>
            <a:ext cx="9154758" cy="1054250"/>
          </a:xfrm>
        </p:spPr>
        <p:txBody>
          <a:bodyPr/>
          <a:lstStyle/>
          <a:p>
            <a:r>
              <a:rPr lang="en-US" sz="4400" dirty="0" smtClean="0"/>
              <a:t>Russell Means &amp; Dennis Banks</a:t>
            </a:r>
            <a:endParaRPr lang="en-US" sz="44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09800"/>
            <a:ext cx="7315200" cy="438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5052834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57" y="570156"/>
            <a:ext cx="9154758" cy="1054250"/>
          </a:xfrm>
        </p:spPr>
        <p:txBody>
          <a:bodyPr/>
          <a:lstStyle/>
          <a:p>
            <a:r>
              <a:rPr lang="en-US" sz="4400" dirty="0" smtClean="0"/>
              <a:t>Takeover of Bureau of Indian Affairs (BIA) Office, 1972</a:t>
            </a:r>
            <a:endParaRPr lang="en-US" sz="44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66"/>
          <a:stretch/>
        </p:blipFill>
        <p:spPr bwMode="auto">
          <a:xfrm>
            <a:off x="1295400" y="2209800"/>
            <a:ext cx="6553200" cy="442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7059413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57" y="570156"/>
            <a:ext cx="9154758" cy="1054250"/>
          </a:xfrm>
        </p:spPr>
        <p:txBody>
          <a:bodyPr/>
          <a:lstStyle/>
          <a:p>
            <a:r>
              <a:rPr lang="en-US" sz="4400" dirty="0" smtClean="0"/>
              <a:t>Wounded Knee Standoff</a:t>
            </a:r>
            <a:br>
              <a:rPr lang="en-US" sz="4400" dirty="0" smtClean="0"/>
            </a:br>
            <a:r>
              <a:rPr lang="en-US" sz="4400" dirty="0" smtClean="0"/>
              <a:t>Against the FBI, 1973</a:t>
            </a:r>
            <a:endParaRPr lang="en-US" sz="44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2" y="2276302"/>
            <a:ext cx="6705598" cy="4429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3956265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57" y="570156"/>
            <a:ext cx="9154758" cy="1054250"/>
          </a:xfrm>
        </p:spPr>
        <p:txBody>
          <a:bodyPr/>
          <a:lstStyle/>
          <a:p>
            <a:r>
              <a:rPr lang="en-US" sz="4400" dirty="0" smtClean="0"/>
              <a:t>Urban Indians</a:t>
            </a:r>
            <a:endParaRPr lang="en-US" sz="44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47290"/>
            <a:ext cx="5638800" cy="442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3415852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248" y="2248347"/>
            <a:ext cx="2882152" cy="4609653"/>
          </a:xfrm>
        </p:spPr>
        <p:txBody>
          <a:bodyPr>
            <a:normAutofit/>
          </a:bodyPr>
          <a:lstStyle/>
          <a:p>
            <a:r>
              <a:rPr lang="en-US" dirty="0" smtClean="0"/>
              <a:t>Sovereignty grants some exemptions from state &amp; federal gambling laws</a:t>
            </a:r>
          </a:p>
          <a:p>
            <a:r>
              <a:rPr lang="en-US" dirty="0" smtClean="0"/>
              <a:t>Controversy: positive vs. negative impact of casinos on native communities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57" y="570156"/>
            <a:ext cx="9154758" cy="1054250"/>
          </a:xfrm>
        </p:spPr>
        <p:txBody>
          <a:bodyPr/>
          <a:lstStyle/>
          <a:p>
            <a:r>
              <a:rPr lang="en-US" sz="4400" dirty="0" smtClean="0"/>
              <a:t>Indian Gaming</a:t>
            </a:r>
            <a:endParaRPr lang="en-US" sz="44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960"/>
          <a:stretch/>
        </p:blipFill>
        <p:spPr bwMode="auto">
          <a:xfrm>
            <a:off x="3652515" y="2362200"/>
            <a:ext cx="514858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6902666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247" y="2248347"/>
            <a:ext cx="4558553" cy="4609653"/>
          </a:xfrm>
        </p:spPr>
        <p:txBody>
          <a:bodyPr>
            <a:normAutofit/>
          </a:bodyPr>
          <a:lstStyle/>
          <a:p>
            <a:pPr lvl="0">
              <a:buClr>
                <a:srgbClr val="873624"/>
              </a:buClr>
            </a:pPr>
            <a:r>
              <a:rPr lang="en-US" dirty="0" smtClean="0"/>
              <a:t>Casting of white actors vs. indigenous actors</a:t>
            </a:r>
            <a:endParaRPr lang="en-US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lvl="0">
              <a:buClr>
                <a:srgbClr val="873624"/>
              </a:buClr>
            </a:pPr>
            <a:r>
              <a:rPr lang="en-US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Historical 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</a:rPr>
              <a:t>accuracy </a:t>
            </a:r>
            <a:r>
              <a:rPr lang="en-US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vs. inaccuracy</a:t>
            </a:r>
            <a:endParaRPr lang="en-US" dirty="0" smtClean="0"/>
          </a:p>
          <a:p>
            <a:r>
              <a:rPr lang="en-US" dirty="0" smtClean="0"/>
              <a:t>Archetypes as heroes vs. villains</a:t>
            </a:r>
            <a:endParaRPr lang="en-US" dirty="0"/>
          </a:p>
          <a:p>
            <a:pPr lvl="1"/>
            <a:r>
              <a:rPr lang="en-US" dirty="0" smtClean="0"/>
              <a:t>Murderous “savages”?</a:t>
            </a:r>
          </a:p>
          <a:p>
            <a:pPr lvl="1"/>
            <a:r>
              <a:rPr lang="en-US" dirty="0" smtClean="0"/>
              <a:t>Noble, innocent victims?</a:t>
            </a:r>
          </a:p>
          <a:p>
            <a:pPr lvl="1"/>
            <a:r>
              <a:rPr lang="en-US" dirty="0" smtClean="0"/>
              <a:t>Recently… more nuanced, complex portrayals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57" y="570156"/>
            <a:ext cx="9154758" cy="1054250"/>
          </a:xfrm>
        </p:spPr>
        <p:txBody>
          <a:bodyPr/>
          <a:lstStyle/>
          <a:p>
            <a:r>
              <a:rPr lang="en-US" sz="4000" dirty="0" smtClean="0"/>
              <a:t>Media Depictions of Native Americans</a:t>
            </a:r>
            <a:endParaRPr lang="en-US" sz="4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2339662"/>
            <a:ext cx="28575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3956265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387737"/>
            <a:ext cx="8534400" cy="1731982"/>
          </a:xfrm>
        </p:spPr>
        <p:txBody>
          <a:bodyPr>
            <a:noAutofit/>
          </a:bodyPr>
          <a:lstStyle/>
          <a:p>
            <a:r>
              <a:rPr lang="en-US" dirty="0" smtClean="0"/>
              <a:t>Native Americans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78064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57" y="570156"/>
            <a:ext cx="9154758" cy="1054250"/>
          </a:xfrm>
        </p:spPr>
        <p:txBody>
          <a:bodyPr/>
          <a:lstStyle/>
          <a:p>
            <a:r>
              <a:rPr lang="en-US" sz="4000" dirty="0" smtClean="0"/>
              <a:t>Media Depictions of Native Americans</a:t>
            </a:r>
            <a:endParaRPr lang="en-US" sz="4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21210"/>
            <a:ext cx="2777471" cy="4003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123" y="2321210"/>
            <a:ext cx="2690277" cy="4003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875" y="2321211"/>
            <a:ext cx="2668925" cy="4003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6733546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247" y="2248347"/>
            <a:ext cx="2043953" cy="3877815"/>
          </a:xfrm>
        </p:spPr>
        <p:txBody>
          <a:bodyPr/>
          <a:lstStyle/>
          <a:p>
            <a:r>
              <a:rPr lang="en-US" dirty="0" smtClean="0"/>
              <a:t>Regional cultural gatherings</a:t>
            </a:r>
          </a:p>
          <a:p>
            <a:r>
              <a:rPr lang="en-US" dirty="0" smtClean="0"/>
              <a:t>Music, dance, arts, crafts, food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57" y="570156"/>
            <a:ext cx="9154758" cy="1054250"/>
          </a:xfrm>
        </p:spPr>
        <p:txBody>
          <a:bodyPr/>
          <a:lstStyle/>
          <a:p>
            <a:r>
              <a:rPr lang="en-US" sz="4400" dirty="0" smtClean="0"/>
              <a:t>Pow Wows</a:t>
            </a:r>
            <a:endParaRPr lang="en-US" sz="4400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362200"/>
            <a:ext cx="583224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6902666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247" y="2248347"/>
            <a:ext cx="4177553" cy="3877815"/>
          </a:xfrm>
        </p:spPr>
        <p:txBody>
          <a:bodyPr/>
          <a:lstStyle/>
          <a:p>
            <a:r>
              <a:rPr lang="en-US" dirty="0" smtClean="0"/>
              <a:t>Opened in 2004</a:t>
            </a:r>
          </a:p>
          <a:p>
            <a:r>
              <a:rPr lang="en-US" dirty="0" smtClean="0"/>
              <a:t>National Mall in Washington, D.C.</a:t>
            </a:r>
          </a:p>
          <a:p>
            <a:r>
              <a:rPr lang="en-US" dirty="0" smtClean="0"/>
              <a:t>Historical exhibits</a:t>
            </a:r>
          </a:p>
          <a:p>
            <a:r>
              <a:rPr lang="en-US" dirty="0" smtClean="0"/>
              <a:t>Cultural events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57" y="570156"/>
            <a:ext cx="9154758" cy="1054250"/>
          </a:xfrm>
        </p:spPr>
        <p:txBody>
          <a:bodyPr/>
          <a:lstStyle/>
          <a:p>
            <a:r>
              <a:rPr lang="en-US" sz="3600" dirty="0" smtClean="0"/>
              <a:t>National Museum of the American Indian</a:t>
            </a:r>
            <a:endParaRPr lang="en-US" sz="36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688" y="2165350"/>
            <a:ext cx="3682112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5" r="15485"/>
          <a:stretch/>
        </p:blipFill>
        <p:spPr bwMode="auto">
          <a:xfrm>
            <a:off x="762000" y="4457157"/>
            <a:ext cx="3581400" cy="209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6902666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57" y="570156"/>
            <a:ext cx="9154758" cy="1054250"/>
          </a:xfrm>
        </p:spPr>
        <p:txBody>
          <a:bodyPr/>
          <a:lstStyle/>
          <a:p>
            <a:r>
              <a:rPr lang="en-US" sz="4000" dirty="0" smtClean="0"/>
              <a:t>Virginia’s Powhatan Confederacy, 1620</a:t>
            </a:r>
            <a:endParaRPr lang="en-US" sz="4000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86000"/>
            <a:ext cx="5257800" cy="4406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7766601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247" y="2248347"/>
            <a:ext cx="3110753" cy="3877815"/>
          </a:xfrm>
        </p:spPr>
        <p:txBody>
          <a:bodyPr/>
          <a:lstStyle/>
          <a:p>
            <a:r>
              <a:rPr lang="en-US" dirty="0" smtClean="0"/>
              <a:t>As of 2014, Virginia still has </a:t>
            </a:r>
            <a:r>
              <a:rPr lang="en-US" i="1" u="sng" dirty="0" smtClean="0"/>
              <a:t>no</a:t>
            </a:r>
            <a:r>
              <a:rPr lang="en-US" dirty="0" smtClean="0"/>
              <a:t> tribes currently recognized by the federal government!</a:t>
            </a:r>
          </a:p>
          <a:p>
            <a:r>
              <a:rPr lang="en-US" dirty="0"/>
              <a:t>Key to tribal </a:t>
            </a:r>
            <a:r>
              <a:rPr lang="en-US" dirty="0" smtClean="0"/>
              <a:t>sovereignty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57" y="570156"/>
            <a:ext cx="9154758" cy="1054250"/>
          </a:xfrm>
        </p:spPr>
        <p:txBody>
          <a:bodyPr/>
          <a:lstStyle/>
          <a:p>
            <a:r>
              <a:rPr lang="en-US" sz="4400" dirty="0" smtClean="0"/>
              <a:t>Federal Recognition of Tribes</a:t>
            </a:r>
            <a:endParaRPr lang="en-US" sz="44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957" y="2209801"/>
            <a:ext cx="4288643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6902666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794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6902666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387737"/>
            <a:ext cx="8534400" cy="1731982"/>
          </a:xfrm>
        </p:spPr>
        <p:txBody>
          <a:bodyPr>
            <a:noAutofit/>
          </a:bodyPr>
          <a:lstStyle/>
          <a:p>
            <a:r>
              <a:rPr lang="en-US" dirty="0" smtClean="0"/>
              <a:t>Hispanics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575887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246" y="2248347"/>
            <a:ext cx="4196604" cy="3877815"/>
          </a:xfrm>
        </p:spPr>
        <p:txBody>
          <a:bodyPr/>
          <a:lstStyle/>
          <a:p>
            <a:r>
              <a:rPr lang="en-US" dirty="0" smtClean="0"/>
              <a:t>Labor justice</a:t>
            </a:r>
          </a:p>
          <a:p>
            <a:r>
              <a:rPr lang="en-US" dirty="0" smtClean="0"/>
              <a:t>Immigration, citizenship &amp; amnesty</a:t>
            </a:r>
          </a:p>
          <a:p>
            <a:r>
              <a:rPr lang="en-US" dirty="0" smtClean="0"/>
              <a:t>Education</a:t>
            </a:r>
          </a:p>
          <a:p>
            <a:r>
              <a:rPr lang="en-US" dirty="0" smtClean="0"/>
              <a:t>Language</a:t>
            </a:r>
          </a:p>
          <a:p>
            <a:r>
              <a:rPr lang="en-US" dirty="0" smtClean="0"/>
              <a:t>Increasing demographic presence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57" y="570156"/>
            <a:ext cx="9154758" cy="1054250"/>
          </a:xfrm>
        </p:spPr>
        <p:txBody>
          <a:bodyPr/>
          <a:lstStyle/>
          <a:p>
            <a:r>
              <a:rPr lang="en-US" sz="4400" dirty="0" smtClean="0"/>
              <a:t>Major Issues</a:t>
            </a:r>
            <a:endParaRPr lang="en-US" sz="4400" dirty="0"/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286000"/>
            <a:ext cx="3276600" cy="435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17495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246" y="2248347"/>
            <a:ext cx="3872753" cy="3877815"/>
          </a:xfrm>
        </p:spPr>
        <p:txBody>
          <a:bodyPr/>
          <a:lstStyle/>
          <a:p>
            <a:r>
              <a:rPr lang="en-US" dirty="0" smtClean="0"/>
              <a:t>1942-1964</a:t>
            </a:r>
          </a:p>
          <a:p>
            <a:r>
              <a:rPr lang="en-US" dirty="0" smtClean="0"/>
              <a:t>Shortage of agricultural labor during the World War II</a:t>
            </a:r>
          </a:p>
          <a:p>
            <a:r>
              <a:rPr lang="en-US" dirty="0" smtClean="0"/>
              <a:t>Encouraged Mexican guest workers to come to the U.S.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57" y="570156"/>
            <a:ext cx="9154758" cy="1054250"/>
          </a:xfrm>
        </p:spPr>
        <p:txBody>
          <a:bodyPr/>
          <a:lstStyle/>
          <a:p>
            <a:r>
              <a:rPr lang="en-US" sz="4400" dirty="0" smtClean="0"/>
              <a:t>Bracero Program</a:t>
            </a:r>
            <a:endParaRPr lang="en-US" sz="4400" dirty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087" y="2239963"/>
            <a:ext cx="3643313" cy="4289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5438918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247" y="2248347"/>
            <a:ext cx="2348753" cy="3877815"/>
          </a:xfrm>
        </p:spPr>
        <p:txBody>
          <a:bodyPr/>
          <a:lstStyle/>
          <a:p>
            <a:r>
              <a:rPr lang="en-US" dirty="0" smtClean="0"/>
              <a:t>1943</a:t>
            </a:r>
          </a:p>
          <a:p>
            <a:r>
              <a:rPr lang="en-US" dirty="0" smtClean="0"/>
              <a:t>Violence between white sailors &amp; Mexican-American youths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57" y="570156"/>
            <a:ext cx="9154758" cy="1054250"/>
          </a:xfrm>
        </p:spPr>
        <p:txBody>
          <a:bodyPr/>
          <a:lstStyle/>
          <a:p>
            <a:r>
              <a:rPr lang="en-US" sz="4400" dirty="0" smtClean="0"/>
              <a:t>Zoot Suit Riots</a:t>
            </a:r>
            <a:endParaRPr lang="en-US" sz="44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7" r="2250"/>
          <a:stretch/>
        </p:blipFill>
        <p:spPr bwMode="auto">
          <a:xfrm>
            <a:off x="3048000" y="2285999"/>
            <a:ext cx="5439177" cy="4326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486340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247" y="2248347"/>
            <a:ext cx="3186953" cy="4609653"/>
          </a:xfrm>
        </p:spPr>
        <p:txBody>
          <a:bodyPr>
            <a:normAutofit/>
          </a:bodyPr>
          <a:lstStyle/>
          <a:p>
            <a:r>
              <a:rPr lang="en-US" dirty="0" smtClean="0"/>
              <a:t>Sovereignty over Indian land</a:t>
            </a:r>
          </a:p>
          <a:p>
            <a:pPr lvl="0">
              <a:buClr>
                <a:srgbClr val="873624"/>
              </a:buClr>
            </a:pPr>
            <a:r>
              <a:rPr lang="en-US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Preservation 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</a:rPr>
              <a:t>of </a:t>
            </a:r>
            <a:r>
              <a:rPr lang="en-US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other treaty 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</a:rPr>
              <a:t>rights</a:t>
            </a:r>
          </a:p>
          <a:p>
            <a:pPr lvl="0">
              <a:buClr>
                <a:srgbClr val="873624"/>
              </a:buClr>
            </a:pPr>
            <a:r>
              <a:rPr lang="en-US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Quality 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</a:rPr>
              <a:t>of </a:t>
            </a:r>
            <a:r>
              <a:rPr lang="en-US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life</a:t>
            </a:r>
            <a:endParaRPr lang="en-US" dirty="0" smtClean="0"/>
          </a:p>
          <a:p>
            <a:r>
              <a:rPr lang="en-US" dirty="0" smtClean="0"/>
              <a:t>Cultural identity</a:t>
            </a:r>
          </a:p>
          <a:p>
            <a:r>
              <a:rPr lang="en-US" dirty="0" smtClean="0"/>
              <a:t>Environmentalism &amp; exploitation of natural resources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57" y="570156"/>
            <a:ext cx="9154758" cy="1054250"/>
          </a:xfrm>
        </p:spPr>
        <p:txBody>
          <a:bodyPr/>
          <a:lstStyle/>
          <a:p>
            <a:r>
              <a:rPr lang="en-US" sz="4400" dirty="0" smtClean="0"/>
              <a:t>Major Issues</a:t>
            </a:r>
            <a:endParaRPr lang="en-US" sz="44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2" r="9280"/>
          <a:stretch/>
        </p:blipFill>
        <p:spPr bwMode="auto">
          <a:xfrm>
            <a:off x="3876991" y="2286000"/>
            <a:ext cx="480981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8742600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247" y="2248347"/>
            <a:ext cx="2653553" cy="3877815"/>
          </a:xfrm>
        </p:spPr>
        <p:txBody>
          <a:bodyPr/>
          <a:lstStyle/>
          <a:p>
            <a:r>
              <a:rPr lang="en-US" dirty="0" smtClean="0"/>
              <a:t>Integration of Mexican-American students into public schools</a:t>
            </a:r>
          </a:p>
          <a:p>
            <a:r>
              <a:rPr lang="en-US" dirty="0" smtClean="0"/>
              <a:t>Precedent for </a:t>
            </a:r>
            <a:r>
              <a:rPr lang="en-US" i="1" dirty="0" smtClean="0"/>
              <a:t>Brown v. Board, </a:t>
            </a:r>
            <a:r>
              <a:rPr lang="en-US" dirty="0" smtClean="0"/>
              <a:t>1954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57" y="570156"/>
            <a:ext cx="9154758" cy="1054250"/>
          </a:xfrm>
        </p:spPr>
        <p:txBody>
          <a:bodyPr/>
          <a:lstStyle/>
          <a:p>
            <a:r>
              <a:rPr lang="en-US" sz="4400" i="1" dirty="0" smtClean="0"/>
              <a:t>Mendez v. Westminster</a:t>
            </a:r>
            <a:r>
              <a:rPr lang="en-US" sz="4400" dirty="0" smtClean="0"/>
              <a:t>, 1947</a:t>
            </a:r>
            <a:endParaRPr lang="en-US" sz="44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" t="19503" r="17957"/>
          <a:stretch/>
        </p:blipFill>
        <p:spPr bwMode="auto">
          <a:xfrm>
            <a:off x="3388238" y="2286000"/>
            <a:ext cx="5146162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4456865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247" y="2248347"/>
            <a:ext cx="3796553" cy="3877815"/>
          </a:xfrm>
        </p:spPr>
        <p:txBody>
          <a:bodyPr/>
          <a:lstStyle/>
          <a:p>
            <a:r>
              <a:rPr lang="en-US" dirty="0" smtClean="0"/>
              <a:t>1954</a:t>
            </a:r>
          </a:p>
          <a:p>
            <a:r>
              <a:rPr lang="en-US" dirty="0" smtClean="0"/>
              <a:t>Increased border security &amp; deportations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57" y="570156"/>
            <a:ext cx="9154758" cy="1054250"/>
          </a:xfrm>
        </p:spPr>
        <p:txBody>
          <a:bodyPr/>
          <a:lstStyle/>
          <a:p>
            <a:r>
              <a:rPr lang="en-US" sz="4400" dirty="0" smtClean="0"/>
              <a:t>“Operation Wetback”</a:t>
            </a:r>
            <a:endParaRPr lang="en-US" sz="4400" dirty="0"/>
          </a:p>
        </p:txBody>
      </p:sp>
      <p:pic>
        <p:nvPicPr>
          <p:cNvPr id="41986" name="Picture 2" descr="File:Badge of the United States Border Patrol (1924-1940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115177"/>
            <a:ext cx="2835810" cy="466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04425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247" y="2248347"/>
            <a:ext cx="4025153" cy="3877815"/>
          </a:xfrm>
        </p:spPr>
        <p:txBody>
          <a:bodyPr/>
          <a:lstStyle/>
          <a:p>
            <a:r>
              <a:rPr lang="en-US" dirty="0" smtClean="0"/>
              <a:t>Ended national origins quota system</a:t>
            </a:r>
          </a:p>
          <a:p>
            <a:r>
              <a:rPr lang="en-US" dirty="0" smtClean="0"/>
              <a:t>New immigration admissions criteria based on skills &amp; ties to relatives inside the U.S.</a:t>
            </a:r>
          </a:p>
          <a:p>
            <a:pPr lvl="0">
              <a:buClr>
                <a:srgbClr val="873624"/>
              </a:buClr>
            </a:pPr>
            <a:r>
              <a:rPr lang="en-US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Part of LBJ’s 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</a:rPr>
              <a:t>“Great Society</a:t>
            </a:r>
            <a:r>
              <a:rPr lang="en-US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”</a:t>
            </a:r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57" y="570156"/>
            <a:ext cx="9154758" cy="1054250"/>
          </a:xfrm>
        </p:spPr>
        <p:txBody>
          <a:bodyPr/>
          <a:lstStyle/>
          <a:p>
            <a:r>
              <a:rPr lang="en-US" sz="4000" dirty="0" smtClean="0"/>
              <a:t>Immigration &amp; Nationality Act, 1965</a:t>
            </a:r>
            <a:endParaRPr lang="en-US" sz="4000" dirty="0"/>
          </a:p>
        </p:txBody>
      </p:sp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096971"/>
            <a:ext cx="3083569" cy="4684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7201400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247" y="2248347"/>
            <a:ext cx="3034553" cy="4609653"/>
          </a:xfrm>
        </p:spPr>
        <p:txBody>
          <a:bodyPr>
            <a:normAutofit/>
          </a:bodyPr>
          <a:lstStyle/>
          <a:p>
            <a:r>
              <a:rPr lang="en-US" dirty="0" smtClean="0"/>
              <a:t>Labor union &amp; political advocacy group for migrant farmers</a:t>
            </a:r>
          </a:p>
          <a:p>
            <a:r>
              <a:rPr lang="en-US" dirty="0" smtClean="0"/>
              <a:t>Led by Cesar Chavez</a:t>
            </a:r>
          </a:p>
          <a:p>
            <a:r>
              <a:rPr lang="en-US" dirty="0" smtClean="0"/>
              <a:t>Campaigns</a:t>
            </a:r>
          </a:p>
          <a:p>
            <a:pPr lvl="1"/>
            <a:r>
              <a:rPr lang="en-US" dirty="0" smtClean="0"/>
              <a:t>Strikes</a:t>
            </a:r>
          </a:p>
          <a:p>
            <a:pPr lvl="1"/>
            <a:r>
              <a:rPr lang="en-US" dirty="0" smtClean="0"/>
              <a:t>Public boycotts of unfair employers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57" y="570156"/>
            <a:ext cx="9154758" cy="1054250"/>
          </a:xfrm>
        </p:spPr>
        <p:txBody>
          <a:bodyPr/>
          <a:lstStyle/>
          <a:p>
            <a:r>
              <a:rPr lang="en-US" sz="4400" dirty="0" smtClean="0"/>
              <a:t>United Farm Workers</a:t>
            </a:r>
            <a:endParaRPr lang="en-US" sz="4400" dirty="0"/>
          </a:p>
        </p:txBody>
      </p:sp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286000"/>
            <a:ext cx="5105400" cy="306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6800627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247" y="2248347"/>
            <a:ext cx="2744841" cy="3877815"/>
          </a:xfrm>
        </p:spPr>
        <p:txBody>
          <a:bodyPr/>
          <a:lstStyle/>
          <a:p>
            <a:r>
              <a:rPr lang="en-US" dirty="0" smtClean="0"/>
              <a:t>Non-violent organizing</a:t>
            </a:r>
          </a:p>
          <a:p>
            <a:r>
              <a:rPr lang="en-US" dirty="0" smtClean="0"/>
              <a:t>Inspired by Martin Luther King &amp; African American civil rights struggle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57" y="570156"/>
            <a:ext cx="9154758" cy="1054250"/>
          </a:xfrm>
        </p:spPr>
        <p:txBody>
          <a:bodyPr/>
          <a:lstStyle/>
          <a:p>
            <a:r>
              <a:rPr lang="en-US" sz="4400" dirty="0" smtClean="0"/>
              <a:t>Cesar Chavez</a:t>
            </a:r>
            <a:endParaRPr lang="en-US" sz="4400" dirty="0"/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9" r="11110"/>
          <a:stretch/>
        </p:blipFill>
        <p:spPr bwMode="auto">
          <a:xfrm>
            <a:off x="3444088" y="2209800"/>
            <a:ext cx="5318912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8007486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247" y="2248347"/>
            <a:ext cx="2744841" cy="3877815"/>
          </a:xfrm>
        </p:spPr>
        <p:txBody>
          <a:bodyPr/>
          <a:lstStyle/>
          <a:p>
            <a:r>
              <a:rPr lang="en-US" dirty="0" smtClean="0"/>
              <a:t>Inspired by Montgomery Bus Boycotts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57" y="570156"/>
            <a:ext cx="9154758" cy="1054250"/>
          </a:xfrm>
        </p:spPr>
        <p:txBody>
          <a:bodyPr/>
          <a:lstStyle/>
          <a:p>
            <a:r>
              <a:rPr lang="en-US" sz="4400" dirty="0" smtClean="0"/>
              <a:t>UFW Boycotts</a:t>
            </a:r>
            <a:endParaRPr lang="en-US" sz="4400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209800"/>
            <a:ext cx="5638800" cy="43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1291799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57" y="570156"/>
            <a:ext cx="9154758" cy="1054250"/>
          </a:xfrm>
        </p:spPr>
        <p:txBody>
          <a:bodyPr/>
          <a:lstStyle/>
          <a:p>
            <a:r>
              <a:rPr lang="en-US" sz="4400" dirty="0" smtClean="0"/>
              <a:t>“La Raza </a:t>
            </a:r>
            <a:r>
              <a:rPr lang="en-US" sz="4400" dirty="0" err="1" smtClean="0"/>
              <a:t>Cosmica</a:t>
            </a:r>
            <a:r>
              <a:rPr lang="en-US" sz="4400" dirty="0" smtClean="0"/>
              <a:t>”</a:t>
            </a:r>
            <a:endParaRPr lang="en-US" sz="4400" dirty="0"/>
          </a:p>
        </p:txBody>
      </p:sp>
      <p:pic>
        <p:nvPicPr>
          <p:cNvPr id="39937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2" r="4458"/>
          <a:stretch/>
        </p:blipFill>
        <p:spPr bwMode="auto">
          <a:xfrm>
            <a:off x="1981200" y="2286000"/>
            <a:ext cx="5278192" cy="427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1028560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57" y="570156"/>
            <a:ext cx="9154758" cy="1054250"/>
          </a:xfrm>
        </p:spPr>
        <p:txBody>
          <a:bodyPr/>
          <a:lstStyle/>
          <a:p>
            <a:r>
              <a:rPr lang="en-US" sz="4400" dirty="0" smtClean="0"/>
              <a:t>Chicano Pride</a:t>
            </a:r>
            <a:endParaRPr lang="en-US" sz="4400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31708"/>
            <a:ext cx="6705600" cy="4473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159097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57" y="570156"/>
            <a:ext cx="9154758" cy="1054250"/>
          </a:xfrm>
        </p:spPr>
        <p:txBody>
          <a:bodyPr/>
          <a:lstStyle/>
          <a:p>
            <a:r>
              <a:rPr lang="en-US" sz="4400" dirty="0" smtClean="0"/>
              <a:t>Old “New Spain”</a:t>
            </a:r>
            <a:endParaRPr lang="en-US" sz="4400" dirty="0"/>
          </a:p>
        </p:txBody>
      </p:sp>
      <p:pic>
        <p:nvPicPr>
          <p:cNvPr id="63492" name="Picture 4" descr="File:New Spain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24124"/>
            <a:ext cx="7620000" cy="387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876724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57" y="570156"/>
            <a:ext cx="9154758" cy="1054250"/>
          </a:xfrm>
        </p:spPr>
        <p:txBody>
          <a:bodyPr/>
          <a:lstStyle/>
          <a:p>
            <a:r>
              <a:rPr lang="en-US" sz="4400" dirty="0" smtClean="0"/>
              <a:t>U.S.-Mexico Border &amp; the Drug War</a:t>
            </a:r>
            <a:endParaRPr lang="en-US" sz="4400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08395"/>
            <a:ext cx="6553200" cy="448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569187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248" y="2248347"/>
            <a:ext cx="2120152" cy="3877815"/>
          </a:xfrm>
        </p:spPr>
        <p:txBody>
          <a:bodyPr/>
          <a:lstStyle/>
          <a:p>
            <a:r>
              <a:rPr lang="en-US" dirty="0" smtClean="0"/>
              <a:t>Full citizenship</a:t>
            </a:r>
          </a:p>
          <a:p>
            <a:r>
              <a:rPr lang="en-US" dirty="0" smtClean="0"/>
              <a:t>Equal protection</a:t>
            </a:r>
          </a:p>
          <a:p>
            <a:r>
              <a:rPr lang="en-US" dirty="0" smtClean="0"/>
              <a:t>Suffrage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57" y="570156"/>
            <a:ext cx="9154758" cy="1054250"/>
          </a:xfrm>
        </p:spPr>
        <p:txBody>
          <a:bodyPr/>
          <a:lstStyle/>
          <a:p>
            <a:r>
              <a:rPr lang="en-US" sz="4400" dirty="0" smtClean="0"/>
              <a:t>Indian Citizenship Act, 1924</a:t>
            </a:r>
            <a:endParaRPr lang="en-US" sz="4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286000"/>
            <a:ext cx="5536979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2002530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57" y="570156"/>
            <a:ext cx="9154758" cy="1054250"/>
          </a:xfrm>
        </p:spPr>
        <p:txBody>
          <a:bodyPr/>
          <a:lstStyle/>
          <a:p>
            <a:r>
              <a:rPr lang="en-US" sz="4400" dirty="0" smtClean="0"/>
              <a:t>Border Fence</a:t>
            </a:r>
            <a:endParaRPr lang="en-US" sz="4400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187132"/>
            <a:ext cx="6705600" cy="447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3122321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57" y="570156"/>
            <a:ext cx="9154758" cy="1054250"/>
          </a:xfrm>
        </p:spPr>
        <p:txBody>
          <a:bodyPr/>
          <a:lstStyle/>
          <a:p>
            <a:r>
              <a:rPr lang="en-US" sz="4400" dirty="0" smtClean="0"/>
              <a:t>Dangerous Crossing</a:t>
            </a:r>
            <a:endParaRPr lang="en-US" sz="4400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09800"/>
            <a:ext cx="6553200" cy="449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9063372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57" y="570156"/>
            <a:ext cx="9154758" cy="1054250"/>
          </a:xfrm>
        </p:spPr>
        <p:txBody>
          <a:bodyPr/>
          <a:lstStyle/>
          <a:p>
            <a:r>
              <a:rPr lang="en-US" sz="4400" dirty="0" smtClean="0"/>
              <a:t>“Undocumented” Workers</a:t>
            </a:r>
            <a:endParaRPr lang="en-US" sz="4400" dirty="0"/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09800"/>
            <a:ext cx="670560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1127718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57" y="570156"/>
            <a:ext cx="9154758" cy="1054250"/>
          </a:xfrm>
        </p:spPr>
        <p:txBody>
          <a:bodyPr/>
          <a:lstStyle/>
          <a:p>
            <a:r>
              <a:rPr lang="en-US" sz="3600" dirty="0" smtClean="0"/>
              <a:t>Employment of Undocumented Workers</a:t>
            </a:r>
            <a:endParaRPr lang="en-US" sz="3600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09800"/>
            <a:ext cx="5334000" cy="441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8954780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247" y="2248347"/>
            <a:ext cx="4596653" cy="4609653"/>
          </a:xfrm>
        </p:spPr>
        <p:txBody>
          <a:bodyPr>
            <a:normAutofit/>
          </a:bodyPr>
          <a:lstStyle/>
          <a:p>
            <a:pPr lvl="0">
              <a:buClr>
                <a:srgbClr val="873624"/>
              </a:buClr>
            </a:pP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</a:rPr>
              <a:t>Immigration Reform &amp; Control Act (IRCA) of 1986</a:t>
            </a:r>
          </a:p>
          <a:p>
            <a:pPr lvl="1">
              <a:buClr>
                <a:srgbClr val="873624"/>
              </a:buClr>
            </a:pP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</a:rPr>
              <a:t>Amnesty for 3 million undocumented immigrants</a:t>
            </a:r>
          </a:p>
          <a:p>
            <a:pPr lvl="1">
              <a:buClr>
                <a:srgbClr val="873624"/>
              </a:buClr>
            </a:pP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</a:rPr>
              <a:t>Signed by Ronald Reagan</a:t>
            </a:r>
          </a:p>
          <a:p>
            <a:pPr lvl="0">
              <a:buClr>
                <a:srgbClr val="873624"/>
              </a:buClr>
            </a:pP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</a:rPr>
              <a:t>Dream </a:t>
            </a:r>
            <a:r>
              <a:rPr lang="en-US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Act</a:t>
            </a:r>
          </a:p>
          <a:p>
            <a:pPr lvl="1">
              <a:buClr>
                <a:srgbClr val="873624"/>
              </a:buClr>
            </a:pPr>
            <a:r>
              <a:rPr lang="en-US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Path to citizenship for undocumented 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</a:rPr>
              <a:t>youth</a:t>
            </a:r>
          </a:p>
          <a:p>
            <a:pPr lvl="0">
              <a:buClr>
                <a:srgbClr val="873624"/>
              </a:buClr>
            </a:pPr>
            <a:r>
              <a:rPr lang="en-US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Estimated 13 million illegal immigrants in 2014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57" y="570156"/>
            <a:ext cx="9154758" cy="1054250"/>
          </a:xfrm>
        </p:spPr>
        <p:txBody>
          <a:bodyPr/>
          <a:lstStyle/>
          <a:p>
            <a:r>
              <a:rPr lang="en-US" sz="4000" dirty="0" smtClean="0"/>
              <a:t>Naturalization, Citizenship &amp; Amnesty</a:t>
            </a:r>
            <a:endParaRPr lang="en-US" sz="4000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2275955"/>
            <a:ext cx="3314700" cy="4429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174343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57" y="570156"/>
            <a:ext cx="9154758" cy="1054250"/>
          </a:xfrm>
        </p:spPr>
        <p:txBody>
          <a:bodyPr/>
          <a:lstStyle/>
          <a:p>
            <a:r>
              <a:rPr lang="en-US" sz="4400" dirty="0" smtClean="0"/>
              <a:t>Opposition to Amnesty</a:t>
            </a:r>
            <a:endParaRPr lang="en-US" sz="4400" dirty="0"/>
          </a:p>
        </p:txBody>
      </p:sp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133600"/>
            <a:ext cx="6553200" cy="4466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486340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57" y="570156"/>
            <a:ext cx="9154758" cy="1054250"/>
          </a:xfrm>
        </p:spPr>
        <p:txBody>
          <a:bodyPr/>
          <a:lstStyle/>
          <a:p>
            <a:r>
              <a:rPr lang="en-US" sz="4000" dirty="0" smtClean="0"/>
              <a:t>Illegal Immigrants Leaving the U.S.?</a:t>
            </a:r>
            <a:endParaRPr lang="en-US" sz="4000" dirty="0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2209800"/>
            <a:ext cx="5943600" cy="4487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/>
          <p:nvPr/>
        </p:nvSpPr>
        <p:spPr>
          <a:xfrm rot="7940228">
            <a:off x="3787201" y="3066343"/>
            <a:ext cx="2209800" cy="9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515356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57" y="570156"/>
            <a:ext cx="9154758" cy="1054250"/>
          </a:xfrm>
        </p:spPr>
        <p:txBody>
          <a:bodyPr/>
          <a:lstStyle/>
          <a:p>
            <a:r>
              <a:rPr lang="en-US" sz="4400" dirty="0" smtClean="0"/>
              <a:t>Hispanic Population Surpasses African American Population</a:t>
            </a:r>
            <a:endParaRPr lang="en-US" sz="4400" dirty="0"/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09800"/>
            <a:ext cx="6096000" cy="441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3574769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57" y="570156"/>
            <a:ext cx="9154758" cy="1054250"/>
          </a:xfrm>
        </p:spPr>
        <p:txBody>
          <a:bodyPr/>
          <a:lstStyle/>
          <a:p>
            <a:r>
              <a:rPr lang="en-US" sz="4400" dirty="0" smtClean="0"/>
              <a:t>Hispanic Communities</a:t>
            </a:r>
            <a:endParaRPr lang="en-US" sz="4400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7523"/>
            <a:ext cx="5638800" cy="4341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9136653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57" y="570156"/>
            <a:ext cx="9154758" cy="1054250"/>
          </a:xfrm>
        </p:spPr>
        <p:txBody>
          <a:bodyPr/>
          <a:lstStyle/>
          <a:p>
            <a:r>
              <a:rPr lang="en-US" sz="4000" dirty="0" smtClean="0"/>
              <a:t>Diversity within Hispanic Community</a:t>
            </a:r>
            <a:endParaRPr lang="en-US" sz="4000" dirty="0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110140"/>
            <a:ext cx="2514600" cy="4576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70" y="2438400"/>
            <a:ext cx="597933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186734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247" y="2248347"/>
            <a:ext cx="3415553" cy="4609653"/>
          </a:xfrm>
        </p:spPr>
        <p:txBody>
          <a:bodyPr>
            <a:normAutofit/>
          </a:bodyPr>
          <a:lstStyle/>
          <a:p>
            <a:r>
              <a:rPr lang="en-US" dirty="0" smtClean="0"/>
              <a:t>“Indian New Deal”</a:t>
            </a:r>
          </a:p>
          <a:p>
            <a:r>
              <a:rPr lang="en-US" dirty="0" smtClean="0"/>
              <a:t>Greater tribal sovereignty over local laws, education, land ownership, etc.</a:t>
            </a:r>
          </a:p>
          <a:p>
            <a:pPr lvl="1"/>
            <a:r>
              <a:rPr lang="en-US" dirty="0" smtClean="0"/>
              <a:t>termination of government control</a:t>
            </a:r>
          </a:p>
          <a:p>
            <a:pPr lvl="1"/>
            <a:r>
              <a:rPr lang="en-US" dirty="0" smtClean="0"/>
              <a:t>self-determination/</a:t>
            </a:r>
            <a:r>
              <a:rPr lang="en-US" dirty="0"/>
              <a:t> </a:t>
            </a:r>
            <a:r>
              <a:rPr lang="en-US" dirty="0" smtClean="0"/>
              <a:t>autonomy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57" y="570156"/>
            <a:ext cx="9154758" cy="1054250"/>
          </a:xfrm>
        </p:spPr>
        <p:txBody>
          <a:bodyPr/>
          <a:lstStyle/>
          <a:p>
            <a:r>
              <a:rPr lang="en-US" sz="4400" dirty="0" smtClean="0"/>
              <a:t>Indian Reorganization Act, 1934</a:t>
            </a:r>
            <a:endParaRPr lang="en-US" sz="4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1" t="15071" r="13853" b="11676"/>
          <a:stretch/>
        </p:blipFill>
        <p:spPr bwMode="auto">
          <a:xfrm>
            <a:off x="4104390" y="2286001"/>
            <a:ext cx="4582409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5519231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57" y="570156"/>
            <a:ext cx="9154758" cy="1054250"/>
          </a:xfrm>
        </p:spPr>
        <p:txBody>
          <a:bodyPr/>
          <a:lstStyle/>
          <a:p>
            <a:r>
              <a:rPr lang="en-US" sz="4400" dirty="0" smtClean="0"/>
              <a:t>Catholicism</a:t>
            </a:r>
            <a:endParaRPr lang="en-US" sz="4400" dirty="0"/>
          </a:p>
        </p:txBody>
      </p:sp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09799"/>
            <a:ext cx="6705600" cy="4473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4341295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247" y="2248347"/>
            <a:ext cx="3110753" cy="3877815"/>
          </a:xfrm>
        </p:spPr>
        <p:txBody>
          <a:bodyPr/>
          <a:lstStyle/>
          <a:p>
            <a:r>
              <a:rPr lang="en-US" dirty="0" smtClean="0"/>
              <a:t>Special programs</a:t>
            </a:r>
          </a:p>
          <a:p>
            <a:pPr lvl="1"/>
            <a:r>
              <a:rPr lang="en-US" dirty="0" smtClean="0"/>
              <a:t>English as a Second Language (ESL)</a:t>
            </a:r>
          </a:p>
          <a:p>
            <a:pPr lvl="1"/>
            <a:r>
              <a:rPr lang="en-US" dirty="0" smtClean="0"/>
              <a:t>English Language Learners (ELL)</a:t>
            </a:r>
          </a:p>
          <a:p>
            <a:pPr lvl="0">
              <a:buClr>
                <a:srgbClr val="873624"/>
              </a:buClr>
            </a:pP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</a:rPr>
              <a:t>Bilingual </a:t>
            </a:r>
            <a:r>
              <a:rPr lang="en-US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education controversies</a:t>
            </a:r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57" y="570156"/>
            <a:ext cx="9154758" cy="1054250"/>
          </a:xfrm>
        </p:spPr>
        <p:txBody>
          <a:bodyPr/>
          <a:lstStyle/>
          <a:p>
            <a:r>
              <a:rPr lang="en-US" sz="4400" dirty="0" smtClean="0"/>
              <a:t>Educational Issues</a:t>
            </a:r>
            <a:endParaRPr lang="en-US" sz="4400" dirty="0"/>
          </a:p>
        </p:txBody>
      </p:sp>
      <p:pic>
        <p:nvPicPr>
          <p:cNvPr id="43009" name="Picture 1" descr="C:\Users\John\AppData\Local\Microsoft\Windows\Temporary Internet Files\Content.IE5\GPTSBZMD\MP900438770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362200"/>
            <a:ext cx="43434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379492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247" y="2248347"/>
            <a:ext cx="3110753" cy="3877815"/>
          </a:xfrm>
        </p:spPr>
        <p:txBody>
          <a:bodyPr/>
          <a:lstStyle/>
          <a:p>
            <a:r>
              <a:rPr lang="en-US" dirty="0" smtClean="0"/>
              <a:t>Spanish language programming</a:t>
            </a:r>
          </a:p>
          <a:p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largest network in U.S.</a:t>
            </a:r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57" y="570156"/>
            <a:ext cx="9154758" cy="1054250"/>
          </a:xfrm>
        </p:spPr>
        <p:txBody>
          <a:bodyPr/>
          <a:lstStyle/>
          <a:p>
            <a:r>
              <a:rPr lang="en-US" sz="4400" dirty="0" smtClean="0"/>
              <a:t>News &amp; Entertainment</a:t>
            </a:r>
            <a:endParaRPr lang="en-US" sz="4400" dirty="0"/>
          </a:p>
        </p:txBody>
      </p:sp>
      <p:pic>
        <p:nvPicPr>
          <p:cNvPr id="60418" name="Picture 2" descr="File:Univision 2013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362200"/>
            <a:ext cx="4800600" cy="424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764099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247" y="2248347"/>
            <a:ext cx="2577353" cy="3877815"/>
          </a:xfrm>
        </p:spPr>
        <p:txBody>
          <a:bodyPr/>
          <a:lstStyle/>
          <a:p>
            <a:r>
              <a:rPr lang="en-US" dirty="0" smtClean="0"/>
              <a:t>First Hispanic Supreme Court justice</a:t>
            </a:r>
          </a:p>
          <a:p>
            <a:r>
              <a:rPr lang="en-US" dirty="0" smtClean="0"/>
              <a:t>Appointed by Barack Obama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57" y="570156"/>
            <a:ext cx="9154758" cy="1054250"/>
          </a:xfrm>
        </p:spPr>
        <p:txBody>
          <a:bodyPr/>
          <a:lstStyle/>
          <a:p>
            <a:r>
              <a:rPr lang="en-US" sz="4400" dirty="0" smtClean="0"/>
              <a:t>Sonia Sotomayor</a:t>
            </a:r>
            <a:endParaRPr lang="en-US" sz="4400" dirty="0"/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69"/>
          <a:stretch/>
        </p:blipFill>
        <p:spPr bwMode="auto">
          <a:xfrm>
            <a:off x="3352800" y="2225899"/>
            <a:ext cx="4860652" cy="434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4370753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248" y="2248347"/>
            <a:ext cx="2729752" cy="3877815"/>
          </a:xfrm>
        </p:spPr>
        <p:txBody>
          <a:bodyPr>
            <a:norm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Windtalkers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Native American signals operators in World War II</a:t>
            </a:r>
          </a:p>
          <a:p>
            <a:r>
              <a:rPr lang="en-US" dirty="0" smtClean="0"/>
              <a:t>Axis Powers found codes to be unbreakable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57" y="570156"/>
            <a:ext cx="9154758" cy="1054250"/>
          </a:xfrm>
        </p:spPr>
        <p:txBody>
          <a:bodyPr/>
          <a:lstStyle/>
          <a:p>
            <a:r>
              <a:rPr lang="en-US" sz="4400" dirty="0" err="1" smtClean="0"/>
              <a:t>Codetalkers</a:t>
            </a:r>
            <a:endParaRPr lang="en-US" sz="4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286000"/>
            <a:ext cx="5257800" cy="37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6250406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57" y="570156"/>
            <a:ext cx="9154758" cy="1054250"/>
          </a:xfrm>
        </p:spPr>
        <p:txBody>
          <a:bodyPr/>
          <a:lstStyle/>
          <a:p>
            <a:r>
              <a:rPr lang="en-US" sz="4400" dirty="0" smtClean="0"/>
              <a:t>Indian Reservations</a:t>
            </a:r>
            <a:endParaRPr lang="en-US" sz="44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47900"/>
            <a:ext cx="5791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104635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57" y="570156"/>
            <a:ext cx="9154758" cy="1054250"/>
          </a:xfrm>
        </p:spPr>
        <p:txBody>
          <a:bodyPr/>
          <a:lstStyle/>
          <a:p>
            <a:r>
              <a:rPr lang="en-US" sz="4400" dirty="0" smtClean="0"/>
              <a:t>Quality of Life</a:t>
            </a:r>
            <a:endParaRPr lang="en-US" sz="44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09800"/>
            <a:ext cx="6705600" cy="447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8496524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57" y="570156"/>
            <a:ext cx="9154758" cy="1054250"/>
          </a:xfrm>
        </p:spPr>
        <p:txBody>
          <a:bodyPr/>
          <a:lstStyle/>
          <a:p>
            <a:r>
              <a:rPr lang="en-US" sz="4400" dirty="0" smtClean="0"/>
              <a:t>Quality of Life</a:t>
            </a:r>
            <a:endParaRPr lang="en-US" sz="44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2242612"/>
            <a:ext cx="7010400" cy="438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5571516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Hardcover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ardcover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1061</TotalTime>
  <Words>613</Words>
  <Application>Microsoft Macintosh PowerPoint</Application>
  <PresentationFormat>On-screen Show (4:3)</PresentationFormat>
  <Paragraphs>129</Paragraphs>
  <Slides>53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55" baseType="lpstr">
      <vt:lpstr>Hardcover</vt:lpstr>
      <vt:lpstr>1_Hardcover</vt:lpstr>
      <vt:lpstr>20th Century Social Movements Native Americans &amp; Hispanics</vt:lpstr>
      <vt:lpstr>Native Americans</vt:lpstr>
      <vt:lpstr>Major Issues</vt:lpstr>
      <vt:lpstr>Indian Citizenship Act, 1924</vt:lpstr>
      <vt:lpstr>Indian Reorganization Act, 1934</vt:lpstr>
      <vt:lpstr>Codetalkers</vt:lpstr>
      <vt:lpstr>Indian Reservations</vt:lpstr>
      <vt:lpstr>Quality of Life</vt:lpstr>
      <vt:lpstr>Quality of Life</vt:lpstr>
      <vt:lpstr>Quality of Life</vt:lpstr>
      <vt:lpstr>Occupation of Alcatraz, 1969-1971</vt:lpstr>
      <vt:lpstr>Occupation of Alcatraz, 1969-1971</vt:lpstr>
      <vt:lpstr>American Indian Movement (AIM)</vt:lpstr>
      <vt:lpstr>Russell Means &amp; Dennis Banks</vt:lpstr>
      <vt:lpstr>Takeover of Bureau of Indian Affairs (BIA) Office, 1972</vt:lpstr>
      <vt:lpstr>Wounded Knee Standoff Against the FBI, 1973</vt:lpstr>
      <vt:lpstr>Urban Indians</vt:lpstr>
      <vt:lpstr>Indian Gaming</vt:lpstr>
      <vt:lpstr>Media Depictions of Native Americans</vt:lpstr>
      <vt:lpstr>Media Depictions of Native Americans</vt:lpstr>
      <vt:lpstr>Pow Wows</vt:lpstr>
      <vt:lpstr>National Museum of the American Indian</vt:lpstr>
      <vt:lpstr>Virginia’s Powhatan Confederacy, 1620</vt:lpstr>
      <vt:lpstr>Federal Recognition of Tribes</vt:lpstr>
      <vt:lpstr>PowerPoint Presentation</vt:lpstr>
      <vt:lpstr>Hispanics</vt:lpstr>
      <vt:lpstr>Major Issues</vt:lpstr>
      <vt:lpstr>Bracero Program</vt:lpstr>
      <vt:lpstr>Zoot Suit Riots</vt:lpstr>
      <vt:lpstr>Mendez v. Westminster, 1947</vt:lpstr>
      <vt:lpstr>“Operation Wetback”</vt:lpstr>
      <vt:lpstr>Immigration &amp; Nationality Act, 1965</vt:lpstr>
      <vt:lpstr>United Farm Workers</vt:lpstr>
      <vt:lpstr>Cesar Chavez</vt:lpstr>
      <vt:lpstr>UFW Boycotts</vt:lpstr>
      <vt:lpstr>“La Raza Cosmica”</vt:lpstr>
      <vt:lpstr>Chicano Pride</vt:lpstr>
      <vt:lpstr>Old “New Spain”</vt:lpstr>
      <vt:lpstr>U.S.-Mexico Border &amp; the Drug War</vt:lpstr>
      <vt:lpstr>Border Fence</vt:lpstr>
      <vt:lpstr>Dangerous Crossing</vt:lpstr>
      <vt:lpstr>“Undocumented” Workers</vt:lpstr>
      <vt:lpstr>Employment of Undocumented Workers</vt:lpstr>
      <vt:lpstr>Naturalization, Citizenship &amp; Amnesty</vt:lpstr>
      <vt:lpstr>Opposition to Amnesty</vt:lpstr>
      <vt:lpstr>Illegal Immigrants Leaving the U.S.?</vt:lpstr>
      <vt:lpstr>Hispanic Population Surpasses African American Population</vt:lpstr>
      <vt:lpstr>Hispanic Communities</vt:lpstr>
      <vt:lpstr>Diversity within Hispanic Community</vt:lpstr>
      <vt:lpstr>Catholicism</vt:lpstr>
      <vt:lpstr>Educational Issues</vt:lpstr>
      <vt:lpstr>News &amp; Entertainment</vt:lpstr>
      <vt:lpstr>Sonia Sotomayor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American Indians &amp; Hispanics</dc:title>
  <dc:creator>John</dc:creator>
  <cp:lastModifiedBy>Ramirez, Marcia P.</cp:lastModifiedBy>
  <cp:revision>33</cp:revision>
  <dcterms:created xsi:type="dcterms:W3CDTF">2014-04-06T16:20:47Z</dcterms:created>
  <dcterms:modified xsi:type="dcterms:W3CDTF">2017-04-23T16:58:34Z</dcterms:modified>
</cp:coreProperties>
</file>