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8" r:id="rId3"/>
    <p:sldMasterId id="2147483792" r:id="rId4"/>
    <p:sldMasterId id="2147483828" r:id="rId5"/>
    <p:sldMasterId id="2147483840" r:id="rId6"/>
  </p:sldMasterIdLst>
  <p:handoutMasterIdLst>
    <p:handoutMasterId r:id="rId85"/>
  </p:handoutMasterIdLst>
  <p:sldIdLst>
    <p:sldId id="258" r:id="rId7"/>
    <p:sldId id="298" r:id="rId8"/>
    <p:sldId id="272" r:id="rId9"/>
    <p:sldId id="269" r:id="rId10"/>
    <p:sldId id="270" r:id="rId11"/>
    <p:sldId id="267" r:id="rId12"/>
    <p:sldId id="271" r:id="rId13"/>
    <p:sldId id="273" r:id="rId14"/>
    <p:sldId id="274" r:id="rId15"/>
    <p:sldId id="275" r:id="rId16"/>
    <p:sldId id="280" r:id="rId17"/>
    <p:sldId id="303" r:id="rId18"/>
    <p:sldId id="302" r:id="rId19"/>
    <p:sldId id="315" r:id="rId20"/>
    <p:sldId id="281" r:id="rId21"/>
    <p:sldId id="277" r:id="rId22"/>
    <p:sldId id="279" r:id="rId23"/>
    <p:sldId id="276" r:id="rId24"/>
    <p:sldId id="278" r:id="rId25"/>
    <p:sldId id="299" r:id="rId26"/>
    <p:sldId id="263" r:id="rId27"/>
    <p:sldId id="260" r:id="rId28"/>
    <p:sldId id="282" r:id="rId29"/>
    <p:sldId id="354" r:id="rId30"/>
    <p:sldId id="343" r:id="rId31"/>
    <p:sldId id="283" r:id="rId32"/>
    <p:sldId id="286" r:id="rId33"/>
    <p:sldId id="288" r:id="rId34"/>
    <p:sldId id="293" r:id="rId35"/>
    <p:sldId id="342" r:id="rId36"/>
    <p:sldId id="340" r:id="rId37"/>
    <p:sldId id="344" r:id="rId38"/>
    <p:sldId id="339" r:id="rId39"/>
    <p:sldId id="304" r:id="rId40"/>
    <p:sldId id="306" r:id="rId41"/>
    <p:sldId id="307" r:id="rId42"/>
    <p:sldId id="308" r:id="rId43"/>
    <p:sldId id="309" r:id="rId44"/>
    <p:sldId id="318" r:id="rId45"/>
    <p:sldId id="319" r:id="rId46"/>
    <p:sldId id="310" r:id="rId47"/>
    <p:sldId id="347" r:id="rId48"/>
    <p:sldId id="350" r:id="rId49"/>
    <p:sldId id="345" r:id="rId50"/>
    <p:sldId id="346" r:id="rId51"/>
    <p:sldId id="349" r:id="rId52"/>
    <p:sldId id="324" r:id="rId53"/>
    <p:sldId id="321" r:id="rId54"/>
    <p:sldId id="312" r:id="rId55"/>
    <p:sldId id="313" r:id="rId56"/>
    <p:sldId id="316" r:id="rId57"/>
    <p:sldId id="317" r:id="rId58"/>
    <p:sldId id="328" r:id="rId59"/>
    <p:sldId id="327" r:id="rId60"/>
    <p:sldId id="329" r:id="rId61"/>
    <p:sldId id="320" r:id="rId62"/>
    <p:sldId id="331" r:id="rId63"/>
    <p:sldId id="341" r:id="rId64"/>
    <p:sldId id="352" r:id="rId65"/>
    <p:sldId id="330" r:id="rId66"/>
    <p:sldId id="332" r:id="rId67"/>
    <p:sldId id="323" r:id="rId68"/>
    <p:sldId id="353" r:id="rId69"/>
    <p:sldId id="334" r:id="rId70"/>
    <p:sldId id="335" r:id="rId71"/>
    <p:sldId id="336" r:id="rId72"/>
    <p:sldId id="337" r:id="rId73"/>
    <p:sldId id="338" r:id="rId74"/>
    <p:sldId id="326" r:id="rId75"/>
    <p:sldId id="300" r:id="rId76"/>
    <p:sldId id="295" r:id="rId77"/>
    <p:sldId id="294" r:id="rId78"/>
    <p:sldId id="296" r:id="rId79"/>
    <p:sldId id="297" r:id="rId80"/>
    <p:sldId id="262" r:id="rId81"/>
    <p:sldId id="265" r:id="rId82"/>
    <p:sldId id="292" r:id="rId83"/>
    <p:sldId id="256" r:id="rId84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8000"/>
    <a:srgbClr val="33CC33"/>
    <a:srgbClr val="009900"/>
    <a:srgbClr val="333300"/>
    <a:srgbClr val="CCFF66"/>
    <a:srgbClr val="66FF33"/>
    <a:srgbClr val="FFFFCC"/>
    <a:srgbClr val="99FF33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slide" Target="slides/slide66.xml"/><Relationship Id="rId73" Type="http://schemas.openxmlformats.org/officeDocument/2006/relationships/slide" Target="slides/slide67.xml"/><Relationship Id="rId74" Type="http://schemas.openxmlformats.org/officeDocument/2006/relationships/slide" Target="slides/slide68.xml"/><Relationship Id="rId75" Type="http://schemas.openxmlformats.org/officeDocument/2006/relationships/slide" Target="slides/slide69.xml"/><Relationship Id="rId76" Type="http://schemas.openxmlformats.org/officeDocument/2006/relationships/slide" Target="slides/slide70.xml"/><Relationship Id="rId77" Type="http://schemas.openxmlformats.org/officeDocument/2006/relationships/slide" Target="slides/slide71.xml"/><Relationship Id="rId78" Type="http://schemas.openxmlformats.org/officeDocument/2006/relationships/slide" Target="slides/slide72.xml"/><Relationship Id="rId79" Type="http://schemas.openxmlformats.org/officeDocument/2006/relationships/slide" Target="slides/slide73.xml"/><Relationship Id="rId90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80" Type="http://schemas.openxmlformats.org/officeDocument/2006/relationships/slide" Target="slides/slide74.xml"/><Relationship Id="rId81" Type="http://schemas.openxmlformats.org/officeDocument/2006/relationships/slide" Target="slides/slide75.xml"/><Relationship Id="rId82" Type="http://schemas.openxmlformats.org/officeDocument/2006/relationships/slide" Target="slides/slide76.xml"/><Relationship Id="rId83" Type="http://schemas.openxmlformats.org/officeDocument/2006/relationships/slide" Target="slides/slide77.xml"/><Relationship Id="rId84" Type="http://schemas.openxmlformats.org/officeDocument/2006/relationships/slide" Target="slides/slide78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1FB252C-78DA-497A-806B-AC2C574F7D99}" type="datetimeFigureOut">
              <a:rPr lang="en-US" smtClean="0"/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D80CE268-BFC4-48FB-853F-25FF283023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92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6495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9902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9649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4397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279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3647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523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5603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7838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5117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7868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9197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22413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63213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11633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95136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91120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6366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0724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90335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16741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25640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2263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87016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9790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64909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98237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37994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3307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38668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5680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5632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7023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15978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35440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8860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6073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7899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87810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46203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23350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7153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4593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7510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3847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4210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40181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67026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06743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6718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501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72789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1130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60139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4084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2038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98749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763925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711689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1457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8443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17177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80662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68820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01026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97894"/>
      </p:ext>
    </p:extLst>
  </p:cSld>
  <p:clrMapOvr>
    <a:masterClrMapping/>
  </p:clrMapOvr>
  <p:transition xmlns:p14="http://schemas.microsoft.com/office/powerpoint/2010/main"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 smtClean="0"/>
              <a:pPr/>
              <a:t>4/12/15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1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0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9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662F4-FCC9-44F7-8E11-50100FEEA7D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4/12/15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022CF-8C86-42F2-ABCC-42A76B05BD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69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 xmlns:p14="http://schemas.microsoft.com/office/powerpoint/2010/main"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2.w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hyperlink" Target="http://upload.wikimedia.org/wikipedia/en/b/ba/Silent_Spring_Book-of-the-Month-Club_edition.JPG" TargetMode="External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upload.wikimedia.org/wikipedia/commons/f/f4/Rachel-Carson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hyperlink" Target="file://localhost//upload.wikimedia.org/wikipedia/commons/7/79/NOAA_logo.svg" TargetMode="External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hyperlink" Target="file://localhost//upload.wikimedia.org/wikipedia/commons/0/0c/US-FishAndWildlifeService-Logo.sv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arnewsupdates.blogspot.com/2011/02/us-canada-energy-alliance.html" TargetMode="External"/><Relationship Id="rId3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Relationship Id="rId3" Type="http://schemas.openxmlformats.org/officeDocument/2006/relationships/image" Target="../media/image59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earthtechling.com/wp-content/uploads/2012/05/enbridge-silverstate2.jpg" TargetMode="External"/><Relationship Id="rId3" Type="http://schemas.openxmlformats.org/officeDocument/2006/relationships/image" Target="../media/image7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.w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ohn\AppData\Local\Microsoft\Windows\Temporary Internet Files\Content.IE5\GPTSBZMD\MP900427760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48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0774"/>
            <a:ext cx="7772400" cy="1927226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Environmentalism</a:t>
            </a:r>
            <a:b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Consumer Protection</a:t>
            </a:r>
            <a:endParaRPr 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229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Preservation: National Park System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338263"/>
            <a:ext cx="8175625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225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Federally-Owned Land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75159"/>
            <a:ext cx="7086600" cy="527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18163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Ballinger-Pinchot Affair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25780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Conservation policy controversy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Gifford Pinchot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Appointed by Roosevelt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Fired by Taft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Richard Ballinger</a:t>
            </a:r>
          </a:p>
          <a:p>
            <a:pPr lvl="2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Appointed by Taft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Growing split in Republican Party</a:t>
            </a:r>
          </a:p>
          <a:p>
            <a:pPr lvl="1"/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Taft vs. Roosevelt</a:t>
            </a:r>
          </a:p>
          <a:p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76400"/>
            <a:ext cx="4346575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4149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Taft &amp; Roosevelt Split the Vote in 1912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063952"/>
            <a:ext cx="9143998" cy="273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64408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Teapot Dome Scandal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38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Secretary of Interior Albert Fall accepted bribes for the right to drill for oil on public land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Major scandal for the business-friendly Harding administration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4" descr="http://www.presidentsusa.net/teapotrock.jpg"/>
          <p:cNvPicPr>
            <a:picLocks noChangeAspect="1" noChangeArrowheads="1"/>
          </p:cNvPicPr>
          <p:nvPr/>
        </p:nvPicPr>
        <p:blipFill>
          <a:blip r:embed="rId2" cstate="print"/>
          <a:srcRect l="5952" r="28571"/>
          <a:stretch>
            <a:fillRect/>
          </a:stretch>
        </p:blipFill>
        <p:spPr bwMode="auto">
          <a:xfrm>
            <a:off x="4419600" y="1523999"/>
            <a:ext cx="4343400" cy="4975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4149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The Farm Becomes a Factory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295400"/>
            <a:ext cx="4419600" cy="2963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734964"/>
            <a:ext cx="6020527" cy="2916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10538" y="1301578"/>
            <a:ext cx="3981062" cy="29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4394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Dust Bowl of the 1930s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82687"/>
            <a:ext cx="7162800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65620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Franklin Roosevelt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New Deal programs addressed some conservation issues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Erosion &amp; flood control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Planting of trees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Building dams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Farmer education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More parks, trails &amp; fire breaks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056298" cy="50174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21781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Civilian Conservation Corps (CCC)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3" name="Picture 2" descr="CC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679" y="1219200"/>
            <a:ext cx="342438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cccov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3907861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225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Tennessee Valley Authority (TVA)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63357"/>
            <a:ext cx="8482013" cy="4432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2687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0"/>
            <a:ext cx="4495800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One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Environmental Issues from Previous Units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37864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46" y="2286000"/>
            <a:ext cx="4799308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Two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The Modern Environmental Movement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4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Tragedy of the Commons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065037" cy="52578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Selfish “bad actors” can ruin shared resources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Examples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Town common pasture can be devoured by a single owner’s sheep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River’s entire water supply can be contaminated by a single factory’s toxic dumping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6" r="1"/>
          <a:stretch/>
        </p:blipFill>
        <p:spPr bwMode="auto">
          <a:xfrm>
            <a:off x="4800600" y="1600200"/>
            <a:ext cx="3962400" cy="511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149974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Rachel Carson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Silent Spring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1962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Drew attention to negative effects of pesticides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DDT was banned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Beginning of modern environmental movement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11" descr="Image:Rachel-Cars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379027"/>
            <a:ext cx="4876800" cy="617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Image:Silent Spring Book-of-the-Month-Club edi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3749"/>
          <a:stretch>
            <a:fillRect/>
          </a:stretch>
        </p:blipFill>
        <p:spPr bwMode="auto">
          <a:xfrm rot="20951638">
            <a:off x="3402360" y="4047245"/>
            <a:ext cx="1948754" cy="2440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3082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Clean Air Act, 1963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Established emissions standards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Addressed problem of urban “smog”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Signed by Lyndon Johnson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32711" b="10419"/>
          <a:stretch/>
        </p:blipFill>
        <p:spPr bwMode="auto">
          <a:xfrm>
            <a:off x="3962400" y="1567913"/>
            <a:ext cx="4906852" cy="490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6775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Earth Day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480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First celebrated in April 1970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Pressured federal government to pass environmental legislation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439" y="1673225"/>
            <a:ext cx="5585161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4" t="2907" r="17896" b="26804"/>
          <a:stretch/>
        </p:blipFill>
        <p:spPr bwMode="auto">
          <a:xfrm>
            <a:off x="4727792" y="1325626"/>
            <a:ext cx="3806608" cy="530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Richard Nixon, Environmentalist?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Clean Air Act of 1970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Vetoed Clean Water Act of 1972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Occupational Safety &amp; Health Administration (OSHA)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Environmental Protection Agency (EPA)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Endangered Species Act of 1973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1216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Clean Water Act, 1972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Testing of water quality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Required construction of sewage treatment plants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Nixon objected to the large amount of funding required, but his veto was overridden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00"/>
            <a:ext cx="43291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51018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Sources of Pollution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4" descr="image_preview"/>
          <p:cNvPicPr>
            <a:picLocks noChangeAspect="1" noChangeArrowheads="1"/>
          </p:cNvPicPr>
          <p:nvPr/>
        </p:nvPicPr>
        <p:blipFill>
          <a:blip r:embed="rId2" cstate="print"/>
          <a:srcRect t="11484"/>
          <a:stretch>
            <a:fillRect/>
          </a:stretch>
        </p:blipFill>
        <p:spPr bwMode="auto">
          <a:xfrm>
            <a:off x="838200" y="1447800"/>
            <a:ext cx="7239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25847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Sewage Treatment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66825"/>
            <a:ext cx="7924800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770060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Environmental Protection Agency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528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Established in 1970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Signed into law by Richard Nixon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1597025"/>
            <a:ext cx="4548187" cy="495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03713"/>
            <a:ext cx="3341687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Near-Extinction of Buffalo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Settlers, railroads &amp; U.S. army sought to deny Plains Indians their primary source of food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Effort to force Indians onto reservations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47"/>
          <a:stretch/>
        </p:blipFill>
        <p:spPr bwMode="auto">
          <a:xfrm>
            <a:off x="3905278" y="1368051"/>
            <a:ext cx="4781522" cy="533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546358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Environmental “Superfund,” 1980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00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Federal funds to clean up toxic waste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Love Canal in New York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“Valley of the Drums” in Kentucky</a:t>
            </a:r>
          </a:p>
        </p:txBody>
      </p:sp>
      <p:pic>
        <p:nvPicPr>
          <p:cNvPr id="2052" name="Picture 4" descr="http://upload.wikimedia.org/wikipedia/commons/6/6d/Love_Canal_prot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573306"/>
            <a:ext cx="3581400" cy="5056094"/>
          </a:xfrm>
          <a:prstGeom prst="rect">
            <a:avLst/>
          </a:prstGeom>
          <a:noFill/>
        </p:spPr>
      </p:pic>
      <p:pic>
        <p:nvPicPr>
          <p:cNvPr id="2056" name="Picture 8" descr="http://www2.epa.gov/sites/production/files/aboutepa/history/images/198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4191000"/>
            <a:ext cx="3641911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Endangered Species Act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100" name="Picture 4" descr="File:US-FishAndWildlifeService-Logo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00200"/>
            <a:ext cx="3959346" cy="4724400"/>
          </a:xfrm>
          <a:prstGeom prst="rect">
            <a:avLst/>
          </a:prstGeom>
          <a:noFill/>
        </p:spPr>
      </p:pic>
      <p:pic>
        <p:nvPicPr>
          <p:cNvPr id="4102" name="Picture 6" descr="File:NOAA logo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100" y="1905000"/>
            <a:ext cx="4191000" cy="4191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Bald Eagle Population Recovery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Factors threatening bald eagle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Loss of habitat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DDT damage to egg shells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Hunting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Protected by Endangered Species Act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Population rebounded by 1990s</a:t>
            </a:r>
          </a:p>
        </p:txBody>
      </p:sp>
      <p:pic>
        <p:nvPicPr>
          <p:cNvPr id="147458" name="Picture 2" descr="http://upload.wikimedia.org/wikipedia/commons/thumb/1/1e/Bald_Eagle_Portrait.jpg/614px-Bald_Eagle_Portrait.jpg"/>
          <p:cNvPicPr>
            <a:picLocks noChangeAspect="1" noChangeArrowheads="1"/>
          </p:cNvPicPr>
          <p:nvPr/>
        </p:nvPicPr>
        <p:blipFill>
          <a:blip r:embed="rId2" cstate="print"/>
          <a:srcRect t="10815"/>
          <a:stretch>
            <a:fillRect/>
          </a:stretch>
        </p:blipFill>
        <p:spPr bwMode="auto">
          <a:xfrm>
            <a:off x="4475390" y="1694008"/>
            <a:ext cx="4287610" cy="4782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Ozone Layer Depletion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Could lead to higher rates of cancer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Caused by chlorofluorocarbons (CFCs) contained in aerosol spray cans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CFCs were banned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Ozone layer is expected to recover by 2050 </a:t>
            </a:r>
          </a:p>
        </p:txBody>
      </p:sp>
      <p:pic>
        <p:nvPicPr>
          <p:cNvPr id="5122" name="Picture 2" descr="http://cdn.thebeast.com.au/wp-content/uploads/2010/12/cfc-aerosol-spra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1657350"/>
            <a:ext cx="4495800" cy="3371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46" y="2286000"/>
            <a:ext cx="4799308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Three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The Problem with Fossil Fuels…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4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6" name="Picture 4" descr="File:OPEC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304852"/>
            <a:ext cx="4430243" cy="224834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1970s OPEC Embargoes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Economic retaliation against U.S. policy in the Middle East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1973: Reaction to U.S. support for Israel during Yom Kippur War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1979: Pressure against U.S. during the Iranian Revolution</a:t>
            </a:r>
          </a:p>
        </p:txBody>
      </p:sp>
      <p:pic>
        <p:nvPicPr>
          <p:cNvPr id="141314" name="Picture 2" descr="File:Flag of OPEC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800" y="1752600"/>
            <a:ext cx="3860800" cy="23164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1970s Oil Rationing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Picture 2" descr="http://upload.wikimedia.org/wikipedia/commons/7/79/Gasoline_rations_-_Bureau_of_Engraving_and_Print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924800" cy="52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1970s Oil Prices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2" descr="http://upload.wikimedia.org/wikipedia/commons/5/53/Nominalrealoilprices1968-20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409700"/>
            <a:ext cx="817245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Oil Price Increase Causes “Stagflation”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93800"/>
            <a:ext cx="7162800" cy="53594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“Energy Independence”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9718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Reducing American dependence on foreign oil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More domestic fossil fuel production (ex: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fracking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Alternative energy sources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Limited effectiveness</a:t>
            </a:r>
          </a:p>
        </p:txBody>
      </p:sp>
      <p:pic>
        <p:nvPicPr>
          <p:cNvPr id="1028" name="Picture 4" descr="http://www.americanprogress.org/wp-content/uploads/issues/2009/04/img/energy_security_onpage.jpg"/>
          <p:cNvPicPr>
            <a:picLocks noChangeAspect="1" noChangeArrowheads="1"/>
          </p:cNvPicPr>
          <p:nvPr/>
        </p:nvPicPr>
        <p:blipFill>
          <a:blip r:embed="rId2" cstate="print"/>
          <a:srcRect l="7116" r="25539"/>
          <a:stretch>
            <a:fillRect/>
          </a:stretch>
        </p:blipFill>
        <p:spPr bwMode="auto">
          <a:xfrm>
            <a:off x="3429000" y="1676399"/>
            <a:ext cx="5334000" cy="4674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Sierra Club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36663"/>
            <a:ext cx="8229600" cy="531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76464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“Energy Independence”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http://upload.wikimedia.org/wikipedia/commons/3/3e/US_Net_Energy_Import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99761"/>
            <a:ext cx="8302116" cy="41438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Major Oil Spills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9530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Serious damage to local ecosystems and economies</a:t>
            </a:r>
          </a:p>
          <a:p>
            <a:pPr lvl="1"/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Exxon-Valdez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coast of Alaska, 1989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Iraqi destruction of Kuwaiti oil fields, 1991</a:t>
            </a:r>
          </a:p>
          <a:p>
            <a:pPr lvl="1"/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Deepwater Horizon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Gulf of Mexico, 2011</a:t>
            </a:r>
          </a:p>
        </p:txBody>
      </p:sp>
      <p:pic>
        <p:nvPicPr>
          <p:cNvPr id="142338" name="Picture 2" descr="http://upload.wikimedia.org/wikipedia/commons/thumb/4/48/Oiled_Pelicans.jpg/1024px-Oiled_Pelicans.jpg"/>
          <p:cNvPicPr>
            <a:picLocks noChangeAspect="1" noChangeArrowheads="1"/>
          </p:cNvPicPr>
          <p:nvPr/>
        </p:nvPicPr>
        <p:blipFill>
          <a:blip r:embed="rId2" cstate="print"/>
          <a:srcRect l="29254" r="17631"/>
          <a:stretch>
            <a:fillRect/>
          </a:stretch>
        </p:blipFill>
        <p:spPr bwMode="auto">
          <a:xfrm>
            <a:off x="4114800" y="603322"/>
            <a:ext cx="4724400" cy="5949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Greenhouse Gases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0532" name="Picture 4" descr="http://www.redorbit.com/media/uploads/2013/02/117652584-617x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1"/>
            <a:ext cx="8024261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Developed vs. Developing Countries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52578" name="Picture 2" descr="http://media.web.britannica.com/eb-media/00/90500-004-BB7F263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704974"/>
            <a:ext cx="8153400" cy="4238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5167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Greenhouse Effect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9508" name="Picture 4" descr="http://static.ddmcdn.com/gif/greenhouse-effect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2" y="1295399"/>
            <a:ext cx="7886698" cy="5257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Climate Change/Global Warming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3794" name="Picture 2" descr="http://www.climatechange.gov.au/sites/climatechange/files/images/climate-change/c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267" y="1295400"/>
            <a:ext cx="7814733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Addressing Climate Change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Government initiatives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Carbon tax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Alternative energy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Energy efficiency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Reforestation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International agreements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Kyoto Protocol placed responsibility for carbon reduction on already-developed countries</a:t>
            </a:r>
          </a:p>
        </p:txBody>
      </p:sp>
      <p:pic>
        <p:nvPicPr>
          <p:cNvPr id="153602" name="Picture 2" descr="http://cdn.phys.org/newman/gfx/news/hires/2009/agaphicsho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7416" y="1600201"/>
            <a:ext cx="4815583" cy="44957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U.S. Rejection of Kyoto Protocols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32102" name="Picture 6" descr="http://cdn.cagle.com/working/050221/cork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82699"/>
            <a:ext cx="7620000" cy="5270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95167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North American Oil Production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Environmental concerns vs. potential economic benefits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Arctic National Wildlife Refuge (ANWR) oil reserves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Keystone XL Pipeline controversy</a:t>
            </a:r>
          </a:p>
        </p:txBody>
      </p:sp>
      <p:pic>
        <p:nvPicPr>
          <p:cNvPr id="154626" name="Picture 2" descr="http://blogs.ei.columbia.edu/wp-content/uploads/2011/10/photo2-505x60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62476"/>
            <a:ext cx="4200525" cy="49907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Fracking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”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28194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Hydraulic fracturing of bedrock to recover deeply-buried sources of energy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Vast new supplies of untapped fossil fuels have become available</a:t>
            </a:r>
          </a:p>
        </p:txBody>
      </p:sp>
      <p:pic>
        <p:nvPicPr>
          <p:cNvPr id="147460" name="Picture 4" descr="http://gorevillegazette.com/wp-content/uploads/2012/07/GG08-fracking-JC-l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469532"/>
            <a:ext cx="5648325" cy="60074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The Conservation Debate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371600"/>
            <a:ext cx="3599411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23606" t="1852" r="12131" b="2281"/>
          <a:stretch/>
        </p:blipFill>
        <p:spPr>
          <a:xfrm>
            <a:off x="4495800" y="1371600"/>
            <a:ext cx="4248807" cy="5029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9634" y="5486400"/>
            <a:ext cx="3375166" cy="800219"/>
          </a:xfrm>
          <a:prstGeom prst="rect">
            <a:avLst/>
          </a:prstGeom>
          <a:solidFill>
            <a:srgbClr val="009900">
              <a:alpha val="30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John Muir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Pure preservation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0634" y="5486400"/>
            <a:ext cx="3375166" cy="800219"/>
          </a:xfrm>
          <a:prstGeom prst="rect">
            <a:avLst/>
          </a:prstGeom>
          <a:solidFill>
            <a:srgbClr val="009900">
              <a:alpha val="30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Gifford Pinchot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Managed use</a:t>
            </a:r>
          </a:p>
        </p:txBody>
      </p:sp>
    </p:spTree>
    <p:extLst>
      <p:ext uri="{BB962C8B-B14F-4D97-AF65-F5344CB8AC3E}">
        <p14:creationId xmlns:p14="http://schemas.microsoft.com/office/powerpoint/2010/main" val="13958985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Dangers of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Fracking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9506" name="Picture 2" descr="http://www.greenpeace.org/usa/Global/usa/planet3/photos-gwe/fracking-diagr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199"/>
            <a:ext cx="7391400" cy="55974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688076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46" y="2286000"/>
            <a:ext cx="4799308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Four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Nuclear Energy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4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Nuclear Power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114801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President Dwight Eisenhower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“Atoms for Peace”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Lewis Strauss, head of U.S. Atomic Energy Commission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</a:t>
            </a:r>
            <a:r>
              <a:rPr lang="en-US" dirty="0" smtClean="0">
                <a:solidFill>
                  <a:srgbClr val="336600"/>
                </a:solidFill>
              </a:rPr>
              <a:t>Our children will enjoy in their homes electrical energy too cheap to meter.”</a:t>
            </a:r>
            <a:endParaRPr lang="en-US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9" descr="http://images.thetrumpet.com/4a833613!h.300,id.4759,m.fill,w.5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810000"/>
            <a:ext cx="4359275" cy="2421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:\Users\hhsstudent\AppData\Local\Microsoft\Windows\Temporary Internet Files\Content.IE5\FV5K881B\MC90029258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33400"/>
            <a:ext cx="3385635" cy="291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Nuclear Reactor &amp; Steam Turbine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40290" name="Picture 2" descr="File:PressurizedWaterReactor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00200"/>
            <a:ext cx="8607150" cy="4448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“Zero Pollution” from Nuclear Energy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37218" name="Picture 2" descr="http://upload.wikimedia.org/wikipedia/commons/d/df/Susquehanna_steam_electric_station.jpg"/>
          <p:cNvPicPr>
            <a:picLocks noChangeAspect="1" noChangeArrowheads="1"/>
          </p:cNvPicPr>
          <p:nvPr/>
        </p:nvPicPr>
        <p:blipFill>
          <a:blip r:embed="rId2" cstate="print"/>
          <a:srcRect t="21654"/>
          <a:stretch>
            <a:fillRect/>
          </a:stretch>
        </p:blipFill>
        <p:spPr bwMode="auto">
          <a:xfrm>
            <a:off x="685800" y="1295400"/>
            <a:ext cx="7484536" cy="518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Nuclear Waste Disposal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39266" name="Picture 2" descr="http://graphics8.nytimes.com/images/2014/01/21/business/DUMP-slide-G5IU/DUMP-slide-G5IU-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95400"/>
            <a:ext cx="7848600" cy="523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Nuclear Accidents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581401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Three Mile Island, Pennsylvania, 1979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Chernobyl, Ukraine, 1986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Fukushima Daiichi, Japan, 2011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 descr="http://upload.wikimedia.org/wikipedia/en/1/1b/Chernobyl_Disaster.jpg"/>
          <p:cNvPicPr>
            <a:picLocks noChangeAspect="1" noChangeArrowheads="1"/>
          </p:cNvPicPr>
          <p:nvPr/>
        </p:nvPicPr>
        <p:blipFill>
          <a:blip r:embed="rId2" cstate="print"/>
          <a:srcRect t="7357" b="9876"/>
          <a:stretch>
            <a:fillRect/>
          </a:stretch>
        </p:blipFill>
        <p:spPr bwMode="auto">
          <a:xfrm>
            <a:off x="4038600" y="1600200"/>
            <a:ext cx="4705350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Three Mile Island, 1979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810001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Partial meltdown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Negligible dose of radiation into local area (equivalent to a single x-ray exam) 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President Carter reorganized the Nuclear Regulatory Commission (NRC)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506" name="Picture 2" descr="http://media.pennlive.com/patriot-news/photo/2009/03/three-mile-island-a31f5c90c762cbcc.jpg"/>
          <p:cNvPicPr>
            <a:picLocks noChangeAspect="1" noChangeArrowheads="1"/>
          </p:cNvPicPr>
          <p:nvPr/>
        </p:nvPicPr>
        <p:blipFill>
          <a:blip r:embed="rId2" cstate="print"/>
          <a:srcRect l="37405"/>
          <a:stretch>
            <a:fillRect/>
          </a:stretch>
        </p:blipFill>
        <p:spPr bwMode="auto">
          <a:xfrm>
            <a:off x="4267200" y="1600200"/>
            <a:ext cx="4616027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“No Nukes” Movement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Reaction to Three Mile Island &amp; fear of nuclear war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No new nuclear power plants have been built in the U.S. since 1977</a:t>
            </a:r>
          </a:p>
        </p:txBody>
      </p:sp>
      <p:pic>
        <p:nvPicPr>
          <p:cNvPr id="17410" name="Picture 2" descr="http://upload.wikimedia.org/wikipedia/commons/5/53/Anti-nuke_rally_in_Harrisburg_U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314" y="1600200"/>
            <a:ext cx="3400686" cy="5105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Nuclear Power Plants in the U.S.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5650" name="Picture 2" descr="http://upload.wikimedia.org/wikipedia/commons/2/2d/NRC_regions_and_plant_locations_2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219201"/>
            <a:ext cx="8326631" cy="5343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888190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Theodore Roosevelt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962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Hunter &amp; outdoorsman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First “environmentalist” president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402137" cy="535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550579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Chernobyl, 1986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2895601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Complete meltdown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Major health impact on local civilians and wildlife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City of </a:t>
            </a:r>
            <a:r>
              <a:rPr lang="en-US" dirty="0" err="1" smtClean="0">
                <a:solidFill>
                  <a:schemeClr val="accent2">
                    <a:lumMod val="50000"/>
                  </a:schemeClr>
                </a:solidFill>
              </a:rPr>
              <a:t>Pripyat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 was evacuated and became an “exclusion zone”</a:t>
            </a:r>
          </a:p>
        </p:txBody>
      </p:sp>
      <p:pic>
        <p:nvPicPr>
          <p:cNvPr id="20482" name="Picture 2" descr="http://upload.wikimedia.org/wikipedia/commons/1/16/VOA_Markosian_-_Chernobyl02.jpg"/>
          <p:cNvPicPr>
            <a:picLocks noChangeAspect="1" noChangeArrowheads="1"/>
          </p:cNvPicPr>
          <p:nvPr/>
        </p:nvPicPr>
        <p:blipFill>
          <a:blip r:embed="rId2" cstate="print"/>
          <a:srcRect l="15000" r="1000"/>
          <a:stretch>
            <a:fillRect/>
          </a:stretch>
        </p:blipFill>
        <p:spPr bwMode="auto">
          <a:xfrm>
            <a:off x="3379572" y="1600200"/>
            <a:ext cx="5535827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Fukushima Daiichi, 2011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581401" cy="495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Tsunami flooded the station, crippling reactor controls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Radiation leak was equivalent to 10%-30% of Chernobyl levels</a:t>
            </a:r>
          </a:p>
        </p:txBody>
      </p:sp>
      <p:pic>
        <p:nvPicPr>
          <p:cNvPr id="19460" name="Picture 4" descr="http://web.ornl.gov/info/ornlreview/v44_2_11/images/a02_p02.jpg"/>
          <p:cNvPicPr>
            <a:picLocks noChangeAspect="1" noChangeArrowheads="1"/>
          </p:cNvPicPr>
          <p:nvPr/>
        </p:nvPicPr>
        <p:blipFill>
          <a:blip r:embed="rId2" cstate="print"/>
          <a:srcRect l="18224"/>
          <a:stretch>
            <a:fillRect/>
          </a:stretch>
        </p:blipFill>
        <p:spPr bwMode="auto">
          <a:xfrm>
            <a:off x="4191000" y="1676400"/>
            <a:ext cx="4648200" cy="426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upload.wikimedia.org/wikipedia/commons/2/2f/Fukushima7.png"/>
          <p:cNvPicPr>
            <a:picLocks noChangeAspect="1" noChangeArrowheads="1"/>
          </p:cNvPicPr>
          <p:nvPr/>
        </p:nvPicPr>
        <p:blipFill>
          <a:blip r:embed="rId2" cstate="print"/>
          <a:srcRect r="54666" b="5345"/>
          <a:stretch>
            <a:fillRect/>
          </a:stretch>
        </p:blipFill>
        <p:spPr bwMode="auto">
          <a:xfrm>
            <a:off x="914400" y="1"/>
            <a:ext cx="7315199" cy="6857999"/>
          </a:xfrm>
          <a:prstGeom prst="rect">
            <a:avLst/>
          </a:prstGeom>
          <a:noFill/>
        </p:spPr>
      </p:pic>
      <p:sp>
        <p:nvSpPr>
          <p:cNvPr id="6" name="Oval 5"/>
          <p:cNvSpPr/>
          <p:nvPr/>
        </p:nvSpPr>
        <p:spPr>
          <a:xfrm>
            <a:off x="3352800" y="685800"/>
            <a:ext cx="160020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352800" y="1295400"/>
            <a:ext cx="1600200" cy="533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52800" y="5715000"/>
            <a:ext cx="16002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52800" y="2743200"/>
            <a:ext cx="1600200" cy="2286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167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46" y="2286000"/>
            <a:ext cx="4799308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Five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Alternative Energy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8429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Solar Power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20482" name="Picture 2" descr="Silver State North solar project, Enbridg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99" y="1609724"/>
            <a:ext cx="8444551" cy="47148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Wind Power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9458" name="Picture 2" descr="http://upload.wikimedia.org/wikipedia/commons/thumb/0/0f/Shepherds_Flat_Wind_Farm_2011.jpg/1024px-Shepherds_Flat_Wind_Farm_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090113" cy="541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Hydroelectric Power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8436" name="Picture 4" descr="http://upload.wikimedia.org/wikipedia/commons/thumb/1/1f/Hoover_Dam_and_Arizona_Spillway%2C_1983.jpg/1024px-Hoover_Dam_and_Arizona_Spillway%2C_19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69651"/>
            <a:ext cx="7162800" cy="5283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Geothermal Power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46434" name="Picture 2" descr="http://upload.wikimedia.org/wikipedia/commons/thumb/c/c4/Geothermal_energy_methods.png/1280px-Geothermal_energy_method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19200"/>
            <a:ext cx="7848600" cy="5377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turbocharged.us.com/wp-content/uploads/2012/10/Corn-Fu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5020"/>
            <a:ext cx="6248400" cy="646021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>
                <a:solidFill>
                  <a:srgbClr val="006600"/>
                </a:solidFill>
              </a:rPr>
              <a:t>Biofuel</a:t>
            </a:r>
            <a:endParaRPr lang="en-US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Energy Consumption Over Time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36194" name="Picture 2" descr="http://upload.wikimedia.org/wikipedia/commons/d/de/US_historical_energy_consump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24000"/>
            <a:ext cx="9144000" cy="4129549"/>
          </a:xfrm>
          <a:prstGeom prst="rect">
            <a:avLst/>
          </a:prstGeom>
          <a:noFill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5562600"/>
            <a:ext cx="7467600" cy="106680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Despite recent availability of alternative sources, cheap fossil fuels have continued to dominate energy consumption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51673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Conservation Under T.R.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505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T.R. supported Pinchot’s “managed use”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Newlands Reclamation Act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Irrigation &amp; flood control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U.S. Forest Service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New national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parks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371600"/>
            <a:ext cx="4279501" cy="513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22966" y="5540514"/>
            <a:ext cx="3330434" cy="707886"/>
          </a:xfrm>
          <a:prstGeom prst="rect">
            <a:avLst/>
          </a:prstGeom>
          <a:solidFill>
            <a:srgbClr val="009900">
              <a:alpha val="30000"/>
            </a:srgb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Th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eodore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nstantia" panose="02030602050306030303" pitchFamily="18" charset="0"/>
              </a:rPr>
              <a:t> Roosevelt with John Muir at Yosemite</a:t>
            </a:r>
          </a:p>
        </p:txBody>
      </p:sp>
    </p:spTree>
    <p:extLst>
      <p:ext uri="{BB962C8B-B14F-4D97-AF65-F5344CB8AC3E}">
        <p14:creationId xmlns:p14="http://schemas.microsoft.com/office/powerpoint/2010/main" val="188346056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C:\Users\John\AppData\Local\Microsoft\Windows\Temporary Internet Files\Content.IE5\AHGEJHRG\MC900437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54" y="0"/>
            <a:ext cx="4267846" cy="68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846" y="2286000"/>
            <a:ext cx="4799308" cy="1927226"/>
          </a:xfrm>
        </p:spPr>
        <p:txBody>
          <a:bodyPr>
            <a:noAutofit/>
          </a:bodyPr>
          <a:lstStyle/>
          <a:p>
            <a:r>
              <a:rPr lang="en-US" sz="3200" u="sng" dirty="0" smtClean="0">
                <a:solidFill>
                  <a:schemeClr val="accent2">
                    <a:lumMod val="50000"/>
                  </a:schemeClr>
                </a:solidFill>
              </a:rPr>
              <a:t>Part Six</a:t>
            </a: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sz="4800" dirty="0" smtClean="0">
                <a:solidFill>
                  <a:schemeClr val="accent2">
                    <a:lumMod val="50000"/>
                  </a:schemeClr>
                </a:solidFill>
              </a:rPr>
              <a:t>Consumer Protection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0141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“Muckraking”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1" y="1219200"/>
            <a:ext cx="7727950" cy="542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484368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Upton Sinclair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3657601" cy="52578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The Jungle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1906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Pure Food &amp; Drug Act, 1906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Meat Inspection Act, 1906</a:t>
            </a: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Eventual creation of Food &amp; Drug Administration (FDA)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025" y="1600200"/>
            <a:ext cx="449897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6555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U.S. Surgeon General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5257800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Report on Smoking &amp; Health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1964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Implicated smoking in cancer and heart disease deaths</a:t>
            </a:r>
          </a:p>
          <a:p>
            <a:pPr lvl="1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Led to warning labels on cigarette packs &amp; government-funded anti-smoking campaigns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210050" cy="543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50297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Smoking Rates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0982"/>
            <a:ext cx="4191000" cy="417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AutoShape 2" descr="http://www.clipartbest.com/cliparts/LcK/Xa8/LcKXa8Mca.svg"/>
          <p:cNvSpPr>
            <a:spLocks noChangeAspect="1" noChangeArrowheads="1"/>
          </p:cNvSpPr>
          <p:nvPr/>
        </p:nvSpPr>
        <p:spPr bwMode="auto">
          <a:xfrm>
            <a:off x="155575" y="-2147888"/>
            <a:ext cx="4486275" cy="4486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ttp://www.clipartbest.com/cliparts/LcK/Xa8/LcKXa8Mca.svg"/>
          <p:cNvSpPr>
            <a:spLocks noChangeAspect="1" noChangeArrowheads="1"/>
          </p:cNvSpPr>
          <p:nvPr/>
        </p:nvSpPr>
        <p:spPr bwMode="auto">
          <a:xfrm>
            <a:off x="155575" y="-2147888"/>
            <a:ext cx="4486275" cy="4486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http://www.nogarlicnoonions.com/wp-content/uploads/2012/08/no-smoking-sign-premises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367" y="1600200"/>
            <a:ext cx="4047833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5935647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Ralph Nader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43222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i="1" dirty="0" smtClean="0">
                <a:solidFill>
                  <a:schemeClr val="accent2">
                    <a:lumMod val="50000"/>
                  </a:schemeClr>
                </a:solidFill>
              </a:rPr>
              <a:t>Unsafe at Any Speed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, 1965</a:t>
            </a:r>
          </a:p>
          <a:p>
            <a:pPr lvl="0"/>
            <a:r>
              <a:rPr lang="en-US" dirty="0">
                <a:solidFill>
                  <a:srgbClr val="B0CCB0">
                    <a:lumMod val="50000"/>
                  </a:srgbClr>
                </a:solidFill>
              </a:rPr>
              <a:t>Led to automobile </a:t>
            </a:r>
            <a:r>
              <a:rPr lang="en-US" dirty="0" smtClean="0">
                <a:solidFill>
                  <a:srgbClr val="B0CCB0">
                    <a:lumMod val="50000"/>
                  </a:srgbClr>
                </a:solidFill>
              </a:rPr>
              <a:t>reforms</a:t>
            </a:r>
            <a:endParaRPr lang="en-US" dirty="0">
              <a:solidFill>
                <a:srgbClr val="B0CCB0">
                  <a:lumMod val="50000"/>
                </a:srgbClr>
              </a:solidFill>
            </a:endParaRPr>
          </a:p>
          <a:p>
            <a:pPr lvl="1"/>
            <a:r>
              <a:rPr lang="en-US" dirty="0" smtClean="0">
                <a:solidFill>
                  <a:srgbClr val="B0CCB0">
                    <a:lumMod val="50000"/>
                  </a:srgbClr>
                </a:solidFill>
              </a:rPr>
              <a:t>Seatbelts</a:t>
            </a:r>
          </a:p>
          <a:p>
            <a:pPr lvl="1"/>
            <a:r>
              <a:rPr lang="en-US" dirty="0" smtClean="0">
                <a:solidFill>
                  <a:srgbClr val="B0CCB0">
                    <a:lumMod val="50000"/>
                  </a:srgbClr>
                </a:solidFill>
              </a:rPr>
              <a:t>Safety design</a:t>
            </a:r>
            <a:endParaRPr lang="en-US" dirty="0">
              <a:solidFill>
                <a:srgbClr val="B0CCB0">
                  <a:lumMod val="50000"/>
                </a:srgbClr>
              </a:solidFill>
            </a:endParaRPr>
          </a:p>
          <a:p>
            <a:pPr lvl="1"/>
            <a:r>
              <a:rPr lang="en-US" dirty="0" smtClean="0">
                <a:solidFill>
                  <a:srgbClr val="B0CCB0">
                    <a:lumMod val="50000"/>
                  </a:srgbClr>
                </a:solidFill>
              </a:rPr>
              <a:t>Fuel efficiency</a:t>
            </a:r>
            <a:endParaRPr lang="en-US" dirty="0">
              <a:solidFill>
                <a:srgbClr val="B0CCB0">
                  <a:lumMod val="50000"/>
                </a:srgbClr>
              </a:solidFill>
            </a:endParaRPr>
          </a:p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“Nader’s Raiders” investigated other consumer safety &amp; environmental issues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7" r="5515"/>
          <a:stretch/>
        </p:blipFill>
        <p:spPr bwMode="auto">
          <a:xfrm>
            <a:off x="3889420" y="314325"/>
            <a:ext cx="4829577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44053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Consumer Awareness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3848100" cy="50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6" y="1523999"/>
            <a:ext cx="3613290" cy="504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641026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Nader &amp; the 2000 Election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9460" name="Picture 4" descr="File:ElectoralCollege2000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6968544" cy="40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6" y="1295400"/>
            <a:ext cx="140208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36" y="3124200"/>
            <a:ext cx="140208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r="31127"/>
          <a:stretch/>
        </p:blipFill>
        <p:spPr bwMode="auto">
          <a:xfrm>
            <a:off x="453337" y="5003006"/>
            <a:ext cx="1402080" cy="177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057400" y="5644110"/>
            <a:ext cx="6553200" cy="1213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</a:rPr>
              <a:t>Gore campaign accused Nader &amp; the Green Party of spoiling the election in favor of Bush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56459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C:\Users\John\AppData\Local\Microsoft\Windows\Temporary Internet Files\Content.IE5\TJ4MSGXL\MP900423088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r="214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2574"/>
            <a:ext cx="7772400" cy="1927226"/>
          </a:xfrm>
        </p:spPr>
        <p:txBody>
          <a:bodyPr>
            <a:noAutofit/>
          </a:bodyPr>
          <a:lstStyle/>
          <a:p>
            <a:r>
              <a:rPr lang="en-US" sz="6000" dirty="0" smtClean="0">
                <a:solidFill>
                  <a:schemeClr val="accent2">
                    <a:lumMod val="50000"/>
                  </a:schemeClr>
                </a:solidFill>
              </a:rPr>
              <a:t>The End!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05478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Reclamation: Roosevelt Dam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0" y="1371600"/>
            <a:ext cx="6909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50780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rgbClr val="006600"/>
                </a:solidFill>
              </a:rPr>
              <a:t>Management: U.S. Forest Service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1176337"/>
            <a:ext cx="8308975" cy="552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322552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4721</TotalTime>
  <Words>1028</Words>
  <Application>Microsoft Macintosh PowerPoint</Application>
  <PresentationFormat>On-screen Show (4:3)</PresentationFormat>
  <Paragraphs>198</Paragraphs>
  <Slides>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Office Theme</vt:lpstr>
      <vt:lpstr>1_Office Theme</vt:lpstr>
      <vt:lpstr>2_Office Theme</vt:lpstr>
      <vt:lpstr>4_Office Theme</vt:lpstr>
      <vt:lpstr>7_Office Theme</vt:lpstr>
      <vt:lpstr>3_Office Theme</vt:lpstr>
      <vt:lpstr>Environmentalism &amp; Consumer Protection</vt:lpstr>
      <vt:lpstr>Part One Environmental Issues from Previous Units</vt:lpstr>
      <vt:lpstr>Near-Extinction of Buffalo</vt:lpstr>
      <vt:lpstr>Sierra Club</vt:lpstr>
      <vt:lpstr>The Conservation Debate</vt:lpstr>
      <vt:lpstr>Theodore Roosevelt</vt:lpstr>
      <vt:lpstr>Conservation Under T.R.</vt:lpstr>
      <vt:lpstr>Reclamation: Roosevelt Dam</vt:lpstr>
      <vt:lpstr>Management: U.S. Forest Service</vt:lpstr>
      <vt:lpstr>Preservation: National Park System</vt:lpstr>
      <vt:lpstr>Federally-Owned Land</vt:lpstr>
      <vt:lpstr>Ballinger-Pinchot Affair</vt:lpstr>
      <vt:lpstr>Taft &amp; Roosevelt Split the Vote in 1912</vt:lpstr>
      <vt:lpstr>Teapot Dome Scandal</vt:lpstr>
      <vt:lpstr>The Farm Becomes a Factory</vt:lpstr>
      <vt:lpstr>Dust Bowl of the 1930s</vt:lpstr>
      <vt:lpstr>Franklin Roosevelt</vt:lpstr>
      <vt:lpstr>Civilian Conservation Corps (CCC)</vt:lpstr>
      <vt:lpstr>Tennessee Valley Authority (TVA)</vt:lpstr>
      <vt:lpstr>Part Two The Modern Environmental Movement</vt:lpstr>
      <vt:lpstr>Tragedy of the Commons</vt:lpstr>
      <vt:lpstr>Rachel Carson</vt:lpstr>
      <vt:lpstr>Clean Air Act, 1963</vt:lpstr>
      <vt:lpstr>Earth Day</vt:lpstr>
      <vt:lpstr>Richard Nixon, Environmentalist?</vt:lpstr>
      <vt:lpstr>Clean Water Act, 1972</vt:lpstr>
      <vt:lpstr>Sources of Pollution</vt:lpstr>
      <vt:lpstr>Sewage Treatment</vt:lpstr>
      <vt:lpstr>Environmental Protection Agency</vt:lpstr>
      <vt:lpstr>Environmental “Superfund,” 1980</vt:lpstr>
      <vt:lpstr>Endangered Species Act</vt:lpstr>
      <vt:lpstr>Bald Eagle Population Recovery</vt:lpstr>
      <vt:lpstr>Ozone Layer Depletion</vt:lpstr>
      <vt:lpstr>Part Three The Problem with Fossil Fuels…</vt:lpstr>
      <vt:lpstr>1970s OPEC Embargoes</vt:lpstr>
      <vt:lpstr>1970s Oil Rationing</vt:lpstr>
      <vt:lpstr>1970s Oil Prices</vt:lpstr>
      <vt:lpstr>Oil Price Increase Causes “Stagflation”</vt:lpstr>
      <vt:lpstr>“Energy Independence”</vt:lpstr>
      <vt:lpstr>“Energy Independence”</vt:lpstr>
      <vt:lpstr>Major Oil Spills</vt:lpstr>
      <vt:lpstr>Greenhouse Gases</vt:lpstr>
      <vt:lpstr>Developed vs. Developing Countries</vt:lpstr>
      <vt:lpstr>Greenhouse Effect</vt:lpstr>
      <vt:lpstr>Climate Change/Global Warming</vt:lpstr>
      <vt:lpstr>Addressing Climate Change</vt:lpstr>
      <vt:lpstr>U.S. Rejection of Kyoto Protocols</vt:lpstr>
      <vt:lpstr>North American Oil Production</vt:lpstr>
      <vt:lpstr>“Fracking”</vt:lpstr>
      <vt:lpstr>Dangers of Fracking</vt:lpstr>
      <vt:lpstr>Part Four Nuclear Energy</vt:lpstr>
      <vt:lpstr>Nuclear Power</vt:lpstr>
      <vt:lpstr>Nuclear Reactor &amp; Steam Turbine</vt:lpstr>
      <vt:lpstr>“Zero Pollution” from Nuclear Energy</vt:lpstr>
      <vt:lpstr>Nuclear Waste Disposal</vt:lpstr>
      <vt:lpstr>Nuclear Accidents</vt:lpstr>
      <vt:lpstr>Three Mile Island, 1979</vt:lpstr>
      <vt:lpstr>“No Nukes” Movement</vt:lpstr>
      <vt:lpstr>Nuclear Power Plants in the U.S.</vt:lpstr>
      <vt:lpstr>Chernobyl, 1986</vt:lpstr>
      <vt:lpstr>Fukushima Daiichi, 2011</vt:lpstr>
      <vt:lpstr>PowerPoint Presentation</vt:lpstr>
      <vt:lpstr>Part Five Alternative Energy</vt:lpstr>
      <vt:lpstr>Solar Power</vt:lpstr>
      <vt:lpstr>Wind Power</vt:lpstr>
      <vt:lpstr>Hydroelectric Power</vt:lpstr>
      <vt:lpstr>Geothermal Power</vt:lpstr>
      <vt:lpstr>Biofuel</vt:lpstr>
      <vt:lpstr>Energy Consumption Over Time</vt:lpstr>
      <vt:lpstr>Part Six Consumer Protection</vt:lpstr>
      <vt:lpstr>“Muckraking”</vt:lpstr>
      <vt:lpstr>Upton Sinclair</vt:lpstr>
      <vt:lpstr>U.S. Surgeon General</vt:lpstr>
      <vt:lpstr>Smoking Rates</vt:lpstr>
      <vt:lpstr>Ralph Nader</vt:lpstr>
      <vt:lpstr>Consumer Awareness</vt:lpstr>
      <vt:lpstr>Nader &amp; the 2000 Election</vt:lpstr>
      <vt:lpstr>The End!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Ikjh’ih’ih</dc:title>
  <dc:creator>John</dc:creator>
  <cp:lastModifiedBy>Ramirez, Marcia P.</cp:lastModifiedBy>
  <cp:revision>52</cp:revision>
  <dcterms:created xsi:type="dcterms:W3CDTF">2014-04-14T14:49:39Z</dcterms:created>
  <dcterms:modified xsi:type="dcterms:W3CDTF">2015-04-13T02:52:39Z</dcterms:modified>
</cp:coreProperties>
</file>