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66" r:id="rId3"/>
    <p:sldId id="281" r:id="rId4"/>
    <p:sldId id="258" r:id="rId5"/>
    <p:sldId id="259" r:id="rId6"/>
    <p:sldId id="325" r:id="rId7"/>
    <p:sldId id="257" r:id="rId8"/>
    <p:sldId id="260" r:id="rId9"/>
    <p:sldId id="261" r:id="rId10"/>
    <p:sldId id="262" r:id="rId11"/>
    <p:sldId id="263" r:id="rId12"/>
    <p:sldId id="264" r:id="rId13"/>
    <p:sldId id="321" r:id="rId14"/>
    <p:sldId id="324" r:id="rId15"/>
    <p:sldId id="323" r:id="rId16"/>
    <p:sldId id="300" r:id="rId17"/>
    <p:sldId id="268" r:id="rId18"/>
    <p:sldId id="331" r:id="rId19"/>
    <p:sldId id="313" r:id="rId20"/>
    <p:sldId id="290" r:id="rId21"/>
    <p:sldId id="297" r:id="rId22"/>
    <p:sldId id="269" r:id="rId23"/>
    <p:sldId id="314" r:id="rId24"/>
    <p:sldId id="319" r:id="rId25"/>
    <p:sldId id="320" r:id="rId26"/>
    <p:sldId id="299" r:id="rId27"/>
    <p:sldId id="294" r:id="rId28"/>
    <p:sldId id="316" r:id="rId29"/>
    <p:sldId id="328" r:id="rId30"/>
    <p:sldId id="295" r:id="rId31"/>
    <p:sldId id="291" r:id="rId32"/>
    <p:sldId id="345" r:id="rId33"/>
    <p:sldId id="301" r:id="rId34"/>
    <p:sldId id="332" r:id="rId35"/>
    <p:sldId id="322" r:id="rId36"/>
    <p:sldId id="304" r:id="rId37"/>
    <p:sldId id="305" r:id="rId38"/>
    <p:sldId id="289" r:id="rId39"/>
    <p:sldId id="293" r:id="rId40"/>
    <p:sldId id="292" r:id="rId41"/>
    <p:sldId id="343" r:id="rId42"/>
    <p:sldId id="342" r:id="rId43"/>
    <p:sldId id="333" r:id="rId44"/>
    <p:sldId id="306" r:id="rId45"/>
    <p:sldId id="307" r:id="rId46"/>
    <p:sldId id="340" r:id="rId47"/>
    <p:sldId id="308" r:id="rId48"/>
    <p:sldId id="334" r:id="rId49"/>
    <p:sldId id="335" r:id="rId50"/>
    <p:sldId id="339" r:id="rId51"/>
    <p:sldId id="336" r:id="rId52"/>
    <p:sldId id="337" r:id="rId53"/>
    <p:sldId id="273" r:id="rId54"/>
    <p:sldId id="282" r:id="rId55"/>
    <p:sldId id="275" r:id="rId56"/>
    <p:sldId id="274" r:id="rId57"/>
    <p:sldId id="270" r:id="rId58"/>
    <p:sldId id="288" r:id="rId59"/>
    <p:sldId id="341" r:id="rId60"/>
    <p:sldId id="284" r:id="rId61"/>
    <p:sldId id="276" r:id="rId62"/>
    <p:sldId id="285" r:id="rId63"/>
    <p:sldId id="298" r:id="rId64"/>
    <p:sldId id="272" r:id="rId65"/>
    <p:sldId id="344" r:id="rId66"/>
    <p:sldId id="277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352" y="-5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78FC-FE8B-41FD-836D-E867929F0640}" type="datetimeFigureOut">
              <a:rPr lang="en-US" smtClean="0"/>
              <a:pPr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3AC5-76BB-40E1-9DFC-735B02A44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78FC-FE8B-41FD-836D-E867929F0640}" type="datetimeFigureOut">
              <a:rPr lang="en-US" smtClean="0"/>
              <a:pPr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3AC5-76BB-40E1-9DFC-735B02A44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78FC-FE8B-41FD-836D-E867929F0640}" type="datetimeFigureOut">
              <a:rPr lang="en-US" smtClean="0"/>
              <a:pPr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3AC5-76BB-40E1-9DFC-735B02A44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78FC-FE8B-41FD-836D-E867929F0640}" type="datetimeFigureOut">
              <a:rPr lang="en-US" smtClean="0"/>
              <a:pPr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3AC5-76BB-40E1-9DFC-735B02A44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78FC-FE8B-41FD-836D-E867929F0640}" type="datetimeFigureOut">
              <a:rPr lang="en-US" smtClean="0"/>
              <a:pPr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3AC5-76BB-40E1-9DFC-735B02A44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78FC-FE8B-41FD-836D-E867929F0640}" type="datetimeFigureOut">
              <a:rPr lang="en-US" smtClean="0"/>
              <a:pPr/>
              <a:t>4/28/15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3AC5-76BB-40E1-9DFC-735B02A448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78FC-FE8B-41FD-836D-E867929F0640}" type="datetimeFigureOut">
              <a:rPr lang="en-US" smtClean="0"/>
              <a:pPr/>
              <a:t>4/28/15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3AC5-76BB-40E1-9DFC-735B02A44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78FC-FE8B-41FD-836D-E867929F0640}" type="datetimeFigureOut">
              <a:rPr lang="en-US" smtClean="0"/>
              <a:pPr/>
              <a:t>4/28/15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3AC5-76BB-40E1-9DFC-735B02A44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78FC-FE8B-41FD-836D-E867929F0640}" type="datetimeFigureOut">
              <a:rPr lang="en-US" smtClean="0"/>
              <a:pPr/>
              <a:t>4/28/15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3AC5-76BB-40E1-9DFC-735B02A44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78FC-FE8B-41FD-836D-E867929F0640}" type="datetimeFigureOut">
              <a:rPr lang="en-US" smtClean="0"/>
              <a:pPr/>
              <a:t>4/28/15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643AC5-76BB-40E1-9DFC-735B02A44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78FC-FE8B-41FD-836D-E867929F0640}" type="datetimeFigureOut">
              <a:rPr lang="en-US" smtClean="0"/>
              <a:pPr/>
              <a:t>4/28/15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3AC5-76BB-40E1-9DFC-735B02A44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0D478FC-FE8B-41FD-836D-E867929F0640}" type="datetimeFigureOut">
              <a:rPr lang="en-US" smtClean="0"/>
              <a:pPr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F8643AC5-76BB-40E1-9DFC-735B02A44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Relationship Id="rId3" Type="http://schemas.openxmlformats.org/officeDocument/2006/relationships/image" Target="../media/image47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/upload.wikimedia.org/wikipedia/en/e/e5/Boy_Scouts_of_America_corporate_trademark.svg" TargetMode="External"/><Relationship Id="rId3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heguardian.com/world/interactive/2012/may/08/gay-rights-united-states" TargetMode="External"/><Relationship Id="rId3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688531" y="1552813"/>
            <a:ext cx="5648623" cy="12043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</a:t>
            </a:r>
            <a:r>
              <a:rPr lang="en-US" sz="9600" dirty="0" smtClean="0"/>
              <a:t>LGBT</a:t>
            </a:r>
            <a:br>
              <a:rPr lang="en-US" sz="9600" dirty="0" smtClean="0"/>
            </a:br>
            <a:r>
              <a:rPr lang="en-US" sz="9600" dirty="0" smtClean="0"/>
              <a:t>History</a:t>
            </a:r>
            <a:r>
              <a:rPr lang="en-US" sz="8000" dirty="0" smtClean="0"/>
              <a:t> </a:t>
            </a:r>
            <a:br>
              <a:rPr lang="en-US" sz="8000" dirty="0" smtClean="0"/>
            </a:br>
            <a:r>
              <a:rPr lang="en-US" dirty="0" smtClean="0"/>
              <a:t>of the United States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3107">
            <a:off x="263712" y="1777310"/>
            <a:ext cx="990817" cy="99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08034" y="2349787"/>
            <a:ext cx="6511131" cy="542004"/>
          </a:xfrm>
        </p:spPr>
        <p:txBody>
          <a:bodyPr>
            <a:noAutofit/>
          </a:bodyPr>
          <a:lstStyle/>
          <a:p>
            <a:r>
              <a:rPr lang="en-US" sz="1000" dirty="0" smtClean="0"/>
              <a:t>Mr. Johnson – APUSH</a:t>
            </a:r>
          </a:p>
          <a:p>
            <a:r>
              <a:rPr lang="en-US" sz="1000" dirty="0" smtClean="0"/>
              <a:t>Hopewell High School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 rot="19166096">
            <a:off x="-159606" y="1638638"/>
            <a:ext cx="1142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AN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78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Walt Whitman &amp; Peter Doyle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6612" r="4792" b="33830"/>
          <a:stretch/>
        </p:blipFill>
        <p:spPr bwMode="auto">
          <a:xfrm>
            <a:off x="685800" y="990599"/>
            <a:ext cx="7924799" cy="556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09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Walt Whitman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3215640" cy="357984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Transcendentalist poet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1" dirty="0" smtClean="0"/>
              <a:t>Leaves of Grass</a:t>
            </a:r>
            <a:r>
              <a:rPr lang="en-US" sz="2400" b="0" dirty="0" smtClean="0"/>
              <a:t>, 1855 (1</a:t>
            </a:r>
            <a:r>
              <a:rPr lang="en-US" sz="2400" b="0" baseline="30000" dirty="0" smtClean="0"/>
              <a:t>st</a:t>
            </a:r>
            <a:r>
              <a:rPr lang="en-US" sz="2400" b="0" dirty="0" smtClean="0"/>
              <a:t> ed.)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 smtClean="0"/>
              <a:t>Continuously revised until his death in 1892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 smtClean="0"/>
              <a:t>Criticized and censored for its sexual content </a:t>
            </a:r>
            <a:endParaRPr lang="en-US" sz="2000" b="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199"/>
            <a:ext cx="4343400" cy="610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9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“I sing the Body Electric,” 1855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28572"/>
          </a:xfrm>
        </p:spPr>
        <p:txBody>
          <a:bodyPr>
            <a:normAutofit/>
          </a:bodyPr>
          <a:lstStyle/>
          <a:p>
            <a:r>
              <a:rPr lang="en-US" sz="2400" b="0" dirty="0"/>
              <a:t>b</a:t>
            </a:r>
            <a:r>
              <a:rPr lang="en-US" sz="2400" b="0" dirty="0" smtClean="0"/>
              <a:t>y Walt Whitman</a:t>
            </a:r>
          </a:p>
          <a:p>
            <a:endParaRPr lang="en-US" sz="2400" b="0" dirty="0"/>
          </a:p>
          <a:p>
            <a:r>
              <a:rPr lang="en-US" sz="2400" b="0" i="1" dirty="0" smtClean="0"/>
              <a:t>I </a:t>
            </a:r>
            <a:r>
              <a:rPr lang="en-US" sz="2400" b="0" i="1" dirty="0"/>
              <a:t>sing the body electric,</a:t>
            </a:r>
          </a:p>
          <a:p>
            <a:r>
              <a:rPr lang="en-US" sz="2400" b="0" i="1" dirty="0"/>
              <a:t>The armies of those I love </a:t>
            </a:r>
            <a:r>
              <a:rPr lang="en-US" sz="2400" b="0" i="1" dirty="0" err="1"/>
              <a:t>engirth</a:t>
            </a:r>
            <a:r>
              <a:rPr lang="en-US" sz="2400" b="0" i="1" dirty="0"/>
              <a:t> me and I </a:t>
            </a:r>
            <a:r>
              <a:rPr lang="en-US" sz="2400" b="0" i="1" dirty="0" err="1"/>
              <a:t>engirth</a:t>
            </a:r>
            <a:r>
              <a:rPr lang="en-US" sz="2400" b="0" i="1" dirty="0"/>
              <a:t> them,</a:t>
            </a:r>
          </a:p>
          <a:p>
            <a:r>
              <a:rPr lang="en-US" sz="2400" b="0" i="1" dirty="0"/>
              <a:t>They will not let me off till I go with them, respond to them,</a:t>
            </a:r>
          </a:p>
          <a:p>
            <a:r>
              <a:rPr lang="en-US" sz="2400" b="0" i="1" dirty="0"/>
              <a:t>And </a:t>
            </a:r>
            <a:r>
              <a:rPr lang="en-US" sz="2400" b="0" i="1" dirty="0" err="1"/>
              <a:t>discorrupt</a:t>
            </a:r>
            <a:r>
              <a:rPr lang="en-US" sz="2400" b="0" i="1" dirty="0"/>
              <a:t> them, and charge them full with the charge of the soul</a:t>
            </a:r>
            <a:r>
              <a:rPr lang="en-US" sz="2400" b="0" i="1" dirty="0" smtClean="0"/>
              <a:t>.</a:t>
            </a:r>
            <a:endParaRPr lang="en-US" sz="2400" b="0" i="1" dirty="0"/>
          </a:p>
        </p:txBody>
      </p:sp>
    </p:spTree>
    <p:extLst>
      <p:ext uri="{BB962C8B-B14F-4D97-AF65-F5344CB8AC3E}">
        <p14:creationId xmlns:p14="http://schemas.microsoft.com/office/powerpoint/2010/main" val="14071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“I sing the Body Electric,” 1855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28572"/>
          </a:xfrm>
        </p:spPr>
        <p:txBody>
          <a:bodyPr>
            <a:normAutofit/>
          </a:bodyPr>
          <a:lstStyle/>
          <a:p>
            <a:r>
              <a:rPr lang="en-US" sz="2400" b="0" i="1" dirty="0" smtClean="0"/>
              <a:t>Was </a:t>
            </a:r>
            <a:r>
              <a:rPr lang="en-US" sz="2400" b="0" i="1" dirty="0"/>
              <a:t>it doubted that those who corrupt their own bodies conceal themselves?</a:t>
            </a:r>
          </a:p>
          <a:p>
            <a:r>
              <a:rPr lang="en-US" sz="2400" b="0" i="1" dirty="0"/>
              <a:t>And if those who defile the living are as bad as they who defile the dead?</a:t>
            </a:r>
          </a:p>
          <a:p>
            <a:r>
              <a:rPr lang="en-US" sz="2400" b="0" i="1" dirty="0"/>
              <a:t>And if the body does not do fully as much as the soul?</a:t>
            </a:r>
          </a:p>
          <a:p>
            <a:r>
              <a:rPr lang="en-US" sz="2400" b="0" i="1" dirty="0"/>
              <a:t>And if the body were not the soul, what is the soul</a:t>
            </a:r>
            <a:r>
              <a:rPr lang="en-US" sz="2400" b="0" i="1" dirty="0" smtClean="0"/>
              <a:t>?...</a:t>
            </a:r>
            <a:endParaRPr lang="en-US" sz="2400" b="0" i="1" dirty="0"/>
          </a:p>
        </p:txBody>
      </p:sp>
    </p:spTree>
    <p:extLst>
      <p:ext uri="{BB962C8B-B14F-4D97-AF65-F5344CB8AC3E}">
        <p14:creationId xmlns:p14="http://schemas.microsoft.com/office/powerpoint/2010/main" val="14071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Herman Melville’s </a:t>
            </a:r>
            <a:r>
              <a:rPr lang="en-US" sz="3200" i="1" dirty="0" smtClean="0"/>
              <a:t>Billy Budd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3596640" cy="357984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Impressment of young sailor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He later murders the ship’s captain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9" r="18949"/>
          <a:stretch/>
        </p:blipFill>
        <p:spPr bwMode="auto">
          <a:xfrm>
            <a:off x="5029201" y="1047749"/>
            <a:ext cx="3429000" cy="556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4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Gilded Age “Boston Marriages”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2960" y="1100628"/>
            <a:ext cx="3444240" cy="39285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Single women living together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 smtClean="0"/>
              <a:t>Economic partnership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b="0" dirty="0" smtClean="0"/>
              <a:t>Friendship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 smtClean="0"/>
              <a:t>Romance?</a:t>
            </a:r>
            <a:endParaRPr lang="en-US" sz="2000" b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Jane Addams of Hull House &amp; Mary </a:t>
            </a:r>
            <a:r>
              <a:rPr lang="en-US" sz="2400" b="0" dirty="0" err="1" smtClean="0"/>
              <a:t>Roze</a:t>
            </a:r>
            <a:r>
              <a:rPr lang="en-US" sz="2400" b="0" dirty="0" smtClean="0"/>
              <a:t> Smith</a:t>
            </a:r>
            <a:endParaRPr lang="en-US" sz="2400" b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66800"/>
            <a:ext cx="4507696" cy="365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6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997444" y="1831751"/>
            <a:ext cx="6053222" cy="1207509"/>
          </a:xfrm>
        </p:spPr>
        <p:txBody>
          <a:bodyPr/>
          <a:lstStyle/>
          <a:p>
            <a:r>
              <a:rPr lang="en-US" sz="6000" dirty="0" smtClean="0"/>
              <a:t>Early             20</a:t>
            </a:r>
            <a:r>
              <a:rPr lang="en-US" sz="6000" baseline="30000" dirty="0" smtClean="0"/>
              <a:t>th</a:t>
            </a:r>
            <a:r>
              <a:rPr lang="en-US" sz="6000" dirty="0" smtClean="0"/>
              <a:t> Century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713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Roaring Twenties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100628"/>
            <a:ext cx="3810000" cy="392857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/>
              <a:t>Breaking of traditional gender barriers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/>
              <a:t>Flappers</a:t>
            </a:r>
            <a:endParaRPr lang="en-US" sz="24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/>
              <a:t>Male drag</a:t>
            </a:r>
            <a:endParaRPr lang="en-US" sz="20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3581400" cy="550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71799"/>
            <a:ext cx="2514600" cy="374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1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Nazi Germany</a:t>
            </a:r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3408363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528" y="3528728"/>
            <a:ext cx="429518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00753"/>
            <a:ext cx="2667000" cy="231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26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0" y="1064182"/>
            <a:ext cx="8486720" cy="367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Holocaust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33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928572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L – Lesbian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G – Gay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B – Bisexual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T – Transgender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“Queer”</a:t>
            </a:r>
            <a:endParaRPr lang="en-US" sz="36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0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965473" y="1640544"/>
            <a:ext cx="6313898" cy="1207509"/>
          </a:xfrm>
        </p:spPr>
        <p:txBody>
          <a:bodyPr/>
          <a:lstStyle/>
          <a:p>
            <a:r>
              <a:rPr lang="en-US" sz="6000" dirty="0" smtClean="0"/>
              <a:t>1950s-1960s: Coming Out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822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upload.wikimedia.org/wikipedia/commons/2/20/Bayard_Rustin_before_demonstration_NYWTS.jpg"/>
          <p:cNvPicPr>
            <a:picLocks noChangeAspect="1" noChangeArrowheads="1"/>
          </p:cNvPicPr>
          <p:nvPr/>
        </p:nvPicPr>
        <p:blipFill>
          <a:blip r:embed="rId2" cstate="print"/>
          <a:srcRect l="37733" r="2129"/>
          <a:stretch>
            <a:fillRect/>
          </a:stretch>
        </p:blipFill>
        <p:spPr bwMode="auto">
          <a:xfrm>
            <a:off x="838199" y="1066800"/>
            <a:ext cx="4303209" cy="5029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Bayard Rustin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6360" y="1100628"/>
            <a:ext cx="3749040" cy="4004772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Prolific civil rights organizer</a:t>
            </a:r>
          </a:p>
          <a:p>
            <a:pPr lvl="3">
              <a:buFont typeface="Arial" pitchFamily="34" charset="0"/>
              <a:buChar char="•"/>
            </a:pPr>
            <a:r>
              <a:rPr lang="en-US" sz="2000" dirty="0" smtClean="0"/>
              <a:t>Freedom Rides</a:t>
            </a:r>
          </a:p>
          <a:p>
            <a:pPr lvl="3">
              <a:buFont typeface="Arial" pitchFamily="34" charset="0"/>
              <a:buChar char="•"/>
            </a:pPr>
            <a:r>
              <a:rPr lang="en-US" sz="2000" dirty="0" smtClean="0"/>
              <a:t>Southern Christian Leadership Conference (SCLC)</a:t>
            </a:r>
          </a:p>
          <a:p>
            <a:pPr lvl="3">
              <a:buFont typeface="Arial" pitchFamily="34" charset="0"/>
              <a:buChar char="•"/>
            </a:pPr>
            <a:r>
              <a:rPr lang="en-US" sz="2000" dirty="0" smtClean="0"/>
              <a:t>1963 March on Washington</a:t>
            </a:r>
            <a:endParaRPr lang="en-US" sz="2000" b="0" dirty="0" smtClean="0"/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Sexual orientation and past ties to Communist Party limited his public role</a:t>
            </a:r>
          </a:p>
        </p:txBody>
      </p:sp>
    </p:spTree>
    <p:extLst>
      <p:ext uri="{BB962C8B-B14F-4D97-AF65-F5344CB8AC3E}">
        <p14:creationId xmlns:p14="http://schemas.microsoft.com/office/powerpoint/2010/main" val="339350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James Baldwin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3825240" cy="357984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i="1" dirty="0" smtClean="0"/>
              <a:t>Go Tell It on the Mountain</a:t>
            </a:r>
            <a:r>
              <a:rPr lang="en-US" sz="2400" b="0" dirty="0" smtClean="0"/>
              <a:t>, 1953</a:t>
            </a:r>
          </a:p>
          <a:p>
            <a:pPr>
              <a:buFont typeface="Arial" pitchFamily="34" charset="0"/>
              <a:buChar char="•"/>
            </a:pPr>
            <a:r>
              <a:rPr lang="en-US" sz="2400" b="0" i="1" dirty="0" smtClean="0"/>
              <a:t>Giovanni’s Room</a:t>
            </a:r>
            <a:r>
              <a:rPr lang="en-US" sz="2400" b="0" dirty="0" smtClean="0"/>
              <a:t>, 1956</a:t>
            </a:r>
            <a:endParaRPr lang="en-US" sz="2400" b="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3733800" cy="551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File:GiovannisR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82735">
            <a:off x="1512706" y="2725965"/>
            <a:ext cx="2459827" cy="3738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350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sz="3200" dirty="0" smtClean="0"/>
              <a:t>Beats: Burroughs, Solomon &amp; Ginsberg</a:t>
            </a:r>
            <a:endParaRPr lang="en-US" sz="3200" dirty="0"/>
          </a:p>
        </p:txBody>
      </p:sp>
      <p:pic>
        <p:nvPicPr>
          <p:cNvPr id="32774" name="Picture 6" descr="http://graphics8.nytimes.com/images/2006/02/28/books/beat-s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" y="1122218"/>
            <a:ext cx="8275320" cy="3761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05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Howl by Allen Ginsberg, 1955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4739640" cy="3928572"/>
          </a:xfrm>
        </p:spPr>
        <p:txBody>
          <a:bodyPr>
            <a:noAutofit/>
          </a:bodyPr>
          <a:lstStyle/>
          <a:p>
            <a:r>
              <a:rPr lang="en-US" sz="2400" b="0" i="1" dirty="0" smtClean="0"/>
              <a:t>For Carl Solomon</a:t>
            </a:r>
          </a:p>
          <a:p>
            <a:endParaRPr lang="en-US" sz="2400" b="0" i="1" dirty="0" smtClean="0"/>
          </a:p>
          <a:p>
            <a:r>
              <a:rPr lang="en-US" sz="2400" b="0" i="1" dirty="0" smtClean="0"/>
              <a:t>I saw the best minds of my generation destroyed by madness, starving hysterical naked, </a:t>
            </a:r>
          </a:p>
          <a:p>
            <a:r>
              <a:rPr lang="en-US" sz="2400" b="0" i="1" dirty="0" smtClean="0"/>
              <a:t>dragging themselves through the negro streets at dawn looking for an angry fix,…</a:t>
            </a:r>
          </a:p>
        </p:txBody>
      </p:sp>
      <p:pic>
        <p:nvPicPr>
          <p:cNvPr id="5" name="Picture 2" descr="http://wubr2000.files.wordpress.com/2011/06/how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7754" y="1066800"/>
            <a:ext cx="3009808" cy="381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Howl by Allen Ginsberg, 1955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4815840" cy="4233372"/>
          </a:xfrm>
        </p:spPr>
        <p:txBody>
          <a:bodyPr>
            <a:normAutofit/>
          </a:bodyPr>
          <a:lstStyle/>
          <a:p>
            <a:r>
              <a:rPr lang="en-US" sz="2400" b="0" i="1" dirty="0" err="1" smtClean="0"/>
              <a:t>angelheaded</a:t>
            </a:r>
            <a:r>
              <a:rPr lang="en-US" sz="2400" b="0" i="1" dirty="0" smtClean="0"/>
              <a:t> hipsters burning for the ancient heavenly connection to the starry dynamo in the machinery of night, </a:t>
            </a:r>
          </a:p>
          <a:p>
            <a:r>
              <a:rPr lang="en-US" sz="2400" b="0" i="1" dirty="0" smtClean="0"/>
              <a:t>who poverty and tatters and hollow-eyed and high sat up smoking in the supernatural darkness of cold-water flats floating across the tops of cities contemplating jazz…</a:t>
            </a:r>
          </a:p>
          <a:p>
            <a:endParaRPr lang="en-US" dirty="0"/>
          </a:p>
        </p:txBody>
      </p:sp>
      <p:pic>
        <p:nvPicPr>
          <p:cNvPr id="6" name="Picture 2" descr="http://wubr2000.files.wordpress.com/2011/06/how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7754" y="1066800"/>
            <a:ext cx="3009808" cy="381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Homophile Movement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3124200" cy="548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3754372" cy="548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59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Sexual Revolution</a:t>
            </a:r>
            <a:endParaRPr lang="en-US" sz="3200" dirty="0"/>
          </a:p>
        </p:txBody>
      </p:sp>
      <p:pic>
        <p:nvPicPr>
          <p:cNvPr id="33794" name="Picture 2" descr="https://lh4.googleusercontent.com/-npO6Nj8GbYY/T39kHoWm4gI/AAAAAAAACcE/YRI_nX_gqYs/s0/alfred-kinsey-1953-time-magazine-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06" y="990600"/>
            <a:ext cx="4060594" cy="5562600"/>
          </a:xfrm>
          <a:prstGeom prst="rect">
            <a:avLst/>
          </a:prstGeom>
          <a:noFill/>
        </p:spPr>
      </p:pic>
      <p:pic>
        <p:nvPicPr>
          <p:cNvPr id="33796" name="Picture 4" descr="http://img.timeinc.net/time/magazine/archive/covers/1970/1101700525_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0"/>
            <a:ext cx="4191000" cy="5521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26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Hippies</a:t>
            </a:r>
            <a:endParaRPr lang="en-US" dirty="0"/>
          </a:p>
        </p:txBody>
      </p:sp>
      <p:pic>
        <p:nvPicPr>
          <p:cNvPr id="67586" name="Picture 2" descr="http://upload.wikimedia.org/wikipedia/commons/6/60/Junction_of_Haight_and_Ashbury.jpg"/>
          <p:cNvPicPr>
            <a:picLocks noChangeAspect="1" noChangeArrowheads="1"/>
          </p:cNvPicPr>
          <p:nvPr/>
        </p:nvPicPr>
        <p:blipFill rotWithShape="1">
          <a:blip r:embed="rId2" cstate="print"/>
          <a:srcRect l="6312" r="17478"/>
          <a:stretch/>
        </p:blipFill>
        <p:spPr bwMode="auto">
          <a:xfrm>
            <a:off x="5181600" y="381000"/>
            <a:ext cx="3581400" cy="6262075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420188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Urban Gay Districts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4130040" cy="357984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The Castro, San Francisco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Greenwich Village, NYC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err="1" smtClean="0"/>
              <a:t>Boystown</a:t>
            </a:r>
            <a:r>
              <a:rPr lang="en-US" sz="2400" b="0" dirty="0" smtClean="0"/>
              <a:t>, Chicago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err="1" smtClean="0"/>
              <a:t>Dupont</a:t>
            </a:r>
            <a:r>
              <a:rPr lang="en-US" sz="2400" b="0" dirty="0" smtClean="0"/>
              <a:t> Circle, Washington, </a:t>
            </a:r>
            <a:r>
              <a:rPr lang="en-US" sz="2400" b="0" dirty="0" smtClean="0"/>
              <a:t>DC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Hillcrest, San Diego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West Hollywood, Los Angeles</a:t>
            </a:r>
          </a:p>
          <a:p>
            <a:pPr>
              <a:buFont typeface="Arial" pitchFamily="34" charset="0"/>
              <a:buChar char="•"/>
            </a:pPr>
            <a:endParaRPr lang="en-US" sz="2400" b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38100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6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776" y="1963694"/>
            <a:ext cx="5650992" cy="1207509"/>
          </a:xfrm>
        </p:spPr>
        <p:txBody>
          <a:bodyPr/>
          <a:lstStyle/>
          <a:p>
            <a:r>
              <a:rPr lang="en-US" sz="6000" dirty="0" smtClean="0"/>
              <a:t>19</a:t>
            </a:r>
            <a:r>
              <a:rPr lang="en-US" sz="6000" baseline="30000" dirty="0" smtClean="0"/>
              <a:t>th</a:t>
            </a:r>
            <a:r>
              <a:rPr lang="en-US" sz="6000" dirty="0" smtClean="0"/>
              <a:t> Century America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5577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Stonewall Riots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3825240" cy="357984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New York City, 1969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Police clash with patrons of gay bar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Riots continued for 5 days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Birth of modern gay rights movement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“Gay Liberation”</a:t>
            </a:r>
            <a:endParaRPr lang="en-US" sz="2400" b="0" dirty="0"/>
          </a:p>
        </p:txBody>
      </p:sp>
      <p:pic>
        <p:nvPicPr>
          <p:cNvPr id="16388" name="Picture 4" descr="http://upload.wikimedia.org/wikipedia/commons/3/35/Stonewall_Inn_1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04800"/>
            <a:ext cx="4073217" cy="624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26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Stonewall Riots</a:t>
            </a:r>
            <a:endParaRPr lang="en-US" sz="3200" dirty="0"/>
          </a:p>
        </p:txBody>
      </p:sp>
      <p:pic>
        <p:nvPicPr>
          <p:cNvPr id="16390" name="Picture 6" descr="http://www.racontrs.com/wp-content/uploads/2011/10/stonewalluprising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014" y="1295400"/>
            <a:ext cx="8087760" cy="510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26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Stonewall Sparks a Movement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12" y="990600"/>
            <a:ext cx="6523488" cy="564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7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Gay Liberation Movement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4229604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1828800"/>
            <a:ext cx="3206750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965473" y="1640544"/>
            <a:ext cx="6313898" cy="1207509"/>
          </a:xfrm>
        </p:spPr>
        <p:txBody>
          <a:bodyPr/>
          <a:lstStyle/>
          <a:p>
            <a:r>
              <a:rPr lang="en-US" sz="6000" dirty="0" smtClean="0"/>
              <a:t>1970s-1990s:         </a:t>
            </a:r>
            <a:br>
              <a:rPr lang="en-US" sz="6000" dirty="0" smtClean="0"/>
            </a:br>
            <a:r>
              <a:rPr lang="en-US" sz="6000" dirty="0" smtClean="0"/>
              <a:t>Tribulations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065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sz="3200" dirty="0" smtClean="0"/>
              <a:t>American Psychiatric Association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3444240" cy="357984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/>
              <a:t>R</a:t>
            </a:r>
            <a:r>
              <a:rPr lang="en-US" sz="2400" b="0" dirty="0" smtClean="0"/>
              <a:t>emoved homosexuality from list of psychological disorders in the Diagnostic &amp; Statistical Manual (DSM-II) in 1973</a:t>
            </a:r>
            <a:endParaRPr lang="en-US" sz="2400" b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3581400" cy="560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9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Harvey Milk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3063240" cy="3928572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San Francisco City Supervisor, 1977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One of the first openly gay elected officials in U.S.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Elected with strong support from the Castro district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Assassinated in 1978</a:t>
            </a:r>
            <a:endParaRPr lang="en-US" sz="2400" b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1152525"/>
            <a:ext cx="4829175" cy="364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9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dirty="0" smtClean="0"/>
              <a:t>“Twinkie Defense” &amp; White Night Riots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98332"/>
            <a:ext cx="5867400" cy="459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http://www.biography.com/imported/images/Biography/Images/Profiles/W/Dan-White-17169664-1-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90600"/>
            <a:ext cx="24384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0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12192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AIDS Pandemic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3596640" cy="392857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“Gay cancer”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“Gay Related Immune Deficiency” (GRID)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HIV/AIDS</a:t>
            </a:r>
          </a:p>
          <a:p>
            <a:pPr lvl="3">
              <a:buFont typeface="Arial" pitchFamily="34" charset="0"/>
              <a:buChar char="•"/>
            </a:pPr>
            <a:r>
              <a:rPr lang="en-US" sz="2400" dirty="0" smtClean="0"/>
              <a:t>Human Immunodeficiency </a:t>
            </a:r>
            <a:r>
              <a:rPr lang="en-US" sz="2400" dirty="0"/>
              <a:t>V</a:t>
            </a:r>
            <a:r>
              <a:rPr lang="en-US" sz="2400" dirty="0" smtClean="0"/>
              <a:t>irus</a:t>
            </a:r>
          </a:p>
          <a:p>
            <a:pPr lvl="3">
              <a:buFont typeface="Arial" pitchFamily="34" charset="0"/>
              <a:buChar char="•"/>
            </a:pPr>
            <a:r>
              <a:rPr lang="en-US" sz="2400" b="0" dirty="0" smtClean="0"/>
              <a:t>Acquired Immune </a:t>
            </a:r>
            <a:r>
              <a:rPr lang="en-US" sz="2400" dirty="0"/>
              <a:t>D</a:t>
            </a:r>
            <a:r>
              <a:rPr lang="en-US" sz="2400" b="0" dirty="0" smtClean="0"/>
              <a:t>eficiency </a:t>
            </a:r>
            <a:r>
              <a:rPr lang="en-US" sz="2400" dirty="0"/>
              <a:t>S</a:t>
            </a:r>
            <a:r>
              <a:rPr lang="en-US" sz="2400" b="0" dirty="0" smtClean="0"/>
              <a:t>yndrome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226242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56047"/>
            <a:ext cx="3124200" cy="301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AIDS Pandemic</a:t>
            </a:r>
            <a:endParaRPr lang="en-US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6047"/>
            <a:ext cx="3124200" cy="301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56047"/>
            <a:ext cx="3124200" cy="301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42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Native American Culture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4155440" cy="39285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“Two-Spirit” people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b="0" dirty="0" smtClean="0"/>
              <a:t>Manifestation of both male &amp; female “spirits”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Documented in 130+ tribes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Role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 smtClean="0"/>
              <a:t>Healer, storyteller, prophet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“Third gender”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 smtClean="0"/>
              <a:t>Not considered male or female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 smtClean="0"/>
              <a:t>Not considered homosexual or heterosexual</a:t>
            </a:r>
            <a:endParaRPr lang="en-US" sz="2000" b="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9"/>
          <a:stretch/>
        </p:blipFill>
        <p:spPr bwMode="auto">
          <a:xfrm>
            <a:off x="5000651" y="1128712"/>
            <a:ext cx="3838549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7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ACT Up</a:t>
            </a:r>
            <a:endParaRPr lang="en-US" sz="3200" dirty="0"/>
          </a:p>
        </p:txBody>
      </p:sp>
      <p:pic>
        <p:nvPicPr>
          <p:cNvPr id="21508" name="Picture 4" descr="http://griid.files.wordpress.com/2012/11/actup-2b1.gif?w=300&amp;h=2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6288066" cy="4590288"/>
          </a:xfrm>
          <a:prstGeom prst="rect">
            <a:avLst/>
          </a:prstGeom>
          <a:noFill/>
        </p:spPr>
      </p:pic>
      <p:pic>
        <p:nvPicPr>
          <p:cNvPr id="21506" name="Picture 2" descr="http://www.actupny.org/documents/actup_forlife_haring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537789"/>
            <a:ext cx="2657475" cy="1824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242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ACT Up “Die-In”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0962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Tony Kushner’s </a:t>
            </a:r>
            <a:r>
              <a:rPr lang="en-US" sz="3200" i="1" dirty="0" smtClean="0"/>
              <a:t>Angels in America</a:t>
            </a:r>
            <a:endParaRPr lang="en-US" sz="3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87696"/>
            <a:ext cx="7696200" cy="546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23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AIDS Deaths Decline</a:t>
            </a:r>
            <a:endParaRPr lang="en-US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772400" cy="396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0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sz="3200" dirty="0" smtClean="0"/>
              <a:t>Brandon </a:t>
            </a:r>
            <a:r>
              <a:rPr lang="en-US" sz="3200" dirty="0" err="1" smtClean="0"/>
              <a:t>Teena</a:t>
            </a:r>
            <a:r>
              <a:rPr lang="en-US" sz="3200" dirty="0" smtClean="0"/>
              <a:t> &amp; Matthew Shepard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6" t="3285" r="9415" b="8542"/>
          <a:stretch/>
        </p:blipFill>
        <p:spPr bwMode="auto">
          <a:xfrm>
            <a:off x="762000" y="1308277"/>
            <a:ext cx="3657600" cy="509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8" r="28216" b="2137"/>
          <a:stretch/>
        </p:blipFill>
        <p:spPr bwMode="auto">
          <a:xfrm>
            <a:off x="4795289" y="1295400"/>
            <a:ext cx="3967711" cy="514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57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2606040" cy="392857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31 states include sexual orientation protections in their hate crimes statutes</a:t>
            </a:r>
            <a:endParaRPr lang="en-US" sz="2400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Hate Crimes Laws</a:t>
            </a:r>
            <a:endParaRPr lang="en-US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5" r="19417"/>
          <a:stretch/>
        </p:blipFill>
        <p:spPr bwMode="auto">
          <a:xfrm>
            <a:off x="3761729" y="1111249"/>
            <a:ext cx="4794280" cy="521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2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theglobalpanorama.com/wp-content/uploads/2013/08/Ellen-Degeneres.jpg"/>
          <p:cNvPicPr>
            <a:picLocks noChangeAspect="1" noChangeArrowheads="1"/>
          </p:cNvPicPr>
          <p:nvPr/>
        </p:nvPicPr>
        <p:blipFill rotWithShape="1">
          <a:blip r:embed="rId2" cstate="print"/>
          <a:srcRect l="7193"/>
          <a:stretch/>
        </p:blipFill>
        <p:spPr bwMode="auto">
          <a:xfrm>
            <a:off x="4735773" y="1219201"/>
            <a:ext cx="4079304" cy="487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Entertainment Industry</a:t>
            </a:r>
            <a:endParaRPr lang="en-US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4" y="1219201"/>
            <a:ext cx="3973086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Entertainment Industry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314450"/>
            <a:ext cx="47498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1" r="19253"/>
          <a:stretch/>
        </p:blipFill>
        <p:spPr bwMode="auto">
          <a:xfrm>
            <a:off x="5554638" y="1314450"/>
            <a:ext cx="3208362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7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34009" y="1855045"/>
            <a:ext cx="5982207" cy="1207509"/>
          </a:xfrm>
        </p:spPr>
        <p:txBody>
          <a:bodyPr/>
          <a:lstStyle/>
          <a:p>
            <a:r>
              <a:rPr lang="en-US" sz="6000" dirty="0" smtClean="0"/>
              <a:t>Conservative Opposition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16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sz="3200" dirty="0" smtClean="0"/>
              <a:t>Opening Pandora’s box?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17878"/>
            <a:ext cx="6067218" cy="501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9626420">
            <a:off x="986850" y="1629409"/>
            <a:ext cx="249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Matura MT Script Capitals" panose="03020802060602070202" pitchFamily="66" charset="0"/>
              </a:rPr>
              <a:t>Bestiality</a:t>
            </a:r>
            <a:endParaRPr lang="en-US" sz="3200" dirty="0">
              <a:latin typeface="Matura MT Script Capitals" panose="03020802060602070202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929611">
            <a:off x="5992981" y="1906868"/>
            <a:ext cx="2831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Matura MT Script Capitals" panose="03020802060602070202" pitchFamily="66" charset="0"/>
              </a:rPr>
              <a:t>Pedophilia</a:t>
            </a:r>
            <a:endParaRPr lang="en-US" sz="3200" dirty="0">
              <a:latin typeface="Matura MT Script Capitals" panose="03020802060602070202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663162">
            <a:off x="3726637" y="1681937"/>
            <a:ext cx="264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Matura MT Script Capitals" panose="03020802060602070202" pitchFamily="66" charset="0"/>
              </a:rPr>
              <a:t>Polygamy</a:t>
            </a:r>
            <a:endParaRPr lang="en-US" sz="3200" dirty="0"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7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19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Century Laws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3520440" cy="39285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Judeo-Christian tradition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b="0" dirty="0" smtClean="0"/>
              <a:t>Old Testament prohibitions against homosexuality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Strict sodomy laws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b="0" dirty="0" smtClean="0"/>
              <a:t>“Crime against nature”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 smtClean="0"/>
              <a:t>Long prison sentences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b="0" dirty="0" smtClean="0"/>
              <a:t>Hard labor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 smtClean="0"/>
              <a:t>Even death penalty</a:t>
            </a:r>
            <a:endParaRPr lang="en-US" sz="2000" b="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2999"/>
            <a:ext cx="4267200" cy="374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2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sz="3200" dirty="0" smtClean="0"/>
              <a:t>Jesse Helms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00628"/>
            <a:ext cx="3505200" cy="392857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Opposed federal AIDS research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Opposed confirmation of federal LGBT officials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Opposed National Endowment for the Arts for its sponsorship of gay photographer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3228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Rick Santorum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100628"/>
            <a:ext cx="3162300" cy="392857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Pennsylvania Senator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Supporter of the “Federal Marriage Amendment”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Placed 2</a:t>
            </a:r>
            <a:r>
              <a:rPr lang="en-US" sz="2400" b="0" baseline="30000" dirty="0" smtClean="0"/>
              <a:t>nd</a:t>
            </a:r>
            <a:r>
              <a:rPr lang="en-US" sz="2400" b="0" dirty="0" smtClean="0"/>
              <a:t> behind Mitt Romney in 2012 Republican presidential race</a:t>
            </a:r>
            <a:endParaRPr lang="en-US" sz="2400" b="0" dirty="0"/>
          </a:p>
        </p:txBody>
      </p:sp>
      <p:pic>
        <p:nvPicPr>
          <p:cNvPr id="17410" name="Picture 2" descr="http://markdavis.660amtheanswer.com/wp-content/uploads/2012/10/rick-santor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r="10176"/>
          <a:stretch>
            <a:fillRect/>
          </a:stretch>
        </p:blipFill>
        <p:spPr bwMode="auto">
          <a:xfrm>
            <a:off x="838199" y="1133475"/>
            <a:ext cx="4248871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8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400"/>
            <a:ext cx="318917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Organizations</a:t>
            </a:r>
            <a:endParaRPr lang="en-US" sz="32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13" y="945596"/>
            <a:ext cx="2209587" cy="324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36576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4114800"/>
            <a:ext cx="3211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Southern Baptist Convention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490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965473" y="1640544"/>
            <a:ext cx="6313898" cy="1207509"/>
          </a:xfrm>
        </p:spPr>
        <p:txBody>
          <a:bodyPr/>
          <a:lstStyle/>
          <a:p>
            <a:r>
              <a:rPr lang="en-US" sz="6000" dirty="0" smtClean="0"/>
              <a:t>1990s-2000s:         Legal Limbo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794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sz="3200" i="1" dirty="0" smtClean="0"/>
              <a:t>Bowers v. Hardwick</a:t>
            </a:r>
            <a:r>
              <a:rPr lang="en-US" sz="3200" dirty="0" smtClean="0"/>
              <a:t>, 1986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760" y="1100628"/>
            <a:ext cx="3672840" cy="39285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b="0" dirty="0" smtClean="0"/>
              <a:t>Upheld Georgia sodomy law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0" dirty="0" smtClean="0"/>
              <a:t>Justice Burger: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b="0" dirty="0" smtClean="0"/>
              <a:t>“To </a:t>
            </a:r>
            <a:r>
              <a:rPr lang="en-US" sz="2200" b="0" dirty="0"/>
              <a:t>hold that the act of homosexual sodomy is somehow protected as a fundamental right would be to cast aside millennia of moral teaching</a:t>
            </a:r>
            <a:r>
              <a:rPr lang="en-US" sz="2200" b="0" dirty="0" smtClean="0"/>
              <a:t>.”</a:t>
            </a:r>
          </a:p>
        </p:txBody>
      </p:sp>
      <p:pic>
        <p:nvPicPr>
          <p:cNvPr id="5" name="Picture 2" descr="File:Seal of the United States Supreme Court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228600"/>
            <a:ext cx="1295400" cy="1295400"/>
          </a:xfrm>
          <a:prstGeom prst="rect">
            <a:avLst/>
          </a:prstGeom>
          <a:noFill/>
        </p:spPr>
      </p:pic>
      <p:pic>
        <p:nvPicPr>
          <p:cNvPr id="13315" name="Picture 3" descr="C:\Users\hhsrm127\AppData\Local\Microsoft\Windows\Temporary Internet Files\Content.IE5\0BLGNNUW\MC90002738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9516">
            <a:off x="990600" y="1295400"/>
            <a:ext cx="3962400" cy="5334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12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36065" r="9420"/>
          <a:stretch>
            <a:fillRect/>
          </a:stretch>
        </p:blipFill>
        <p:spPr bwMode="auto">
          <a:xfrm>
            <a:off x="3962400" y="1219200"/>
            <a:ext cx="4876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Don’t Ask, Don’t Tell (DADT), 1993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3215640" cy="40047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Intermediate step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 smtClean="0"/>
              <a:t>Gays &amp; lesbians could serve, but only if they were “closeted”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b="0" dirty="0" smtClean="0"/>
              <a:t>Could be discharged if “credible information” emerges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Signed by Bill Clinton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Criticized by both sides</a:t>
            </a:r>
          </a:p>
        </p:txBody>
      </p:sp>
    </p:spTree>
    <p:extLst>
      <p:ext uri="{BB962C8B-B14F-4D97-AF65-F5344CB8AC3E}">
        <p14:creationId xmlns:p14="http://schemas.microsoft.com/office/powerpoint/2010/main" val="6518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sz="3200" dirty="0" smtClean="0"/>
              <a:t>Defense of Marriage Act (DOMA), 1996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4130040" cy="392857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Defense of “traditional” marriage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b="0" dirty="0" smtClean="0"/>
              <a:t>Denied federal recognition of same-sex marriage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b="0" dirty="0" smtClean="0"/>
              <a:t>Allowed states to ignore same-sex marriages performed in other states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Passed by supermajorities in Congress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Signed by Bill Clinton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423" y="1143001"/>
            <a:ext cx="3912151" cy="510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2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 smtClean="0"/>
              <a:t>Boy Scouts v. Dale</a:t>
            </a:r>
            <a:r>
              <a:rPr lang="en-US" sz="3200" dirty="0" smtClean="0"/>
              <a:t>, 2000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100628"/>
            <a:ext cx="3505200" cy="392857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Dale was an          openly gay Scout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Freedom of association</a:t>
            </a:r>
          </a:p>
          <a:p>
            <a:pPr lvl="3">
              <a:buFont typeface="Arial" pitchFamily="34" charset="0"/>
              <a:buChar char="•"/>
            </a:pPr>
            <a:r>
              <a:rPr lang="en-US" sz="2000" dirty="0" smtClean="0"/>
              <a:t>BSA’s freedom to choose its members?</a:t>
            </a:r>
          </a:p>
          <a:p>
            <a:pPr lvl="3">
              <a:buFont typeface="Arial" pitchFamily="34" charset="0"/>
              <a:buChar char="•"/>
            </a:pPr>
            <a:r>
              <a:rPr lang="en-US" sz="2000" dirty="0" smtClean="0"/>
              <a:t>Dale’s freedom to retain BSA membership?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S.C. ruled against Dale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14593" r="14648" b="7987"/>
          <a:stretch/>
        </p:blipFill>
        <p:spPr bwMode="auto">
          <a:xfrm>
            <a:off x="838200" y="1143000"/>
            <a:ext cx="4191000" cy="54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ile:Seal of the United States Supreme Court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228600"/>
            <a:ext cx="1295400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1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hsrm127\AppData\Local\Microsoft\Windows\Temporary Internet Files\Content.IE5\DFFXEXQJ\MC910216336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1647">
            <a:off x="3881101" y="1687167"/>
            <a:ext cx="4986652" cy="488607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sz="3200" i="1" dirty="0" smtClean="0"/>
              <a:t>Lawrence v. Texas</a:t>
            </a:r>
            <a:r>
              <a:rPr lang="en-US" sz="3200" dirty="0" smtClean="0"/>
              <a:t>, 2003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3596640" cy="3928572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Overturned state sodomy laws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Reversed decision in </a:t>
            </a:r>
            <a:r>
              <a:rPr lang="en-US" sz="2400" b="0" i="1" dirty="0" smtClean="0"/>
              <a:t>Bowers v. Hardwick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Justice Kennedy: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 smtClean="0"/>
              <a:t>“The petitioners </a:t>
            </a:r>
            <a:r>
              <a:rPr lang="en-US" sz="2000" dirty="0"/>
              <a:t>are entitled to respect for their private lives… </a:t>
            </a:r>
            <a:r>
              <a:rPr lang="en-US" sz="2000" i="1" dirty="0"/>
              <a:t>Bowers</a:t>
            </a:r>
            <a:r>
              <a:rPr lang="en-US" sz="2000" dirty="0"/>
              <a:t> was not correct when it was decided, and it is not correct today</a:t>
            </a:r>
            <a:r>
              <a:rPr lang="en-US" sz="2000" dirty="0" smtClean="0"/>
              <a:t>.”</a:t>
            </a:r>
            <a:endParaRPr lang="en-US" sz="2000" b="0" dirty="0" smtClean="0"/>
          </a:p>
        </p:txBody>
      </p:sp>
      <p:pic>
        <p:nvPicPr>
          <p:cNvPr id="4" name="Picture 2" descr="File:Seal of the United States Supreme Court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228600"/>
            <a:ext cx="1295400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946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sz="3200" dirty="0" smtClean="0"/>
              <a:t>Recent Bans on Same-Sex </a:t>
            </a:r>
            <a:r>
              <a:rPr lang="en-US" sz="3200" dirty="0" err="1" smtClean="0"/>
              <a:t>Marraige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100628"/>
            <a:ext cx="3162300" cy="392857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Arizona constitutional amendment, 2008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Florida constitutional amendment, 2008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/>
              <a:t>North Carolina constitutional amendment, 2012</a:t>
            </a:r>
            <a:endParaRPr lang="en-US" sz="2400" b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1"/>
          <a:stretch/>
        </p:blipFill>
        <p:spPr bwMode="auto">
          <a:xfrm>
            <a:off x="788158" y="1143001"/>
            <a:ext cx="424104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47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sz="3200" dirty="0" smtClean="0"/>
              <a:t>19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Century Same-Sex Relationships?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3749040" cy="39285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Uncertainty…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b="0" dirty="0" smtClean="0"/>
              <a:t>Social stigma kept behavior hidden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/>
              <a:t>L</a:t>
            </a:r>
            <a:r>
              <a:rPr lang="en-US" sz="2000" b="0" dirty="0" smtClean="0"/>
              <a:t>ack of clear records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Modern misinterpretation of heterosexual behavior?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b="0" dirty="0" smtClean="0"/>
              <a:t>“Co-sleeping”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b="0" dirty="0" smtClean="0"/>
              <a:t>“Romantic </a:t>
            </a:r>
            <a:r>
              <a:rPr lang="en-US" sz="2000" dirty="0" smtClean="0"/>
              <a:t>f</a:t>
            </a:r>
            <a:r>
              <a:rPr lang="en-US" sz="2000" b="0" dirty="0" smtClean="0"/>
              <a:t>riendships”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 smtClean="0"/>
              <a:t>“Boston marriages”</a:t>
            </a:r>
            <a:endParaRPr lang="en-US" sz="2000" b="0" dirty="0" smtClean="0"/>
          </a:p>
        </p:txBody>
      </p:sp>
      <p:pic>
        <p:nvPicPr>
          <p:cNvPr id="2050" name="Picture 2" descr="C:\Users\John\AppData\Local\Microsoft\Windows\Temporary Internet Files\Content.IE5\TKQIXPI4\MC900434859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57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961033" y="1659864"/>
            <a:ext cx="6577219" cy="1207509"/>
          </a:xfrm>
        </p:spPr>
        <p:txBody>
          <a:bodyPr/>
          <a:lstStyle/>
          <a:p>
            <a:r>
              <a:rPr lang="en-US" sz="6000" dirty="0" smtClean="0"/>
              <a:t>2010s:</a:t>
            </a:r>
            <a:br>
              <a:rPr lang="en-US" sz="6000" dirty="0" smtClean="0"/>
            </a:br>
            <a:r>
              <a:rPr lang="en-US" sz="6000" dirty="0" smtClean="0"/>
              <a:t>The Tidal Wave of Change?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285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365760"/>
            <a:ext cx="8002651" cy="548640"/>
          </a:xfrm>
        </p:spPr>
        <p:txBody>
          <a:bodyPr/>
          <a:lstStyle/>
          <a:p>
            <a:r>
              <a:rPr lang="en-US" sz="3200" dirty="0" smtClean="0"/>
              <a:t>2010: Repeal of Don’t Ask, Don’t Tell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2682240" cy="39285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0" dirty="0" smtClean="0"/>
              <a:t>Allows gays and lesbians to serve openly in the military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0" dirty="0" smtClean="0"/>
              <a:t>Signed by President Obama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r="16963"/>
          <a:stretch/>
        </p:blipFill>
        <p:spPr bwMode="auto">
          <a:xfrm>
            <a:off x="3357349" y="1066800"/>
            <a:ext cx="5253251" cy="544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365760"/>
            <a:ext cx="8002651" cy="548640"/>
          </a:xfrm>
        </p:spPr>
        <p:txBody>
          <a:bodyPr/>
          <a:lstStyle/>
          <a:p>
            <a:r>
              <a:rPr lang="en-US" sz="3200" dirty="0" smtClean="0"/>
              <a:t>2012: </a:t>
            </a:r>
            <a:r>
              <a:rPr lang="en-US" sz="3200" dirty="0" err="1" smtClean="0"/>
              <a:t>Obama</a:t>
            </a:r>
            <a:r>
              <a:rPr lang="en-US" sz="3200" dirty="0" smtClean="0"/>
              <a:t> “Evolves”</a:t>
            </a:r>
            <a:endParaRPr lang="en-US" sz="3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95400"/>
            <a:ext cx="840259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Boy Scouts of America, 2013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2758440" cy="39285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BSA lifts ban on gay youth, but maintains ban on gay leaders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Some conservative host churches withdraw support from BSA</a:t>
            </a:r>
          </a:p>
        </p:txBody>
      </p:sp>
      <p:pic>
        <p:nvPicPr>
          <p:cNvPr id="1026" name="Picture 2" descr="File:Boy Scouts of America corporate trademark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914400"/>
            <a:ext cx="4724400" cy="5433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87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 smtClean="0"/>
              <a:t>US v. Windsor</a:t>
            </a:r>
            <a:r>
              <a:rPr lang="en-US" sz="3200" dirty="0" smtClean="0"/>
              <a:t>, 2013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2682240" cy="3928572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Overturned portion of Defense of Marriage Act (DOMA)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Language indicates that remainder of DOMA may be overturned in future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43000"/>
            <a:ext cx="5334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sz="3200" dirty="0" smtClean="0"/>
              <a:t>Virginia Under Terry McAuliffe, 2014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2225040" cy="39285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/>
              <a:t>Refused to defend state laws against same-sex marriage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19200"/>
            <a:ext cx="5436054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8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sz="3200" dirty="0" smtClean="0"/>
              <a:t>The Patchwork of State Laws</a:t>
            </a:r>
            <a:endParaRPr lang="en-US" sz="3200" dirty="0"/>
          </a:p>
        </p:txBody>
      </p:sp>
      <p:pic>
        <p:nvPicPr>
          <p:cNvPr id="1433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40762"/>
            <a:ext cx="6705600" cy="11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8196" y="1895977"/>
            <a:ext cx="9125803" cy="651972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2000" b="0" dirty="0" smtClean="0"/>
              <a:t>Click here:</a:t>
            </a:r>
          </a:p>
        </p:txBody>
      </p:sp>
    </p:spTree>
    <p:extLst>
      <p:ext uri="{BB962C8B-B14F-4D97-AF65-F5344CB8AC3E}">
        <p14:creationId xmlns:p14="http://schemas.microsoft.com/office/powerpoint/2010/main" val="414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James Buchanan &amp; Rufus King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r="8882"/>
          <a:stretch/>
        </p:blipFill>
        <p:spPr bwMode="auto">
          <a:xfrm>
            <a:off x="838200" y="1052702"/>
            <a:ext cx="3606084" cy="557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2" t="2178" r="28250" b="40672"/>
          <a:stretch/>
        </p:blipFill>
        <p:spPr bwMode="auto">
          <a:xfrm>
            <a:off x="4648200" y="1052702"/>
            <a:ext cx="3541690" cy="557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Our First Gay President?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100628"/>
            <a:ext cx="4648200" cy="392857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/>
              <a:t>James Buchanan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/>
              <a:t>Never married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/>
              <a:t>Relationship with W. Rufus King</a:t>
            </a:r>
          </a:p>
          <a:p>
            <a:pPr marL="573786" lvl="3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Lived together for 13 years</a:t>
            </a:r>
          </a:p>
          <a:p>
            <a:pPr marL="573786" lvl="3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Adopted each other’s effeminate mannerisms</a:t>
            </a:r>
          </a:p>
          <a:p>
            <a:pPr marL="573786" lvl="3" indent="-285750">
              <a:buFont typeface="Arial" panose="020B0604020202020204" pitchFamily="34" charset="0"/>
              <a:buChar char="•"/>
            </a:pPr>
            <a:r>
              <a:rPr lang="en-US" sz="2000" b="0" dirty="0" smtClean="0"/>
              <a:t>Quotes from contemporaries:</a:t>
            </a:r>
          </a:p>
          <a:p>
            <a:pPr marL="802386" lvl="4" indent="-285750">
              <a:buFont typeface="Arial" panose="020B0604020202020204" pitchFamily="34" charset="0"/>
              <a:buChar char="•"/>
            </a:pPr>
            <a:r>
              <a:rPr lang="en-US" sz="2000" b="0" dirty="0" smtClean="0"/>
              <a:t>“Miss Nancy &amp; Aunt Fancy”</a:t>
            </a:r>
          </a:p>
          <a:p>
            <a:pPr marL="802386" lvl="4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“Something </a:t>
            </a:r>
            <a:r>
              <a:rPr lang="en-US" sz="2000" dirty="0"/>
              <a:t>unhealthy in the president's </a:t>
            </a:r>
            <a:r>
              <a:rPr lang="en-US" sz="2000" dirty="0" smtClean="0"/>
              <a:t>attitude”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3608387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5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8321040" cy="548640"/>
          </a:xfrm>
        </p:spPr>
        <p:txBody>
          <a:bodyPr/>
          <a:lstStyle/>
          <a:p>
            <a:r>
              <a:rPr lang="en-US" sz="3200" dirty="0" smtClean="0"/>
              <a:t>Buchanan on King’s Departure, 1844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100628"/>
            <a:ext cx="3962400" cy="3928572"/>
          </a:xfrm>
        </p:spPr>
        <p:txBody>
          <a:bodyPr>
            <a:noAutofit/>
          </a:bodyPr>
          <a:lstStyle/>
          <a:p>
            <a:pPr marL="0" indent="0"/>
            <a:r>
              <a:rPr lang="en-US" sz="2000" b="0" i="1" dirty="0"/>
              <a:t>"I am now </a:t>
            </a:r>
            <a:r>
              <a:rPr lang="en-US" sz="2000" b="0" i="1" dirty="0" smtClean="0"/>
              <a:t>solitary </a:t>
            </a:r>
            <a:r>
              <a:rPr lang="en-US" sz="2000" b="0" i="1" dirty="0"/>
              <a:t>and </a:t>
            </a:r>
            <a:r>
              <a:rPr lang="en-US" sz="2000" b="0" i="1" dirty="0" smtClean="0"/>
              <a:t>alone… </a:t>
            </a:r>
            <a:r>
              <a:rPr lang="en-US" sz="2000" b="0" i="1" dirty="0"/>
              <a:t>I have gone a wooing to several gentlemen, but have not succeeded with any one of them. I feel that it is not good for man to be alone, and [I] should not be astonished to find myself married to some old maid who can nurse me when I am sick, provide good dinners for me when I am well, and not expect from me any very ardent or romantic affection</a:t>
            </a:r>
            <a:r>
              <a:rPr lang="en-US" sz="2000" b="0" i="1" dirty="0" smtClean="0"/>
              <a:t>.”</a:t>
            </a:r>
            <a:endParaRPr lang="en-US" sz="2000" i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3608387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5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1243</TotalTime>
  <Words>1268</Words>
  <Application>Microsoft Macintosh PowerPoint</Application>
  <PresentationFormat>On-screen Show (4:3)</PresentationFormat>
  <Paragraphs>207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Angles</vt:lpstr>
      <vt:lpstr>            LGBT History  of the United States</vt:lpstr>
      <vt:lpstr>Introduction</vt:lpstr>
      <vt:lpstr>19th Century America</vt:lpstr>
      <vt:lpstr>Native American Culture</vt:lpstr>
      <vt:lpstr>19th Century Laws</vt:lpstr>
      <vt:lpstr>19th Century Same-Sex Relationships?</vt:lpstr>
      <vt:lpstr>James Buchanan &amp; Rufus King</vt:lpstr>
      <vt:lpstr>Our First Gay President?</vt:lpstr>
      <vt:lpstr>Buchanan on King’s Departure, 1844</vt:lpstr>
      <vt:lpstr>Walt Whitman &amp; Peter Doyle</vt:lpstr>
      <vt:lpstr>Walt Whitman</vt:lpstr>
      <vt:lpstr>“I sing the Body Electric,” 1855</vt:lpstr>
      <vt:lpstr>“I sing the Body Electric,” 1855</vt:lpstr>
      <vt:lpstr>Herman Melville’s Billy Budd</vt:lpstr>
      <vt:lpstr>Gilded Age “Boston Marriages”</vt:lpstr>
      <vt:lpstr>Early             20th Century</vt:lpstr>
      <vt:lpstr>The Roaring Twenties</vt:lpstr>
      <vt:lpstr>Nazi Germany</vt:lpstr>
      <vt:lpstr>The Holocaust</vt:lpstr>
      <vt:lpstr>1950s-1960s: Coming Out</vt:lpstr>
      <vt:lpstr>Bayard Rustin</vt:lpstr>
      <vt:lpstr>James Baldwin</vt:lpstr>
      <vt:lpstr>Beats: Burroughs, Solomon &amp; Ginsberg</vt:lpstr>
      <vt:lpstr>Howl by Allen Ginsberg, 1955</vt:lpstr>
      <vt:lpstr>Howl by Allen Ginsberg, 1955</vt:lpstr>
      <vt:lpstr>Homophile Movement</vt:lpstr>
      <vt:lpstr>Sexual Revolution</vt:lpstr>
      <vt:lpstr>Hippies</vt:lpstr>
      <vt:lpstr>Urban Gay Districts</vt:lpstr>
      <vt:lpstr>Stonewall Riots</vt:lpstr>
      <vt:lpstr>Stonewall Riots</vt:lpstr>
      <vt:lpstr>Stonewall Sparks a Movement</vt:lpstr>
      <vt:lpstr>Gay Liberation Movement</vt:lpstr>
      <vt:lpstr>1970s-1990s:          Tribulations</vt:lpstr>
      <vt:lpstr>American Psychiatric Association</vt:lpstr>
      <vt:lpstr>Harvey Milk</vt:lpstr>
      <vt:lpstr>“Twinkie Defense” &amp; White Night Riots</vt:lpstr>
      <vt:lpstr>AIDS Pandemic</vt:lpstr>
      <vt:lpstr>AIDS Pandemic</vt:lpstr>
      <vt:lpstr>ACT Up</vt:lpstr>
      <vt:lpstr>ACT Up “Die-In”</vt:lpstr>
      <vt:lpstr>Tony Kushner’s Angels in America</vt:lpstr>
      <vt:lpstr>AIDS Deaths Decline</vt:lpstr>
      <vt:lpstr>Brandon Teena &amp; Matthew Shepard</vt:lpstr>
      <vt:lpstr>Hate Crimes Laws</vt:lpstr>
      <vt:lpstr>Entertainment Industry</vt:lpstr>
      <vt:lpstr>Entertainment Industry</vt:lpstr>
      <vt:lpstr>Conservative Opposition</vt:lpstr>
      <vt:lpstr>Opening Pandora’s box?</vt:lpstr>
      <vt:lpstr>Jesse Helms</vt:lpstr>
      <vt:lpstr>Rick Santorum</vt:lpstr>
      <vt:lpstr>Organizations</vt:lpstr>
      <vt:lpstr>1990s-2000s:         Legal Limbo</vt:lpstr>
      <vt:lpstr>Bowers v. Hardwick, 1986</vt:lpstr>
      <vt:lpstr>Don’t Ask, Don’t Tell (DADT), 1993</vt:lpstr>
      <vt:lpstr>Defense of Marriage Act (DOMA), 1996</vt:lpstr>
      <vt:lpstr>Boy Scouts v. Dale, 2000</vt:lpstr>
      <vt:lpstr>Lawrence v. Texas, 2003</vt:lpstr>
      <vt:lpstr>Recent Bans on Same-Sex Marraige</vt:lpstr>
      <vt:lpstr>2010s: The Tidal Wave of Change?</vt:lpstr>
      <vt:lpstr>2010: Repeal of Don’t Ask, Don’t Tell</vt:lpstr>
      <vt:lpstr>2012: Obama “Evolves”</vt:lpstr>
      <vt:lpstr>Boy Scouts of America, 2013</vt:lpstr>
      <vt:lpstr>US v. Windsor, 2013</vt:lpstr>
      <vt:lpstr>Virginia Under Terry McAuliffe, 2014</vt:lpstr>
      <vt:lpstr>The Patchwork of State Laws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LGBT History  in the United States</dc:title>
  <dc:creator>John</dc:creator>
  <cp:lastModifiedBy>Ramirez, Marcia P.</cp:lastModifiedBy>
  <cp:revision>90</cp:revision>
  <dcterms:created xsi:type="dcterms:W3CDTF">2013-10-09T00:34:33Z</dcterms:created>
  <dcterms:modified xsi:type="dcterms:W3CDTF">2015-04-28T16:45:17Z</dcterms:modified>
</cp:coreProperties>
</file>