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7" r:id="rId5"/>
    <p:sldId id="274" r:id="rId6"/>
    <p:sldId id="278" r:id="rId7"/>
    <p:sldId id="272" r:id="rId8"/>
    <p:sldId id="275" r:id="rId9"/>
    <p:sldId id="276" r:id="rId10"/>
    <p:sldId id="279" r:id="rId11"/>
    <p:sldId id="259" r:id="rId12"/>
    <p:sldId id="260" r:id="rId13"/>
    <p:sldId id="261" r:id="rId14"/>
    <p:sldId id="271" r:id="rId15"/>
    <p:sldId id="263" r:id="rId16"/>
    <p:sldId id="268" r:id="rId17"/>
    <p:sldId id="262" r:id="rId18"/>
    <p:sldId id="270" r:id="rId19"/>
    <p:sldId id="264" r:id="rId20"/>
    <p:sldId id="273" r:id="rId21"/>
    <p:sldId id="265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5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22D57-383D-F64B-8E01-C5383CC5537F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D2C1F-E0DF-5C41-9E3D-634118CA84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3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D2C1F-E0DF-5C41-9E3D-634118CA84E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2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D2C1F-E0DF-5C41-9E3D-634118CA84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0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0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7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6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7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4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7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7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4C3B8-C697-EB47-9C0E-BEDF802CE871}" type="datetimeFigureOut">
              <a:rPr lang="en-US" smtClean="0"/>
              <a:t>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FF893-C4DB-854B-A363-E650A4F5B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6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ate.com/blogs/the_vault/2014/06/17/interactive_map_loss_of_indian_land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891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Closing of the </a:t>
            </a:r>
            <a:r>
              <a:rPr lang="en-US" dirty="0" smtClean="0">
                <a:latin typeface="Gill Sans Ultra Bold"/>
                <a:cs typeface="Gill Sans Ultra Bold"/>
              </a:rPr>
              <a:t>Frontier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50" y="2106824"/>
            <a:ext cx="5563486" cy="42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Far &amp; Away </a:t>
            </a:r>
            <a:r>
              <a:rPr lang="en-US" dirty="0" smtClean="0"/>
              <a:t>Oklahoma Land Rush Scene</a:t>
            </a:r>
            <a:endParaRPr lang="en-US" dirty="0"/>
          </a:p>
        </p:txBody>
      </p:sp>
      <p:pic>
        <p:nvPicPr>
          <p:cNvPr id="4" name="Far and Away - Land Rush Sce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033961" cy="5440362"/>
          </a:xfrm>
        </p:spPr>
      </p:pic>
    </p:spTree>
    <p:extLst>
      <p:ext uri="{BB962C8B-B14F-4D97-AF65-F5344CB8AC3E}">
        <p14:creationId xmlns:p14="http://schemas.microsoft.com/office/powerpoint/2010/main" val="381465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58" y="24783"/>
            <a:ext cx="5141875" cy="6623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Mining Frontier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58" y="725707"/>
            <a:ext cx="5225923" cy="587463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Pike’s Peak</a:t>
            </a:r>
            <a:r>
              <a:rPr lang="en-US" sz="2000" dirty="0" smtClean="0"/>
              <a:t>, CO Gold Rush 1859 100,000 miners – Denver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Comstock Lode </a:t>
            </a:r>
            <a:r>
              <a:rPr lang="en-US" sz="2000" dirty="0" smtClean="0"/>
              <a:t>– mines in NV 1859 $340 million in gold &amp; silver (NV became a state in 1864)</a:t>
            </a:r>
          </a:p>
          <a:p>
            <a:r>
              <a:rPr lang="en-US" sz="2000" dirty="0" smtClean="0"/>
              <a:t>Followed similar pattern as CA Gold Rush – individuals replaced by large corporate operations</a:t>
            </a:r>
          </a:p>
          <a:p>
            <a:r>
              <a:rPr lang="en-US" sz="2000" dirty="0" smtClean="0"/>
              <a:t>Significant conflict with American Indians</a:t>
            </a:r>
          </a:p>
          <a:p>
            <a:r>
              <a:rPr lang="en-US" sz="2000" dirty="0" smtClean="0"/>
              <a:t>Many </a:t>
            </a:r>
            <a:r>
              <a:rPr lang="en-US" sz="2000" dirty="0" smtClean="0">
                <a:solidFill>
                  <a:srgbClr val="FF0000"/>
                </a:solidFill>
              </a:rPr>
              <a:t>“boomtowns</a:t>
            </a:r>
            <a:r>
              <a:rPr lang="en-US" sz="2000" dirty="0" smtClean="0"/>
              <a:t>” turned into “</a:t>
            </a:r>
            <a:r>
              <a:rPr lang="en-US" sz="2000" b="1" dirty="0" smtClean="0">
                <a:solidFill>
                  <a:srgbClr val="000000"/>
                </a:solidFill>
              </a:rPr>
              <a:t>ghost towns” </a:t>
            </a:r>
          </a:p>
          <a:p>
            <a:r>
              <a:rPr lang="en-US" sz="2000" dirty="0" smtClean="0"/>
              <a:t>Mining companies hired experienced miners from around world 1/3 from China - nativism</a:t>
            </a:r>
          </a:p>
          <a:p>
            <a:r>
              <a:rPr lang="en-US" sz="2000" dirty="0" smtClean="0"/>
              <a:t>CA: anti-Chinese sentiment rose </a:t>
            </a:r>
            <a:r>
              <a:rPr lang="en-US" sz="2000" b="1" dirty="0" smtClean="0">
                <a:solidFill>
                  <a:srgbClr val="000000"/>
                </a:solidFill>
              </a:rPr>
              <a:t>Miner’s Tax </a:t>
            </a:r>
            <a:r>
              <a:rPr lang="en-US" sz="2000" dirty="0" smtClean="0"/>
              <a:t>of $20 to all foreign miners, “</a:t>
            </a:r>
            <a:r>
              <a:rPr lang="en-US" sz="2000" b="1" dirty="0" smtClean="0"/>
              <a:t>Anti-Coolie Clubs”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Chinese Exclusion Act of 1882</a:t>
            </a:r>
            <a:r>
              <a:rPr lang="en-US" sz="2000" dirty="0" smtClean="0"/>
              <a:t>: political pressure from West banned immigration to US by Chinese laborers</a:t>
            </a:r>
            <a:endParaRPr lang="en-US" sz="2000" dirty="0"/>
          </a:p>
        </p:txBody>
      </p:sp>
      <p:pic>
        <p:nvPicPr>
          <p:cNvPr id="4" name="Picture 4" descr="Gold_Prospectors_Handbook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>
            <a:fillRect/>
          </a:stretch>
        </p:blipFill>
        <p:spPr bwMode="auto">
          <a:xfrm>
            <a:off x="5389560" y="225346"/>
            <a:ext cx="1476920" cy="226503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cificChivalry_cartoon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13" y="4980282"/>
            <a:ext cx="2163236" cy="162005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ol_cartoon-The Chinese Question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9859" r="6892" b="8450"/>
          <a:stretch>
            <a:fillRect/>
          </a:stretch>
        </p:blipFill>
        <p:spPr bwMode="auto">
          <a:xfrm>
            <a:off x="5370864" y="4875082"/>
            <a:ext cx="1433165" cy="193346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ining ghost town-calico-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56" y="816484"/>
            <a:ext cx="1995598" cy="1330399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ndustry1900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790"/>
          <a:stretch>
            <a:fillRect/>
          </a:stretch>
        </p:blipFill>
        <p:spPr bwMode="auto">
          <a:xfrm>
            <a:off x="5623335" y="2638412"/>
            <a:ext cx="3286466" cy="2093336"/>
          </a:xfrm>
          <a:prstGeom prst="rect">
            <a:avLst/>
          </a:prstGeom>
          <a:noFill/>
          <a:ln w="9525">
            <a:solidFill>
              <a:srgbClr val="462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5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604"/>
            <a:ext cx="7182750" cy="909137"/>
          </a:xfrm>
        </p:spPr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The Cattle Frontier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60" y="829813"/>
            <a:ext cx="3872797" cy="57705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5 million “</a:t>
            </a:r>
            <a:r>
              <a:rPr lang="en-US" sz="2000" b="1" dirty="0" smtClean="0">
                <a:solidFill>
                  <a:srgbClr val="000000"/>
                </a:solidFill>
              </a:rPr>
              <a:t>Texas” longhorn </a:t>
            </a:r>
            <a:r>
              <a:rPr lang="en-US" sz="2000" dirty="0" smtClean="0"/>
              <a:t>cattle herded by vaqueros &amp; cowboys along </a:t>
            </a:r>
            <a:r>
              <a:rPr lang="en-US" sz="2000" dirty="0" smtClean="0">
                <a:solidFill>
                  <a:srgbClr val="FF0000"/>
                </a:solidFill>
              </a:rPr>
              <a:t>cattle trails </a:t>
            </a:r>
            <a:r>
              <a:rPr lang="en-US" sz="2000" dirty="0" smtClean="0"/>
              <a:t>like Chisholm &amp; Goodnight-Loving to railroad lines in Kansas to ship to East demand for beef</a:t>
            </a:r>
          </a:p>
          <a:p>
            <a:r>
              <a:rPr lang="en-US" sz="2000" dirty="0" smtClean="0"/>
              <a:t>Cowboys were poorly paid – many were black, Mexicans – even some were Indians &amp; women</a:t>
            </a:r>
          </a:p>
          <a:p>
            <a:pPr>
              <a:buFontTx/>
              <a:buChar char="•"/>
              <a:defRPr/>
            </a:pPr>
            <a:r>
              <a:rPr lang="en-US" sz="2000" dirty="0"/>
              <a:t>1885-1886 </a:t>
            </a:r>
            <a:r>
              <a:rPr lang="en-US" sz="2000" dirty="0" smtClean="0"/>
              <a:t>combined overgrazing</a:t>
            </a:r>
            <a:r>
              <a:rPr lang="en-US" sz="2000" dirty="0"/>
              <a:t>, blizzards</a:t>
            </a:r>
            <a:r>
              <a:rPr lang="en-US" sz="2000" dirty="0" smtClean="0"/>
              <a:t>, and </a:t>
            </a:r>
            <a:r>
              <a:rPr lang="en-US" sz="2000" dirty="0"/>
              <a:t>drought killed off </a:t>
            </a:r>
            <a:r>
              <a:rPr lang="en-US" sz="2000" dirty="0" smtClean="0"/>
              <a:t>90</a:t>
            </a:r>
            <a:r>
              <a:rPr lang="en-US" sz="2000" dirty="0"/>
              <a:t>% of the </a:t>
            </a:r>
            <a:r>
              <a:rPr lang="en-US" sz="2000" dirty="0" smtClean="0"/>
              <a:t>cattle &amp; arrival of homesteaders using barbed wire fencing</a:t>
            </a:r>
          </a:p>
          <a:p>
            <a:pPr>
              <a:buFontTx/>
              <a:buChar char="•"/>
              <a:defRPr/>
            </a:pPr>
            <a:r>
              <a:rPr lang="en-US" sz="2000" dirty="0" smtClean="0"/>
              <a:t>Replaced by large corporate ranches</a:t>
            </a:r>
            <a:endParaRPr lang="en-US" sz="2000" dirty="0"/>
          </a:p>
        </p:txBody>
      </p:sp>
      <p:pic>
        <p:nvPicPr>
          <p:cNvPr id="4" name="Picture 6" descr="c19m02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35" y="45604"/>
            <a:ext cx="2185614" cy="334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11" y="3454071"/>
            <a:ext cx="1696203" cy="169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9" descr="black cowboys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83" y="2722580"/>
            <a:ext cx="2102546" cy="217656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rbes wire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26" y="5306672"/>
            <a:ext cx="1977941" cy="133530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TX Longho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5556" r="3207" b="5556"/>
          <a:stretch>
            <a:fillRect/>
          </a:stretch>
        </p:blipFill>
        <p:spPr bwMode="auto">
          <a:xfrm>
            <a:off x="3892837" y="906549"/>
            <a:ext cx="2883601" cy="1648146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allOfTheCowboy-FredericRemington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25" y="4983181"/>
            <a:ext cx="2518893" cy="175899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2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604"/>
            <a:ext cx="6412510" cy="8080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ill Sans Ultra Bold"/>
                <a:cs typeface="Gill Sans Ultra Bold"/>
              </a:rPr>
              <a:t>The Farming Frontier</a:t>
            </a:r>
            <a:endParaRPr lang="en-US" sz="3200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53671"/>
            <a:ext cx="5100238" cy="580913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Homestead Act </a:t>
            </a:r>
            <a:r>
              <a:rPr lang="en-US" sz="2000" b="1" dirty="0" smtClean="0"/>
              <a:t>of 1862: 160 acres free if worked for 5 years &amp; railroad grants &amp; land speculators – 500,000 families settled in West 1860s-1900</a:t>
            </a:r>
          </a:p>
          <a:p>
            <a:r>
              <a:rPr lang="en-US" sz="2000" dirty="0" smtClean="0"/>
              <a:t>Problems: lack of wood &amp; water, extreme weather, locusts, isolation</a:t>
            </a:r>
          </a:p>
          <a:p>
            <a:r>
              <a:rPr lang="en-US" sz="2000" dirty="0" smtClean="0"/>
              <a:t>Solutions: </a:t>
            </a:r>
            <a:r>
              <a:rPr lang="en-US" sz="2000" b="1" dirty="0" smtClean="0">
                <a:solidFill>
                  <a:srgbClr val="000000"/>
                </a:solidFill>
              </a:rPr>
              <a:t>Joseph Glidden’s </a:t>
            </a:r>
            <a:r>
              <a:rPr lang="en-US" sz="2000" dirty="0" smtClean="0"/>
              <a:t>invention of </a:t>
            </a:r>
            <a:r>
              <a:rPr lang="en-US" sz="2000" dirty="0" smtClean="0">
                <a:solidFill>
                  <a:srgbClr val="FF0000"/>
                </a:solidFill>
              </a:rPr>
              <a:t>barbed wire</a:t>
            </a:r>
            <a:r>
              <a:rPr lang="en-US" sz="2000" dirty="0" smtClean="0"/>
              <a:t>, windmills with water pumps, “</a:t>
            </a:r>
            <a:r>
              <a:rPr lang="en-US" sz="2000" b="1" dirty="0" err="1" smtClean="0">
                <a:solidFill>
                  <a:srgbClr val="000000"/>
                </a:solidFill>
              </a:rPr>
              <a:t>soddies</a:t>
            </a:r>
            <a:r>
              <a:rPr lang="en-US" sz="2000" dirty="0" smtClean="0"/>
              <a:t>”, dry farming &amp; deep plow &amp; Russian wheat &amp; irrigation techniques</a:t>
            </a:r>
          </a:p>
          <a:p>
            <a:r>
              <a:rPr lang="en-US" sz="2000" dirty="0" smtClean="0"/>
              <a:t>Due to difficulties, rising costs of machinery &amp; falling crop prices caused 2/3 of Homesteads to fail in Great Plains by 1900</a:t>
            </a:r>
          </a:p>
        </p:txBody>
      </p:sp>
      <p:pic>
        <p:nvPicPr>
          <p:cNvPr id="4" name="Picture 7" descr="Joseph Glidden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39" y="1050172"/>
            <a:ext cx="1300920" cy="20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Glidden steel &amp; barbed wire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48" y="3197363"/>
            <a:ext cx="2283750" cy="174706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17" y="5076135"/>
            <a:ext cx="2231726" cy="167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1172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56124"/>
            <a:ext cx="3090372" cy="169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Od House"/>
          <p:cNvPicPr>
            <a:picLocks noChangeAspect="1" noChangeArrowheads="1"/>
          </p:cNvPicPr>
          <p:nvPr/>
        </p:nvPicPr>
        <p:blipFill>
          <a:blip r:embed="rId8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593" r="1137" b="2853"/>
          <a:stretch>
            <a:fillRect/>
          </a:stretch>
        </p:blipFill>
        <p:spPr bwMode="auto">
          <a:xfrm>
            <a:off x="3830186" y="5076135"/>
            <a:ext cx="2456637" cy="171482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windmills"/>
          <p:cNvPicPr>
            <a:picLocks noChangeAspect="1" noChangeArrowheads="1"/>
          </p:cNvPicPr>
          <p:nvPr/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8" y="2027369"/>
            <a:ext cx="1867788" cy="29967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4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6732801" cy="4701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ritannic Bold"/>
                <a:cs typeface="Britannic Bold"/>
              </a:rPr>
              <a:t>Railroads</a:t>
            </a:r>
            <a:endParaRPr lang="en-US" dirty="0">
              <a:latin typeface="Britannic Bold"/>
              <a:cs typeface="Britannic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841"/>
            <a:ext cx="6786703" cy="6305855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 smtClean="0"/>
              <a:t>Railroads expanded from 35,000 miles in 1865 to 193,000 miles in 1900</a:t>
            </a:r>
          </a:p>
          <a:p>
            <a:r>
              <a:rPr lang="en-US" sz="2200" b="1" dirty="0" smtClean="0"/>
              <a:t>Effects: </a:t>
            </a:r>
            <a:r>
              <a:rPr lang="en-US" sz="2200" dirty="0" smtClean="0"/>
              <a:t>expanded national markets, encouraged mass production, mass consumption, specialization, American Railroad Association  time zones (1883), investment in railroad </a:t>
            </a:r>
            <a:r>
              <a:rPr lang="en-US" sz="2200" dirty="0" err="1" smtClean="0"/>
              <a:t>co.s</a:t>
            </a:r>
            <a:r>
              <a:rPr lang="en-US" sz="2200" dirty="0" smtClean="0"/>
              <a:t> led to modern stockholder corporation &amp; high finance.</a:t>
            </a:r>
          </a:p>
          <a:p>
            <a:r>
              <a:rPr lang="en-US" sz="2200" dirty="0" smtClean="0"/>
              <a:t>E</a:t>
            </a:r>
            <a:r>
              <a:rPr lang="en-US" sz="2200" b="1" dirty="0" smtClean="0"/>
              <a:t>astern Trunk Lines</a:t>
            </a:r>
            <a:r>
              <a:rPr lang="en-US" sz="2200" dirty="0" smtClean="0"/>
              <a:t>: (major routes between large cities)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Commodore Vanderbilt </a:t>
            </a:r>
            <a:r>
              <a:rPr lang="en-US" sz="2200" dirty="0" smtClean="0"/>
              <a:t>NY Central Railroad (1867) connected NYC to Chicago, B &amp; O RR, &amp; Pennsylvania RR</a:t>
            </a:r>
          </a:p>
          <a:p>
            <a:r>
              <a:rPr lang="en-US" sz="2200" b="1" dirty="0" smtClean="0"/>
              <a:t>Western Railroads</a:t>
            </a:r>
            <a:r>
              <a:rPr lang="en-US" sz="2200" dirty="0" smtClean="0"/>
              <a:t>: </a:t>
            </a:r>
          </a:p>
          <a:p>
            <a:pPr lvl="1"/>
            <a:r>
              <a:rPr lang="en-US" sz="2200" dirty="0" smtClean="0"/>
              <a:t>Federal Land Grants: 170 million acres to 80 railroad companies, some corruption like Credit </a:t>
            </a:r>
            <a:r>
              <a:rPr lang="en-US" sz="2200" dirty="0" err="1" smtClean="0"/>
              <a:t>Mobilier</a:t>
            </a:r>
            <a:r>
              <a:rPr lang="en-US" sz="2200" dirty="0" smtClean="0"/>
              <a:t> Scandal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Transcontinental Railroad</a:t>
            </a:r>
            <a:r>
              <a:rPr lang="en-US" sz="2200" dirty="0" smtClean="0"/>
              <a:t>: Union Pacific (UP) built west from Omaha, Central Pacific (CP) built east from Sacramento, 6,000 Chinese employed. Completed at Promontory Point, UT in 1869</a:t>
            </a:r>
          </a:p>
          <a:p>
            <a:r>
              <a:rPr lang="en-US" sz="2200" b="1" dirty="0" smtClean="0"/>
              <a:t>Competition &amp; Consolidation</a:t>
            </a:r>
            <a:r>
              <a:rPr lang="en-US" sz="2200" dirty="0" smtClean="0"/>
              <a:t>: </a:t>
            </a:r>
          </a:p>
          <a:p>
            <a:pPr lvl="1"/>
            <a:r>
              <a:rPr lang="en-US" sz="2200" dirty="0" smtClean="0"/>
              <a:t>Overtime railroads formed </a:t>
            </a:r>
            <a:r>
              <a:rPr lang="en-US" sz="2200" dirty="0" smtClean="0">
                <a:solidFill>
                  <a:srgbClr val="FF0000"/>
                </a:solidFill>
              </a:rPr>
              <a:t>pools</a:t>
            </a:r>
            <a:r>
              <a:rPr lang="en-US" sz="2200" dirty="0" smtClean="0"/>
              <a:t> &amp; used rate fixing schemes to survive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Panic of 1893 </a:t>
            </a:r>
            <a:r>
              <a:rPr lang="en-US" sz="2200" dirty="0" smtClean="0"/>
              <a:t>many in bankruptcy – consolidated control under banker </a:t>
            </a:r>
            <a:r>
              <a:rPr lang="en-US" sz="2200" dirty="0" smtClean="0">
                <a:solidFill>
                  <a:srgbClr val="FF0000"/>
                </a:solidFill>
              </a:rPr>
              <a:t>J.P. Morgan </a:t>
            </a:r>
            <a:r>
              <a:rPr lang="en-US" sz="2200" dirty="0" smtClean="0"/>
              <a:t>regional </a:t>
            </a:r>
            <a:r>
              <a:rPr lang="en-US" sz="2200" dirty="0" smtClean="0">
                <a:solidFill>
                  <a:srgbClr val="FF0000"/>
                </a:solidFill>
              </a:rPr>
              <a:t>monopolies</a:t>
            </a:r>
          </a:p>
          <a:p>
            <a:pPr lvl="1"/>
            <a:r>
              <a:rPr lang="en-US" sz="2200" dirty="0" smtClean="0"/>
              <a:t>By 1900 7 giant companies controlled 2/3 of railroads</a:t>
            </a:r>
          </a:p>
          <a:p>
            <a:pPr lvl="1"/>
            <a:r>
              <a:rPr lang="en-US" sz="2200" dirty="0" smtClean="0"/>
              <a:t>Criticism led to reforms: </a:t>
            </a:r>
            <a:r>
              <a:rPr lang="en-US" sz="2200" dirty="0" smtClean="0">
                <a:solidFill>
                  <a:srgbClr val="FF0000"/>
                </a:solidFill>
              </a:rPr>
              <a:t>Interstate Commerce Act </a:t>
            </a:r>
            <a:r>
              <a:rPr lang="en-US" sz="2200" dirty="0" smtClean="0"/>
              <a:t>of 1886 (ICC)</a:t>
            </a:r>
          </a:p>
          <a:p>
            <a:pPr lvl="1"/>
            <a:endParaRPr lang="en-US" sz="1600" dirty="0"/>
          </a:p>
        </p:txBody>
      </p:sp>
      <p:pic>
        <p:nvPicPr>
          <p:cNvPr id="4" name="Picture 6" descr="cartoon-Vanderbilt &amp; Fisk-1870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18" y="1914237"/>
            <a:ext cx="2648528" cy="18478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201" y="133170"/>
            <a:ext cx="2411580" cy="165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04" y="3814617"/>
            <a:ext cx="1941660" cy="300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80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4783"/>
            <a:ext cx="8360229" cy="61196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 Ultra Bold"/>
                <a:cs typeface="Gill Sans Ultra Bold"/>
              </a:rPr>
              <a:t>American Indians in the West</a:t>
            </a:r>
            <a:endParaRPr lang="en-US" sz="3200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74455"/>
            <a:ext cx="7636748" cy="542507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2/3 of American Indian tribes in the West were nomadic hunters: </a:t>
            </a:r>
            <a:r>
              <a:rPr lang="en-US" sz="1800" dirty="0" smtClean="0">
                <a:solidFill>
                  <a:srgbClr val="FF0000"/>
                </a:solidFill>
              </a:rPr>
              <a:t>Lakota (Sioux)</a:t>
            </a:r>
            <a:r>
              <a:rPr lang="en-US" sz="1800" dirty="0" smtClean="0"/>
              <a:t>, Blackfoot, Cheyenne, Crow &amp; Comanche </a:t>
            </a:r>
            <a:r>
              <a:rPr lang="en-US" sz="1800" dirty="0" smtClean="0"/>
              <a:t>–hunted </a:t>
            </a:r>
            <a:r>
              <a:rPr lang="en-US" sz="1800" dirty="0" smtClean="0"/>
              <a:t>buffalo, Apache &amp; Navajo in SW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Reservation Policy</a:t>
            </a:r>
            <a:r>
              <a:rPr lang="en-US" sz="1800" dirty="0" smtClean="0"/>
              <a:t>: 1851 Treaty of Fort Laramie assigned tribes large reservations – but many tribes </a:t>
            </a:r>
            <a:r>
              <a:rPr lang="en-US" sz="1800" dirty="0" smtClean="0"/>
              <a:t>refused</a:t>
            </a:r>
          </a:p>
          <a:p>
            <a:r>
              <a:rPr lang="en-US" sz="1800" dirty="0" smtClean="0"/>
              <a:t>Other Tribes reluctantly relocated to “Indian Territory”</a:t>
            </a:r>
          </a:p>
          <a:p>
            <a:r>
              <a:rPr lang="en-US" sz="1800" dirty="0" smtClean="0"/>
              <a:t>Bureau of Indian Affairs was put in charge of reservations</a:t>
            </a:r>
            <a:endParaRPr lang="en-US" sz="1800" dirty="0" smtClean="0"/>
          </a:p>
          <a:p>
            <a:r>
              <a:rPr lang="en-US" sz="1800" b="1" dirty="0" smtClean="0"/>
              <a:t>Indians Wars</a:t>
            </a:r>
            <a:r>
              <a:rPr lang="en-US" sz="1800" dirty="0" smtClean="0"/>
              <a:t>: </a:t>
            </a:r>
          </a:p>
          <a:p>
            <a:pPr lvl="1"/>
            <a:r>
              <a:rPr lang="en-US" sz="1600" dirty="0" smtClean="0"/>
              <a:t>increased settlement in 1860s led to increasing bloodshed including </a:t>
            </a:r>
            <a:r>
              <a:rPr lang="en-US" sz="1600" b="1" dirty="0" smtClean="0"/>
              <a:t>Sand Creek Massacre </a:t>
            </a:r>
            <a:r>
              <a:rPr lang="en-US" sz="1600" b="1" dirty="0" smtClean="0"/>
              <a:t>-</a:t>
            </a: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 smtClean="0"/>
              <a:t>Treaty of Fort Laramie – smaller reservations in 1868</a:t>
            </a:r>
          </a:p>
          <a:p>
            <a:pPr lvl="1"/>
            <a:r>
              <a:rPr lang="en-US" sz="1600" b="1" dirty="0" smtClean="0"/>
              <a:t>Indian Appropriation Act </a:t>
            </a:r>
            <a:r>
              <a:rPr lang="en-US" sz="1600" dirty="0" smtClean="0"/>
              <a:t>of 1871 – tribes no longer viewed as Independent Nations nullified all previous treaties </a:t>
            </a:r>
          </a:p>
          <a:p>
            <a:pPr lvl="1"/>
            <a:r>
              <a:rPr lang="en-US" sz="1600" dirty="0" smtClean="0"/>
              <a:t>Gold rush in </a:t>
            </a:r>
            <a:r>
              <a:rPr lang="en-US" sz="1600" b="1" dirty="0" smtClean="0"/>
              <a:t>Black Hills </a:t>
            </a:r>
            <a:r>
              <a:rPr lang="en-US" sz="1600" dirty="0" smtClean="0"/>
              <a:t>of SD led to Sioux War – </a:t>
            </a:r>
            <a:r>
              <a:rPr lang="en-US" sz="1600" b="1" dirty="0" smtClean="0"/>
              <a:t>Battle of Little Bighorn </a:t>
            </a:r>
            <a:r>
              <a:rPr lang="en-US" sz="1600" dirty="0" smtClean="0"/>
              <a:t>– defeat of Colonel George Custer by </a:t>
            </a:r>
            <a:r>
              <a:rPr lang="en-US" sz="1600" b="1" dirty="0" smtClean="0"/>
              <a:t>Crazy Horse &amp; Sitting Bull </a:t>
            </a:r>
            <a:r>
              <a:rPr lang="en-US" sz="1600" dirty="0" smtClean="0"/>
              <a:t>in 1876</a:t>
            </a:r>
          </a:p>
          <a:p>
            <a:pPr lvl="1"/>
            <a:r>
              <a:rPr lang="en-US" sz="1600" b="1" dirty="0" smtClean="0"/>
              <a:t>Chief Joseph’s </a:t>
            </a:r>
            <a:r>
              <a:rPr lang="en-US" sz="1600" dirty="0" smtClean="0"/>
              <a:t>attempt to lead Nez Perce to Canada failed in 1877</a:t>
            </a:r>
          </a:p>
        </p:txBody>
      </p:sp>
      <p:pic>
        <p:nvPicPr>
          <p:cNvPr id="4" name="Picture 4" descr="SittingBu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" b="5405"/>
          <a:stretch>
            <a:fillRect/>
          </a:stretch>
        </p:blipFill>
        <p:spPr bwMode="auto">
          <a:xfrm>
            <a:off x="7501745" y="572449"/>
            <a:ext cx="15843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us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39" y="3887949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eronimo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8" y="5063448"/>
            <a:ext cx="1224383" cy="1794551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hiefJoseph"/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39" y="5063448"/>
            <a:ext cx="1376980" cy="1794551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Buffalo Bill &amp; Sitting Bull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30" y="5106918"/>
            <a:ext cx="1235659" cy="1751081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jorIndianClashesInWest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"/>
          <a:stretch>
            <a:fillRect/>
          </a:stretch>
        </p:blipFill>
        <p:spPr bwMode="auto">
          <a:xfrm>
            <a:off x="4645689" y="4951339"/>
            <a:ext cx="1390302" cy="1896379"/>
          </a:xfrm>
          <a:prstGeom prst="rect">
            <a:avLst/>
          </a:prstGeom>
          <a:noFill/>
          <a:ln w="9525">
            <a:solidFill>
              <a:srgbClr val="462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l John Chivington"/>
          <p:cNvPicPr>
            <a:picLocks noChangeAspect="1" noChangeArrowheads="1"/>
          </p:cNvPicPr>
          <p:nvPr/>
        </p:nvPicPr>
        <p:blipFill>
          <a:blip r:embed="rId8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168" r="4509" b="3366"/>
          <a:stretch>
            <a:fillRect/>
          </a:stretch>
        </p:blipFill>
        <p:spPr bwMode="auto">
          <a:xfrm>
            <a:off x="6370873" y="5296092"/>
            <a:ext cx="1130872" cy="1551626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eart 10"/>
          <p:cNvSpPr/>
          <p:nvPr/>
        </p:nvSpPr>
        <p:spPr>
          <a:xfrm>
            <a:off x="6722347" y="1778000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2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813"/>
            <a:ext cx="6991427" cy="53016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Gill Sans Ultra Bold"/>
                <a:cs typeface="Gill Sans Ultra Bold"/>
              </a:rPr>
              <a:t>American Indians in the West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76" y="548022"/>
            <a:ext cx="5626863" cy="630997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Buffalo nearly extinct by early 1880s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Assimilationists</a:t>
            </a:r>
            <a:r>
              <a:rPr lang="en-US" sz="2600" dirty="0" smtClean="0"/>
              <a:t>: Helen Hunt </a:t>
            </a:r>
            <a:r>
              <a:rPr lang="en-US" sz="2600" i="1" dirty="0" smtClean="0"/>
              <a:t>Jackson’s A Century of Dishonor </a:t>
            </a:r>
            <a:r>
              <a:rPr lang="en-US" sz="2600" dirty="0" smtClean="0"/>
              <a:t>(1881) sympathy but support for ending Indian culture Christianity and assimilation through boarding schools like </a:t>
            </a:r>
            <a:r>
              <a:rPr lang="en-US" sz="2600" dirty="0" smtClean="0">
                <a:solidFill>
                  <a:srgbClr val="FF0000"/>
                </a:solidFill>
              </a:rPr>
              <a:t>Carlisle School </a:t>
            </a:r>
            <a:r>
              <a:rPr lang="en-US" sz="2600" dirty="0" smtClean="0"/>
              <a:t>in PA</a:t>
            </a:r>
            <a:endParaRPr lang="en-US" sz="2600" dirty="0"/>
          </a:p>
          <a:p>
            <a:r>
              <a:rPr lang="en-US" sz="2600" dirty="0">
                <a:solidFill>
                  <a:srgbClr val="FF0000"/>
                </a:solidFill>
              </a:rPr>
              <a:t>Dawes Severalty </a:t>
            </a:r>
            <a:r>
              <a:rPr lang="en-US" sz="2600" dirty="0" smtClean="0">
                <a:solidFill>
                  <a:srgbClr val="FF0000"/>
                </a:solidFill>
              </a:rPr>
              <a:t>Act </a:t>
            </a:r>
            <a:r>
              <a:rPr lang="en-US" sz="2600" dirty="0" smtClean="0"/>
              <a:t>(1887) break up tribal organizations and land into 160 acre plots that could become their own if worked for 25 years and they adopted “civilized life”</a:t>
            </a:r>
          </a:p>
          <a:p>
            <a:pPr lvl="1"/>
            <a:r>
              <a:rPr lang="en-US" sz="2600" dirty="0" smtClean="0"/>
              <a:t>47 million acres split amongst American Indians</a:t>
            </a:r>
          </a:p>
          <a:p>
            <a:pPr lvl="1"/>
            <a:r>
              <a:rPr lang="en-US" sz="2600" dirty="0" smtClean="0"/>
              <a:t>90 million acres of best former tribal land sold to white settlers or seized by government</a:t>
            </a:r>
          </a:p>
          <a:p>
            <a:pPr lvl="1"/>
            <a:r>
              <a:rPr lang="en-US" sz="2600" dirty="0" smtClean="0"/>
              <a:t>Failed policy – remaining 200,000 American Indians by 1900 mostly were malnourished and impoverished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Ghost Dance &amp; Wounded Knee Massacre</a:t>
            </a:r>
            <a:r>
              <a:rPr lang="en-US" sz="2600" dirty="0" smtClean="0"/>
              <a:t> – end of resistance 1890</a:t>
            </a:r>
            <a:endParaRPr lang="en-US" sz="2600" dirty="0"/>
          </a:p>
          <a:p>
            <a:r>
              <a:rPr lang="en-US" dirty="0" smtClean="0"/>
              <a:t>What </a:t>
            </a:r>
            <a:r>
              <a:rPr lang="en-US" dirty="0" smtClean="0"/>
              <a:t>happened to the sacred Black Hills?</a:t>
            </a:r>
            <a:endParaRPr lang="en-US" dirty="0"/>
          </a:p>
        </p:txBody>
      </p:sp>
      <p:pic>
        <p:nvPicPr>
          <p:cNvPr id="4" name="Picture 6" descr="Indian school boys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2351" r="1698" b="2351"/>
          <a:stretch>
            <a:fillRect/>
          </a:stretch>
        </p:blipFill>
        <p:spPr bwMode="auto">
          <a:xfrm>
            <a:off x="5811774" y="2583275"/>
            <a:ext cx="3267488" cy="203513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elen Hunt Jackson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4762" r="2000" b="8333"/>
          <a:stretch>
            <a:fillRect/>
          </a:stretch>
        </p:blipFill>
        <p:spPr bwMode="auto">
          <a:xfrm>
            <a:off x="7919223" y="1150100"/>
            <a:ext cx="1156442" cy="129896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hostdance2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61" y="4792502"/>
            <a:ext cx="2299063" cy="1894701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40000 buffalo hides-Dodge City KS-1878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39" y="1005424"/>
            <a:ext cx="2143829" cy="143797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hief Big Foot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"/>
          <a:stretch>
            <a:fillRect/>
          </a:stretch>
        </p:blipFill>
        <p:spPr bwMode="auto">
          <a:xfrm>
            <a:off x="7735556" y="5071152"/>
            <a:ext cx="1380751" cy="1262401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eart 10"/>
          <p:cNvSpPr/>
          <p:nvPr/>
        </p:nvSpPr>
        <p:spPr>
          <a:xfrm>
            <a:off x="7919223" y="170774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83"/>
            <a:ext cx="6245971" cy="59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Closing of the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68" y="666281"/>
            <a:ext cx="6099471" cy="60381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After Oklahoma Territory great land rush in 1889 the frontier was “closed”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Turner’s Frontier Thesis</a:t>
            </a:r>
            <a:r>
              <a:rPr lang="en-US" sz="2000" dirty="0" smtClean="0"/>
              <a:t>: Frederick Jackson Turner’s 1893 essay “The Significance of the Frontier in American History” – argued that West had been a equalizer and a force for democracy, with “closing” he feared US condemned to follow Europe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5" descr="1887 land promotion poster-SD terr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5506"/>
            <a:ext cx="2363547" cy="3513187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u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03" y="185223"/>
            <a:ext cx="2102547" cy="33722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rveyDu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930" b="1585"/>
          <a:stretch>
            <a:fillRect/>
          </a:stretch>
        </p:blipFill>
        <p:spPr bwMode="auto">
          <a:xfrm>
            <a:off x="3233361" y="3045507"/>
            <a:ext cx="2949378" cy="164684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roncBuster-FrederickReming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1825" r="1169" b="10614"/>
          <a:stretch>
            <a:fillRect/>
          </a:stretch>
        </p:blipFill>
        <p:spPr bwMode="auto">
          <a:xfrm>
            <a:off x="6557450" y="3710231"/>
            <a:ext cx="2086875" cy="2994212"/>
          </a:xfrm>
          <a:prstGeom prst="rect">
            <a:avLst/>
          </a:prstGeom>
          <a:noFill/>
          <a:ln w="9525">
            <a:solidFill>
              <a:srgbClr val="462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lt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2" y="4849084"/>
            <a:ext cx="2990807" cy="1709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art 8"/>
          <p:cNvSpPr/>
          <p:nvPr/>
        </p:nvSpPr>
        <p:spPr>
          <a:xfrm>
            <a:off x="6100250" y="24783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8" y="0"/>
            <a:ext cx="8229600" cy="1143000"/>
          </a:xfrm>
        </p:spPr>
        <p:txBody>
          <a:bodyPr/>
          <a:lstStyle/>
          <a:p>
            <a:r>
              <a:rPr lang="en-US" dirty="0"/>
              <a:t>Latinos in </a:t>
            </a:r>
            <a:r>
              <a:rPr lang="en-US" dirty="0" smtClean="0"/>
              <a:t>Southwest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8" y="885371"/>
            <a:ext cx="6017677" cy="4844242"/>
          </a:xfrm>
        </p:spPr>
        <p:txBody>
          <a:bodyPr/>
          <a:lstStyle/>
          <a:p>
            <a:r>
              <a:rPr lang="en-US" sz="2000" dirty="0"/>
              <a:t>Latino Southwest: despite promises of citizenship and land rights, </a:t>
            </a:r>
            <a:r>
              <a:rPr lang="en-US" sz="2000" dirty="0" err="1">
                <a:solidFill>
                  <a:srgbClr val="FF0000"/>
                </a:solidFill>
              </a:rPr>
              <a:t>Californios</a:t>
            </a:r>
            <a:r>
              <a:rPr lang="en-US" sz="2000" dirty="0"/>
              <a:t> lost most land claims by 1900 but maintained cultural traditions</a:t>
            </a:r>
          </a:p>
          <a:p>
            <a:r>
              <a:rPr lang="en-US" sz="2000" dirty="0"/>
              <a:t>Mexico border open until 1917 &amp; many migrant workers throughout SW</a:t>
            </a:r>
          </a:p>
          <a:p>
            <a:endParaRPr lang="en-US" dirty="0"/>
          </a:p>
        </p:txBody>
      </p:sp>
      <p:pic>
        <p:nvPicPr>
          <p:cNvPr id="4" name="Picture 3" descr="14312329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8" y="3905874"/>
            <a:ext cx="4542675" cy="2428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275" y="4324740"/>
            <a:ext cx="2979683" cy="206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960" y="1931508"/>
            <a:ext cx="3260955" cy="1974366"/>
          </a:xfrm>
          <a:prstGeom prst="rect">
            <a:avLst/>
          </a:prstGeom>
        </p:spPr>
      </p:pic>
      <p:sp>
        <p:nvSpPr>
          <p:cNvPr id="7" name="Heart 6"/>
          <p:cNvSpPr/>
          <p:nvPr/>
        </p:nvSpPr>
        <p:spPr>
          <a:xfrm>
            <a:off x="8125883" y="457200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13"/>
            <a:ext cx="7726178" cy="593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30" y="667849"/>
            <a:ext cx="5973745" cy="5874679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Conservation Movement</a:t>
            </a:r>
            <a:r>
              <a:rPr lang="en-US" sz="2000" dirty="0" smtClean="0"/>
              <a:t>: rise of concerns over deforestation</a:t>
            </a:r>
          </a:p>
          <a:p>
            <a:r>
              <a:rPr lang="en-US" sz="2000" dirty="0" smtClean="0"/>
              <a:t>Yellowstone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National Park in 1872</a:t>
            </a:r>
          </a:p>
          <a:p>
            <a:r>
              <a:rPr lang="en-US" sz="2000" dirty="0" smtClean="0"/>
              <a:t>Carl </a:t>
            </a:r>
            <a:r>
              <a:rPr lang="en-US" sz="2000" dirty="0" err="1" smtClean="0"/>
              <a:t>Shurz</a:t>
            </a:r>
            <a:r>
              <a:rPr lang="en-US" sz="2000" dirty="0" smtClean="0"/>
              <a:t> Sec. of Interior in 1880s pushed for creation of forest reserves </a:t>
            </a:r>
          </a:p>
          <a:p>
            <a:r>
              <a:rPr lang="en-US" sz="2000" dirty="0" smtClean="0"/>
              <a:t>Presidents Cleveland &amp; Harrison reserved 33 million acres of national timber</a:t>
            </a:r>
          </a:p>
          <a:p>
            <a:r>
              <a:rPr lang="en-US" sz="2000" dirty="0" smtClean="0"/>
              <a:t>Forest Reserve Act of 1891 &amp; Forest Management Act of 1897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Preservationists vs. Conservationists</a:t>
            </a:r>
          </a:p>
          <a:p>
            <a:r>
              <a:rPr lang="en-US" sz="2000" dirty="0" smtClean="0"/>
              <a:t>John Muir founds </a:t>
            </a:r>
            <a:r>
              <a:rPr lang="en-US" sz="2000" dirty="0" smtClean="0">
                <a:solidFill>
                  <a:srgbClr val="FF0000"/>
                </a:solidFill>
              </a:rPr>
              <a:t>Sierra Club </a:t>
            </a:r>
            <a:r>
              <a:rPr lang="en-US" sz="2000" dirty="0" smtClean="0"/>
              <a:t>in 1892, </a:t>
            </a:r>
          </a:p>
          <a:p>
            <a:r>
              <a:rPr lang="en-US" sz="2000" dirty="0" smtClean="0"/>
              <a:t>Arbor Day &amp; Audubon Society – growing movement by 1900</a:t>
            </a:r>
          </a:p>
        </p:txBody>
      </p:sp>
      <p:pic>
        <p:nvPicPr>
          <p:cNvPr id="4" name="Picture 7" descr="Yellowstone-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42" y="2937976"/>
            <a:ext cx="2627141" cy="1970356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Yellowstone-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42" y="980872"/>
            <a:ext cx="2721931" cy="184457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ierra Club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42" y="5053008"/>
            <a:ext cx="2583264" cy="16653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97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</a:t>
            </a:r>
            <a:r>
              <a:rPr lang="en-US" dirty="0"/>
              <a:t>impact did the completion of the </a:t>
            </a:r>
            <a:r>
              <a:rPr lang="en-US" b="1" dirty="0"/>
              <a:t>transcontinental railroad</a:t>
            </a:r>
            <a:r>
              <a:rPr lang="en-US" dirty="0"/>
              <a:t>, increasing </a:t>
            </a:r>
            <a:r>
              <a:rPr lang="en-US" b="1" dirty="0"/>
              <a:t>westward migration </a:t>
            </a:r>
            <a:r>
              <a:rPr lang="en-US" dirty="0"/>
              <a:t>of settlers, and </a:t>
            </a:r>
            <a:r>
              <a:rPr lang="en-US" b="1" dirty="0"/>
              <a:t>government policy </a:t>
            </a:r>
            <a:r>
              <a:rPr lang="en-US" dirty="0"/>
              <a:t>have on </a:t>
            </a:r>
            <a:r>
              <a:rPr lang="en-US" b="1" dirty="0"/>
              <a:t>American Indians </a:t>
            </a:r>
            <a:r>
              <a:rPr lang="en-US" dirty="0"/>
              <a:t>in the </a:t>
            </a:r>
            <a:r>
              <a:rPr lang="en-US" b="1" dirty="0"/>
              <a:t>West</a:t>
            </a:r>
            <a:r>
              <a:rPr lang="en-US" dirty="0"/>
              <a:t>?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/>
              <a:t>How did </a:t>
            </a:r>
            <a:r>
              <a:rPr lang="en-US" b="1" dirty="0"/>
              <a:t>westward migration</a:t>
            </a:r>
            <a:r>
              <a:rPr lang="en-US" dirty="0"/>
              <a:t>, </a:t>
            </a:r>
            <a:r>
              <a:rPr lang="en-US" b="1" dirty="0"/>
              <a:t>new systems of farming </a:t>
            </a:r>
            <a:r>
              <a:rPr lang="en-US" dirty="0"/>
              <a:t>and </a:t>
            </a:r>
            <a:r>
              <a:rPr lang="en-US" b="1" dirty="0"/>
              <a:t>transportation</a:t>
            </a:r>
            <a:r>
              <a:rPr lang="en-US" dirty="0"/>
              <a:t>, and </a:t>
            </a:r>
            <a:r>
              <a:rPr lang="en-US" b="1" dirty="0"/>
              <a:t>economic instability</a:t>
            </a:r>
            <a:r>
              <a:rPr lang="en-US" dirty="0"/>
              <a:t>, lead to </a:t>
            </a:r>
            <a:r>
              <a:rPr lang="en-US" b="1" dirty="0"/>
              <a:t>political tension </a:t>
            </a:r>
            <a:r>
              <a:rPr lang="en-US" dirty="0"/>
              <a:t>and </a:t>
            </a:r>
            <a:r>
              <a:rPr lang="en-US" b="1" dirty="0"/>
              <a:t>social conflict?</a:t>
            </a:r>
            <a:r>
              <a:rPr lang="en-US" b="1" dirty="0" smtClean="0">
                <a:effectLst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7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STOP HERE FOR WESTWARD 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18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38"/>
            <a:ext cx="5514536" cy="6577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The New South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20" y="675150"/>
            <a:ext cx="5385916" cy="60602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Henry Grady editor of </a:t>
            </a:r>
            <a:r>
              <a:rPr lang="en-US" sz="2000" i="1" dirty="0" smtClean="0"/>
              <a:t>Atlanta Constitution </a:t>
            </a:r>
            <a:r>
              <a:rPr lang="en-US" sz="2000" dirty="0" smtClean="0"/>
              <a:t>promoted </a:t>
            </a:r>
            <a:r>
              <a:rPr lang="en-US" sz="2000" dirty="0" smtClean="0">
                <a:solidFill>
                  <a:srgbClr val="FF0000"/>
                </a:solidFill>
              </a:rPr>
              <a:t>New South </a:t>
            </a:r>
            <a:r>
              <a:rPr lang="en-US" sz="2000" dirty="0" smtClean="0"/>
              <a:t>- modernism &amp; self-sufficiency, diversity &amp; laissez-faire capitalism</a:t>
            </a:r>
          </a:p>
          <a:p>
            <a:r>
              <a:rPr lang="en-US" sz="2000" dirty="0" smtClean="0"/>
              <a:t>Birmingham, AL became a leading steel producer</a:t>
            </a:r>
          </a:p>
          <a:p>
            <a:r>
              <a:rPr lang="en-US" sz="2000" dirty="0" smtClean="0"/>
              <a:t>Richmond center of tobacco industry</a:t>
            </a:r>
          </a:p>
          <a:p>
            <a:r>
              <a:rPr lang="en-US" sz="2000" dirty="0" smtClean="0"/>
              <a:t>Georgia, NC &amp; SC took over New England as center of the textile industry</a:t>
            </a:r>
          </a:p>
          <a:p>
            <a:r>
              <a:rPr lang="en-US" sz="2000" dirty="0" smtClean="0"/>
              <a:t>By 1900 400 cotton mills employed 100,000 white workers</a:t>
            </a:r>
          </a:p>
          <a:p>
            <a:r>
              <a:rPr lang="en-US" sz="2000" dirty="0" smtClean="0"/>
              <a:t>Expansion of Southern railroad network</a:t>
            </a:r>
          </a:p>
          <a:p>
            <a:r>
              <a:rPr lang="en-US" sz="2000" dirty="0" smtClean="0"/>
              <a:t>Despite growth South remained poorest in nation</a:t>
            </a:r>
          </a:p>
          <a:p>
            <a:r>
              <a:rPr lang="en-US" sz="2000" dirty="0" smtClean="0"/>
              <a:t>Causes of southern poverty: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South’s late start at industrialization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Poorly educated workforce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Reliance on system of subsistence sharecropping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36" y="328570"/>
            <a:ext cx="1458313" cy="18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188" y="173246"/>
            <a:ext cx="2028427" cy="1613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59" y="2214771"/>
            <a:ext cx="1690193" cy="1690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484" y="3953189"/>
            <a:ext cx="3438288" cy="2573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57" y="1925377"/>
            <a:ext cx="1969393" cy="18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0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63" y="17438"/>
            <a:ext cx="5647231" cy="754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ill Sans Ultra Bold"/>
                <a:cs typeface="Gill Sans Ultra Bold"/>
              </a:rPr>
              <a:t>Southern Agriculture</a:t>
            </a:r>
            <a:endParaRPr lang="en-US" sz="3200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1600"/>
            <a:ext cx="6382713" cy="608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1870-1900 doubled cotton acreage – glut in cotton market over 50% drop in prices</a:t>
            </a:r>
          </a:p>
          <a:p>
            <a:r>
              <a:rPr lang="en-US" sz="2000" dirty="0" smtClean="0"/>
              <a:t>Per capita  income declined for Southern farmers</a:t>
            </a:r>
          </a:p>
          <a:p>
            <a:r>
              <a:rPr lang="en-US" sz="2000" dirty="0" smtClean="0"/>
              <a:t>By 1900 more than ½ of white &amp; ¾ of black farmers were </a:t>
            </a:r>
            <a:r>
              <a:rPr lang="en-US" sz="2000" dirty="0" smtClean="0">
                <a:solidFill>
                  <a:srgbClr val="FF0000"/>
                </a:solidFill>
              </a:rPr>
              <a:t>sharecroppers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George Washington Carver </a:t>
            </a:r>
            <a:r>
              <a:rPr lang="en-US" sz="2000" dirty="0" smtClean="0"/>
              <a:t>worked to diversify – peanuts, sweet potatoes, soybeans</a:t>
            </a:r>
          </a:p>
          <a:p>
            <a:r>
              <a:rPr lang="en-US" sz="2000" dirty="0" smtClean="0"/>
              <a:t>1890 </a:t>
            </a:r>
            <a:r>
              <a:rPr lang="en-US" sz="2000" dirty="0" smtClean="0">
                <a:solidFill>
                  <a:srgbClr val="FF0000"/>
                </a:solidFill>
              </a:rPr>
              <a:t>Farmers’ Southern Alliance </a:t>
            </a:r>
            <a:r>
              <a:rPr lang="en-US" sz="2000" dirty="0" smtClean="0"/>
              <a:t>grew to 1 million members &amp; </a:t>
            </a:r>
            <a:r>
              <a:rPr lang="en-US" sz="2000" dirty="0" smtClean="0">
                <a:solidFill>
                  <a:srgbClr val="FF0000"/>
                </a:solidFill>
              </a:rPr>
              <a:t>Colored Farmers National Alliance </a:t>
            </a:r>
            <a:r>
              <a:rPr lang="en-US" sz="2000" dirty="0" smtClean="0"/>
              <a:t>had 250,000 members pushed for political reforms to help but failure to unite races weakened movement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194" y="399376"/>
            <a:ext cx="1489525" cy="1869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2" y="4528776"/>
            <a:ext cx="4557430" cy="2066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566" y="497077"/>
            <a:ext cx="1693203" cy="1771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997" y="2487351"/>
            <a:ext cx="2401444" cy="1801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360" y="4332384"/>
            <a:ext cx="3669606" cy="24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477412" cy="66231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 Ultra Bold"/>
                <a:cs typeface="Gill Sans Ultra Bold"/>
              </a:rPr>
              <a:t>The West: Settlement of Frontier</a:t>
            </a:r>
            <a:endParaRPr lang="en-US" sz="3200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09" y="1142132"/>
            <a:ext cx="4143424" cy="512506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Before 1860 West of Mississippi known as “</a:t>
            </a:r>
            <a:r>
              <a:rPr lang="en-US" sz="2000" b="1" dirty="0" smtClean="0">
                <a:solidFill>
                  <a:srgbClr val="000000"/>
                </a:solidFill>
              </a:rPr>
              <a:t>Great American Desert</a:t>
            </a:r>
            <a:r>
              <a:rPr lang="en-US" sz="2000" dirty="0" smtClean="0"/>
              <a:t>”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Great Plains</a:t>
            </a:r>
            <a:r>
              <a:rPr lang="en-US" sz="2000" dirty="0" smtClean="0"/>
              <a:t>: grasslands, less than 15 inches of rain/yr.</a:t>
            </a:r>
          </a:p>
          <a:p>
            <a:r>
              <a:rPr lang="en-US" sz="2000" dirty="0" smtClean="0"/>
              <a:t>Harsh winters &amp; hot dry summers</a:t>
            </a:r>
          </a:p>
          <a:p>
            <a:r>
              <a:rPr lang="en-US" sz="2000" dirty="0" smtClean="0"/>
              <a:t>15 million </a:t>
            </a:r>
            <a:r>
              <a:rPr lang="en-US" sz="2000" b="1" dirty="0" smtClean="0"/>
              <a:t>bison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250,000 American Indians</a:t>
            </a:r>
          </a:p>
          <a:p>
            <a:r>
              <a:rPr lang="en-US" sz="2000" b="1" dirty="0" smtClean="0"/>
              <a:t>By 1900: </a:t>
            </a:r>
            <a:r>
              <a:rPr lang="en-US" sz="2000" dirty="0" smtClean="0"/>
              <a:t>frontier largely was gone along with bison, &amp; open Indian land replaced by ranches &amp; farms, railroads &amp; new </a:t>
            </a:r>
            <a:r>
              <a:rPr lang="en-US" sz="2000" b="1" dirty="0" smtClean="0">
                <a:solidFill>
                  <a:srgbClr val="FF0000"/>
                </a:solidFill>
              </a:rPr>
              <a:t>boomtowns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 descr="FrontierSettlement1860-90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/>
          <a:stretch>
            <a:fillRect/>
          </a:stretch>
        </p:blipFill>
        <p:spPr bwMode="auto">
          <a:xfrm>
            <a:off x="4371633" y="1082705"/>
            <a:ext cx="4562979" cy="2880631"/>
          </a:xfrm>
          <a:prstGeom prst="rect">
            <a:avLst/>
          </a:prstGeom>
          <a:noFill/>
          <a:ln w="9525">
            <a:solidFill>
              <a:srgbClr val="462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12P-HRemington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1344" r="1550" b="1820"/>
          <a:stretch>
            <a:fillRect/>
          </a:stretch>
        </p:blipFill>
        <p:spPr bwMode="auto">
          <a:xfrm>
            <a:off x="4534312" y="4109084"/>
            <a:ext cx="4146504" cy="2369082"/>
          </a:xfrm>
          <a:prstGeom prst="rect">
            <a:avLst/>
          </a:prstGeom>
          <a:noFill/>
          <a:ln w="9525">
            <a:solidFill>
              <a:srgbClr val="462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Yellowstone-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8" y="5177103"/>
            <a:ext cx="2339487" cy="155965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eart 6"/>
          <p:cNvSpPr/>
          <p:nvPr/>
        </p:nvSpPr>
        <p:spPr>
          <a:xfrm>
            <a:off x="8583083" y="0"/>
            <a:ext cx="914400" cy="9144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1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http://www.slate.com/blogs/the_vault/2014/06/17/</a:t>
            </a:r>
            <a:r>
              <a:rPr lang="en-US" dirty="0" smtClean="0">
                <a:hlinkClick r:id="rId2"/>
              </a:rPr>
              <a:t>interactive_map_loss_of_indian_land.html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7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Native American land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1775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2932" r="-12932" b="50228"/>
          <a:stretch/>
        </p:blipFill>
        <p:spPr>
          <a:xfrm>
            <a:off x="115451" y="2174875"/>
            <a:ext cx="4529574" cy="382813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1894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-12957" t="44045" r="-12957"/>
          <a:stretch/>
        </p:blipFill>
        <p:spPr>
          <a:xfrm>
            <a:off x="4645025" y="2279987"/>
            <a:ext cx="4287918" cy="3846175"/>
          </a:xfrm>
        </p:spPr>
      </p:pic>
    </p:spTree>
    <p:extLst>
      <p:ext uri="{BB962C8B-B14F-4D97-AF65-F5344CB8AC3E}">
        <p14:creationId xmlns:p14="http://schemas.microsoft.com/office/powerpoint/2010/main" val="3300127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39913" r="-39913"/>
          <a:stretch>
            <a:fillRect/>
          </a:stretch>
        </p:blipFill>
        <p:spPr>
          <a:xfrm>
            <a:off x="0" y="1226575"/>
            <a:ext cx="9144000" cy="5631425"/>
          </a:xfrm>
        </p:spPr>
      </p:pic>
    </p:spTree>
    <p:extLst>
      <p:ext uri="{BB962C8B-B14F-4D97-AF65-F5344CB8AC3E}">
        <p14:creationId xmlns:p14="http://schemas.microsoft.com/office/powerpoint/2010/main" val="100220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70505" y="128269"/>
            <a:ext cx="8229600" cy="1143000"/>
          </a:xfrm>
        </p:spPr>
        <p:txBody>
          <a:bodyPr/>
          <a:lstStyle/>
          <a:p>
            <a:r>
              <a:rPr lang="en-US" dirty="0" smtClean="0"/>
              <a:t>Copy This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69" y="699769"/>
            <a:ext cx="2104813" cy="19248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Transcontinental Railroad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69" y="2777066"/>
            <a:ext cx="2104813" cy="19248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Westward Migration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69" y="4852669"/>
            <a:ext cx="2104813" cy="19248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Government Policy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35836" y="1992206"/>
            <a:ext cx="2712297" cy="286046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400" dirty="0" smtClean="0"/>
              <a:t>Native Americans </a:t>
            </a:r>
            <a:r>
              <a:rPr lang="en-US" sz="2400" dirty="0"/>
              <a:t>&amp;</a:t>
            </a:r>
            <a:r>
              <a:rPr lang="en-US" sz="2400" dirty="0" smtClean="0"/>
              <a:t> the West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60082" y="1767417"/>
            <a:ext cx="3275754" cy="1344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7270" y="3398520"/>
            <a:ext cx="3348566" cy="31623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60082" y="4550833"/>
            <a:ext cx="3275754" cy="184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137481" y="5051198"/>
            <a:ext cx="3853108" cy="17263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Directions: As you read the essays, make note of how the Transcontinental Railroad, Westward Migration and government policy affected the West and  Native Americans living in the West. We will discuss.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89881" y="65029"/>
            <a:ext cx="3853108" cy="17263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Essays: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American Indians and the Transcontinental Railroad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Born Modern: An Overview of the West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Financing the Transcontinental Railroad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760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Policies that Encouraged Movement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Homestead Act </a:t>
            </a:r>
            <a:r>
              <a:rPr lang="en-US" b="1" dirty="0"/>
              <a:t>of 1862: 160 acres free if worked for 5 years &amp; railroad grants &amp; land speculators – 500,000 families settled in West 1860s-1900</a:t>
            </a:r>
          </a:p>
          <a:p>
            <a:r>
              <a:rPr lang="en-US" b="1" dirty="0">
                <a:solidFill>
                  <a:srgbClr val="FF0000"/>
                </a:solidFill>
              </a:rPr>
              <a:t>Morrill Act (1862) </a:t>
            </a:r>
            <a:r>
              <a:rPr lang="en-US" dirty="0"/>
              <a:t>– gave federal lands to states to build agricultural colleges for education &amp; research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A&amp;M = Agricultural &amp; Mechanical universities 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Helped research &amp; develop new grain strains &amp; farming techniques for arid Midwest soil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8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Federal Policies that Encouraged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Oklahoma </a:t>
            </a:r>
            <a:r>
              <a:rPr lang="en-US" b="1" dirty="0"/>
              <a:t>Land Giveaway (1889) </a:t>
            </a:r>
            <a:r>
              <a:rPr lang="en-US" dirty="0"/>
              <a:t>– gov’t offered unclaimed land in Indian Territory (OK) to settlers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“</a:t>
            </a:r>
            <a:r>
              <a:rPr lang="en-US" dirty="0"/>
              <a:t>Sooners” – settlers who moved in before they were </a:t>
            </a:r>
            <a:r>
              <a:rPr lang="en-US" dirty="0" smtClean="0"/>
              <a:t>	allowed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“</a:t>
            </a:r>
            <a:r>
              <a:rPr lang="en-US" dirty="0"/>
              <a:t>Boomers” – settlers who moved in at the sound of the </a:t>
            </a:r>
            <a:r>
              <a:rPr lang="en-US" dirty="0" smtClean="0"/>
              <a:t>	cannon</a:t>
            </a:r>
            <a:r>
              <a:rPr lang="en-US" dirty="0"/>
              <a:t>, signaling the start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Land </a:t>
            </a:r>
            <a:r>
              <a:rPr lang="en-US" b="1" dirty="0"/>
              <a:t>grants to railroad companies </a:t>
            </a:r>
            <a:r>
              <a:rPr lang="en-US" dirty="0"/>
              <a:t>– worth $500+ million (billions today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`	 </a:t>
            </a:r>
            <a:r>
              <a:rPr lang="en-US" dirty="0"/>
              <a:t>Companies granted more land for building in </a:t>
            </a:r>
            <a:r>
              <a:rPr lang="en-US" dirty="0" smtClean="0"/>
              <a:t>territories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than </a:t>
            </a:r>
            <a:r>
              <a:rPr lang="en-US" dirty="0"/>
              <a:t>states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 </a:t>
            </a:r>
            <a:r>
              <a:rPr lang="en-US" b="1" dirty="0"/>
              <a:t>Transcontinental Railroad </a:t>
            </a:r>
            <a:r>
              <a:rPr lang="en-US" dirty="0"/>
              <a:t>– started by Pres. Lincoln in </a:t>
            </a:r>
            <a:r>
              <a:rPr lang="en-US" dirty="0" smtClean="0"/>
              <a:t>	1862</a:t>
            </a:r>
            <a:r>
              <a:rPr lang="en-US" dirty="0"/>
              <a:t>, completed in 1869, linked east &amp; west coasts by rail </a:t>
            </a:r>
            <a:r>
              <a:rPr lang="en-US" dirty="0"/>
              <a:t>	</a:t>
            </a:r>
            <a:r>
              <a:rPr lang="en-US" dirty="0" smtClean="0"/>
              <a:t>HUGE </a:t>
            </a:r>
            <a:r>
              <a:rPr lang="en-US" dirty="0"/>
              <a:t>impact on interconnectedness of U.S.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36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1450</Words>
  <Application>Microsoft Macintosh PowerPoint</Application>
  <PresentationFormat>On-screen Show (4:3)</PresentationFormat>
  <Paragraphs>126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Closing of the Frontier</vt:lpstr>
      <vt:lpstr>Essential Questions</vt:lpstr>
      <vt:lpstr>The West: Settlement of Frontier</vt:lpstr>
      <vt:lpstr>PowerPoint Presentation</vt:lpstr>
      <vt:lpstr>Native American land</vt:lpstr>
      <vt:lpstr>PowerPoint Presentation</vt:lpstr>
      <vt:lpstr>Copy This</vt:lpstr>
      <vt:lpstr>Federal Policies that Encouraged Movement</vt:lpstr>
      <vt:lpstr>Federal Policies that Encouraged Movement</vt:lpstr>
      <vt:lpstr>Far &amp; Away Oklahoma Land Rush Scene</vt:lpstr>
      <vt:lpstr>Mining Frontier</vt:lpstr>
      <vt:lpstr>The Cattle Frontier</vt:lpstr>
      <vt:lpstr>The Farming Frontier</vt:lpstr>
      <vt:lpstr>Railroads</vt:lpstr>
      <vt:lpstr>American Indians in the West</vt:lpstr>
      <vt:lpstr>American Indians in the West</vt:lpstr>
      <vt:lpstr>Closing of the Frontier</vt:lpstr>
      <vt:lpstr>Latinos in Southwest</vt:lpstr>
      <vt:lpstr>Conservation</vt:lpstr>
      <vt:lpstr>PowerPoint Presentation</vt:lpstr>
      <vt:lpstr>The New South</vt:lpstr>
      <vt:lpstr>Southern Agriculture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of the Frontier &amp; The New South</dc:title>
  <dc:creator>Andrew Owens</dc:creator>
  <cp:lastModifiedBy>Ramirez, Marcia P.</cp:lastModifiedBy>
  <cp:revision>42</cp:revision>
  <dcterms:created xsi:type="dcterms:W3CDTF">2014-11-02T14:46:11Z</dcterms:created>
  <dcterms:modified xsi:type="dcterms:W3CDTF">2017-01-30T22:31:53Z</dcterms:modified>
</cp:coreProperties>
</file>