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58" r:id="rId2"/>
    <p:sldId id="271" r:id="rId3"/>
    <p:sldId id="266" r:id="rId4"/>
    <p:sldId id="268" r:id="rId5"/>
    <p:sldId id="276" r:id="rId6"/>
    <p:sldId id="267" r:id="rId7"/>
    <p:sldId id="269" r:id="rId8"/>
    <p:sldId id="273" r:id="rId9"/>
    <p:sldId id="272" r:id="rId10"/>
    <p:sldId id="274" r:id="rId11"/>
    <p:sldId id="275" r:id="rId12"/>
    <p:sldId id="270"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312"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6752D6-C54A-4F65-8FE0-501462EA4E43}" type="datetimeFigureOut">
              <a:rPr lang="en-US" smtClean="0"/>
              <a:t>12/3/14</a:t>
            </a:fld>
            <a:endParaRPr lang="en-US"/>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F72D1AAA-ABD9-4F70-99F9-2375581DF802}" type="slidenum">
              <a:rPr lang="en-US" smtClean="0"/>
              <a:t>‹#›</a:t>
            </a:fld>
            <a:endParaRPr lang="en-US"/>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6752D6-C54A-4F65-8FE0-501462EA4E43}"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1AAA-ABD9-4F70-99F9-2375581DF8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6752D6-C54A-4F65-8FE0-501462EA4E43}"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096000" y="6356350"/>
            <a:ext cx="762000" cy="365125"/>
          </a:xfrm>
        </p:spPr>
        <p:txBody>
          <a:bodyPr/>
          <a:lstStyle/>
          <a:p>
            <a:fld id="{F72D1AAA-ABD9-4F70-99F9-2375581DF802}" type="slidenum">
              <a:rPr lang="en-US" smtClean="0"/>
              <a:t>‹#›</a:t>
            </a:fld>
            <a:endParaRPr lang="en-US"/>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6752D6-C54A-4F65-8FE0-501462EA4E43}" type="datetimeFigureOut">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D1AAA-ABD9-4F70-99F9-2375581DF8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6752D6-C54A-4F65-8FE0-501462EA4E43}" type="datetimeFigureOut">
              <a:rPr lang="en-US" smtClean="0"/>
              <a:t>12/3/14</a:t>
            </a:fld>
            <a:endParaRPr lang="en-US"/>
          </a:p>
        </p:txBody>
      </p:sp>
      <p:sp>
        <p:nvSpPr>
          <p:cNvPr id="5" name="Footer Placeholder 4"/>
          <p:cNvSpPr>
            <a:spLocks noGrp="1"/>
          </p:cNvSpPr>
          <p:nvPr>
            <p:ph type="ftr" sz="quarter" idx="11"/>
          </p:nvPr>
        </p:nvSpPr>
        <p:spPr>
          <a:xfrm>
            <a:off x="5791200" y="6356350"/>
            <a:ext cx="2895600" cy="365125"/>
          </a:xfrm>
        </p:spPr>
        <p:txBody>
          <a:bodyPr/>
          <a:lstStyle/>
          <a:p>
            <a:endParaRPr lang="en-US"/>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F72D1AAA-ABD9-4F70-99F9-2375581DF802}" type="slidenum">
              <a:rPr lang="en-US" smtClean="0"/>
              <a:t>‹#›</a:t>
            </a:fld>
            <a:endParaRPr lang="en-US"/>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6752D6-C54A-4F65-8FE0-501462EA4E43}" type="datetimeFigureOut">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D1AAA-ABD9-4F70-99F9-2375581DF8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6752D6-C54A-4F65-8FE0-501462EA4E43}" type="datetimeFigureOut">
              <a:rPr lang="en-US" smtClean="0"/>
              <a:t>12/3/14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D1AAA-ABD9-4F70-99F9-2375581DF8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6752D6-C54A-4F65-8FE0-501462EA4E43}" type="datetimeFigureOut">
              <a:rPr lang="en-US" smtClean="0"/>
              <a:t>12/3/14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D1AAA-ABD9-4F70-99F9-2375581DF8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6752D6-C54A-4F65-8FE0-501462EA4E43}" type="datetimeFigureOut">
              <a:rPr lang="en-US" smtClean="0"/>
              <a:t>12/3/14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D1AAA-ABD9-4F70-99F9-2375581DF8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6752D6-C54A-4F65-8FE0-501462EA4E43}" type="datetimeFigureOut">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D1AAA-ABD9-4F70-99F9-2375581DF802}"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C26752D6-C54A-4F65-8FE0-501462EA4E43}" type="datetimeFigureOut">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D1AAA-ABD9-4F70-99F9-2375581DF802}"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C26752D6-C54A-4F65-8FE0-501462EA4E43}" type="datetimeFigureOut">
              <a:rPr lang="en-US" smtClean="0"/>
              <a:t>12/3/14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72D1AAA-ABD9-4F70-99F9-2375581DF802}" type="slidenum">
              <a:rPr lang="en-US" smtClean="0"/>
              <a:t>‹#›</a:t>
            </a:fld>
            <a:endParaRPr lang="en-US"/>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3600"/>
            <a:ext cx="8686800" cy="1470025"/>
          </a:xfrm>
        </p:spPr>
        <p:txBody>
          <a:bodyPr>
            <a:normAutofit fontScale="90000"/>
          </a:bodyPr>
          <a:lstStyle/>
          <a:p>
            <a:r>
              <a:rPr lang="en-US" dirty="0" smtClean="0"/>
              <a:t>APUSH Review: Manifest Destiny</a:t>
            </a:r>
            <a:endParaRPr lang="en-US" dirty="0"/>
          </a:p>
        </p:txBody>
      </p:sp>
      <p:sp>
        <p:nvSpPr>
          <p:cNvPr id="3" name="Subtitle 2"/>
          <p:cNvSpPr>
            <a:spLocks noGrp="1"/>
          </p:cNvSpPr>
          <p:nvPr>
            <p:ph type="subTitle" idx="1"/>
          </p:nvPr>
        </p:nvSpPr>
        <p:spPr>
          <a:xfrm>
            <a:off x="1447800" y="4648200"/>
            <a:ext cx="6553200" cy="838200"/>
          </a:xfrm>
        </p:spPr>
        <p:txBody>
          <a:bodyPr>
            <a:noAutofit/>
          </a:bodyPr>
          <a:lstStyle/>
          <a:p>
            <a:r>
              <a:rPr lang="en-US" dirty="0" smtClean="0"/>
              <a:t>Everything You Need To </a:t>
            </a:r>
            <a:r>
              <a:rPr lang="en-US" dirty="0"/>
              <a:t>K</a:t>
            </a:r>
            <a:r>
              <a:rPr lang="en-US" dirty="0" smtClean="0"/>
              <a:t>now </a:t>
            </a:r>
            <a:r>
              <a:rPr lang="en-US" dirty="0"/>
              <a:t>A</a:t>
            </a:r>
            <a:r>
              <a:rPr lang="en-US" dirty="0" smtClean="0"/>
              <a:t>bout Manifest Destiny To Succeed In APUSH</a:t>
            </a:r>
            <a:endParaRPr lang="en-US" dirty="0"/>
          </a:p>
        </p:txBody>
      </p:sp>
    </p:spTree>
    <p:extLst>
      <p:ext uri="{BB962C8B-B14F-4D97-AF65-F5344CB8AC3E}">
        <p14:creationId xmlns:p14="http://schemas.microsoft.com/office/powerpoint/2010/main" val="28472676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adsen Purchas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533400"/>
            <a:ext cx="8686800" cy="5592763"/>
          </a:xfrm>
        </p:spPr>
      </p:pic>
    </p:spTree>
    <p:extLst>
      <p:ext uri="{BB962C8B-B14F-4D97-AF65-F5344CB8AC3E}">
        <p14:creationId xmlns:p14="http://schemas.microsoft.com/office/powerpoint/2010/main" val="38551611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Overland Trails</a:t>
            </a:r>
            <a:endParaRPr lang="en-US" dirty="0"/>
          </a:p>
        </p:txBody>
      </p:sp>
      <p:sp>
        <p:nvSpPr>
          <p:cNvPr id="3" name="Content Placeholder 2"/>
          <p:cNvSpPr>
            <a:spLocks noGrp="1"/>
          </p:cNvSpPr>
          <p:nvPr>
            <p:ph idx="1"/>
          </p:nvPr>
        </p:nvSpPr>
        <p:spPr/>
        <p:txBody>
          <a:bodyPr/>
          <a:lstStyle/>
          <a:p>
            <a:r>
              <a:rPr lang="en-US" dirty="0" smtClean="0"/>
              <a:t>Oregon Trails</a:t>
            </a:r>
          </a:p>
          <a:p>
            <a:r>
              <a:rPr lang="en-US" dirty="0" smtClean="0"/>
              <a:t>Mormon Trails</a:t>
            </a:r>
          </a:p>
          <a:p>
            <a:r>
              <a:rPr lang="en-US" dirty="0" smtClean="0"/>
              <a:t>Santa Fe Trails</a:t>
            </a:r>
          </a:p>
          <a:p>
            <a:r>
              <a:rPr lang="en-US" dirty="0" smtClean="0"/>
              <a:t>California Trail</a:t>
            </a:r>
            <a:endParaRPr lang="en-US" dirty="0"/>
          </a:p>
        </p:txBody>
      </p:sp>
      <p:pic>
        <p:nvPicPr>
          <p:cNvPr id="4" name="Picture 3"/>
          <p:cNvPicPr>
            <a:picLocks noChangeAspect="1"/>
          </p:cNvPicPr>
          <p:nvPr/>
        </p:nvPicPr>
        <p:blipFill>
          <a:blip r:embed="rId2"/>
          <a:stretch>
            <a:fillRect/>
          </a:stretch>
        </p:blipFill>
        <p:spPr>
          <a:xfrm>
            <a:off x="3048000" y="1295400"/>
            <a:ext cx="5867400" cy="5257800"/>
          </a:xfrm>
          <a:prstGeom prst="rect">
            <a:avLst/>
          </a:prstGeom>
        </p:spPr>
      </p:pic>
    </p:spTree>
    <p:extLst>
      <p:ext uri="{BB962C8B-B14F-4D97-AF65-F5344CB8AC3E}">
        <p14:creationId xmlns:p14="http://schemas.microsoft.com/office/powerpoint/2010/main" val="14663214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Impacts of Manifest Destiny</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Native Americans:</a:t>
            </a:r>
          </a:p>
          <a:p>
            <a:pPr lvl="1"/>
            <a:r>
              <a:rPr lang="en-US" dirty="0" smtClean="0"/>
              <a:t>They continually lost land and were pushed further and further west </a:t>
            </a:r>
          </a:p>
          <a:p>
            <a:pPr lvl="1"/>
            <a:r>
              <a:rPr lang="en-US" dirty="0" smtClean="0"/>
              <a:t>Eventually, they were forced on reservations</a:t>
            </a:r>
            <a:endParaRPr lang="en-US" dirty="0"/>
          </a:p>
          <a:p>
            <a:r>
              <a:rPr lang="en-US" dirty="0" smtClean="0"/>
              <a:t>Slavery:</a:t>
            </a:r>
          </a:p>
          <a:p>
            <a:pPr lvl="1"/>
            <a:r>
              <a:rPr lang="en-US" dirty="0" smtClean="0"/>
              <a:t>Manifest destiny thrust the issue of slavery into the national spotlight</a:t>
            </a:r>
          </a:p>
          <a:p>
            <a:pPr lvl="1"/>
            <a:r>
              <a:rPr lang="en-US" dirty="0" smtClean="0"/>
              <a:t>Debate over whether new land should be slave or free</a:t>
            </a:r>
          </a:p>
          <a:p>
            <a:r>
              <a:rPr lang="en-US" dirty="0" smtClean="0"/>
              <a:t>Politics</a:t>
            </a:r>
          </a:p>
          <a:p>
            <a:pPr lvl="1"/>
            <a:r>
              <a:rPr lang="en-US" dirty="0" smtClean="0">
                <a:solidFill>
                  <a:srgbClr val="FF0000"/>
                </a:solidFill>
              </a:rPr>
              <a:t>Wilmot </a:t>
            </a:r>
            <a:r>
              <a:rPr lang="en-US" dirty="0" smtClean="0">
                <a:solidFill>
                  <a:srgbClr val="FF0000"/>
                </a:solidFill>
              </a:rPr>
              <a:t>Proviso</a:t>
            </a:r>
            <a:r>
              <a:rPr lang="en-US" dirty="0" smtClean="0"/>
              <a:t>-no slavery in the Mexican Cession</a:t>
            </a:r>
          </a:p>
          <a:p>
            <a:pPr lvl="2"/>
            <a:r>
              <a:rPr lang="en-US" dirty="0" smtClean="0"/>
              <a:t>Does not pass but infuriates the South</a:t>
            </a:r>
            <a:endParaRPr lang="en-US" dirty="0" smtClean="0"/>
          </a:p>
          <a:p>
            <a:pPr lvl="1"/>
            <a:r>
              <a:rPr lang="en-US" dirty="0" smtClean="0">
                <a:solidFill>
                  <a:srgbClr val="FF0000"/>
                </a:solidFill>
              </a:rPr>
              <a:t>Republican Party</a:t>
            </a:r>
            <a:r>
              <a:rPr lang="en-US" dirty="0" smtClean="0"/>
              <a:t>:</a:t>
            </a:r>
          </a:p>
          <a:p>
            <a:pPr lvl="2"/>
            <a:r>
              <a:rPr lang="en-US" dirty="0" smtClean="0"/>
              <a:t>One of the platforms was to keep slavery from expanding</a:t>
            </a:r>
          </a:p>
          <a:p>
            <a:endParaRPr lang="en-US" dirty="0"/>
          </a:p>
          <a:p>
            <a:endParaRPr lang="en-US" dirty="0"/>
          </a:p>
        </p:txBody>
      </p:sp>
      <p:pic>
        <p:nvPicPr>
          <p:cNvPr id="3074" name="Picture 2" descr="http://werunandride.files.wordpress.com/2013/01/abraham-lincoln-yo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76400"/>
            <a:ext cx="321945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ebpages.uidaho.edu/%7Erfrey/Images/329/Trail%20Te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05000"/>
            <a:ext cx="49911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1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076"/>
                                        </p:tgtEl>
                                        <p:attrNameLst>
                                          <p:attrName>ppt_x</p:attrName>
                                        </p:attrNameLst>
                                      </p:cBhvr>
                                      <p:tavLst>
                                        <p:tav tm="0">
                                          <p:val>
                                            <p:strVal val="ppt_x"/>
                                          </p:val>
                                        </p:tav>
                                        <p:tav tm="100000">
                                          <p:val>
                                            <p:strVal val="ppt_x"/>
                                          </p:val>
                                        </p:tav>
                                      </p:tavLst>
                                    </p:anim>
                                    <p:anim calcmode="lin" valueType="num">
                                      <p:cBhvr additive="base">
                                        <p:cTn id="21" dur="500"/>
                                        <p:tgtEl>
                                          <p:spTgt spid="3076"/>
                                        </p:tgtEl>
                                        <p:attrNameLst>
                                          <p:attrName>ppt_y</p:attrName>
                                        </p:attrNameLst>
                                      </p:cBhvr>
                                      <p:tavLst>
                                        <p:tav tm="0">
                                          <p:val>
                                            <p:strVal val="ppt_y"/>
                                          </p:val>
                                        </p:tav>
                                        <p:tav tm="100000">
                                          <p:val>
                                            <p:strVal val="1+ppt_h/2"/>
                                          </p:val>
                                        </p:tav>
                                      </p:tavLst>
                                    </p:anim>
                                    <p:set>
                                      <p:cBhvr>
                                        <p:cTn id="22" dur="1" fill="hold">
                                          <p:stCondLst>
                                            <p:cond delay="499"/>
                                          </p:stCondLst>
                                        </p:cTn>
                                        <p:tgtEl>
                                          <p:spTgt spid="30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3200" dirty="0" smtClean="0"/>
              <a:t>EQ: Evaluate the extent to which western expansion contributed to maintaining continuity as well as fostered change with regard to growing sectional tensions between the North and South in the U.S from 1800-1850.</a:t>
            </a:r>
            <a:endParaRPr lang="en-US" sz="3200" dirty="0"/>
          </a:p>
        </p:txBody>
      </p:sp>
    </p:spTree>
    <p:extLst>
      <p:ext uri="{BB962C8B-B14F-4D97-AF65-F5344CB8AC3E}">
        <p14:creationId xmlns:p14="http://schemas.microsoft.com/office/powerpoint/2010/main" val="5980340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Manifest Destiny: An Intro</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What is it?</a:t>
            </a:r>
          </a:p>
          <a:p>
            <a:pPr lvl="1"/>
            <a:r>
              <a:rPr lang="en-US" dirty="0" smtClean="0"/>
              <a:t>Belief that it was America’s “God-Given” right to expand from </a:t>
            </a:r>
            <a:r>
              <a:rPr lang="en-US" dirty="0"/>
              <a:t>c</a:t>
            </a:r>
            <a:r>
              <a:rPr lang="en-US" dirty="0" smtClean="0"/>
              <a:t>oast to coast</a:t>
            </a:r>
          </a:p>
          <a:p>
            <a:pPr lvl="1"/>
            <a:r>
              <a:rPr lang="en-US" dirty="0" smtClean="0"/>
              <a:t>Term that was created by John O’Sullivan</a:t>
            </a:r>
          </a:p>
          <a:p>
            <a:pPr lvl="1"/>
            <a:r>
              <a:rPr lang="en-US" dirty="0" smtClean="0"/>
              <a:t>The South generally favored westward expansion</a:t>
            </a:r>
          </a:p>
          <a:p>
            <a:pPr lvl="2"/>
            <a:r>
              <a:rPr lang="en-US" dirty="0" smtClean="0"/>
              <a:t>More land and spread slavery</a:t>
            </a:r>
            <a:endParaRPr lang="en-US" dirty="0"/>
          </a:p>
          <a:p>
            <a:endParaRPr lang="en-US" dirty="0" smtClean="0"/>
          </a:p>
          <a:p>
            <a:r>
              <a:rPr lang="en-US" dirty="0" smtClean="0"/>
              <a:t>When time period is associated with it?</a:t>
            </a:r>
          </a:p>
          <a:p>
            <a:pPr lvl="1"/>
            <a:r>
              <a:rPr lang="en-US" dirty="0" smtClean="0"/>
              <a:t>1840s and 1850s</a:t>
            </a:r>
          </a:p>
          <a:p>
            <a:pPr lvl="1"/>
            <a:r>
              <a:rPr lang="en-US" dirty="0" smtClean="0"/>
              <a:t>Although it has roots in the LA Purchase and Indian Removal Act</a:t>
            </a:r>
            <a:endParaRPr lang="en-US" dirty="0"/>
          </a:p>
          <a:p>
            <a:endParaRPr lang="en-US" dirty="0" smtClean="0"/>
          </a:p>
          <a:p>
            <a:r>
              <a:rPr lang="en-US" dirty="0" smtClean="0"/>
              <a:t>Key Associations:</a:t>
            </a:r>
          </a:p>
          <a:p>
            <a:pPr lvl="1"/>
            <a:r>
              <a:rPr lang="en-US" dirty="0"/>
              <a:t>Oregon</a:t>
            </a:r>
          </a:p>
          <a:p>
            <a:pPr lvl="1"/>
            <a:r>
              <a:rPr lang="en-US" dirty="0" smtClean="0"/>
              <a:t>Texas</a:t>
            </a:r>
          </a:p>
          <a:p>
            <a:pPr lvl="1"/>
            <a:r>
              <a:rPr lang="en-US" dirty="0" smtClean="0"/>
              <a:t>Mexican-American War</a:t>
            </a:r>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5" name="Picture 2" descr="https://encrypted-tbn1.gstatic.com/images?q=tbn:ANd9GcS7rnMu1aW0IoIEpyYL-d3uwQslbbmRZSYIKynF6ueoLawW0Np8T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749282" cy="4435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68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a:t>
            </a:r>
            <a:endParaRPr lang="en-US" dirty="0"/>
          </a:p>
        </p:txBody>
      </p:sp>
      <p:sp>
        <p:nvSpPr>
          <p:cNvPr id="3" name="Content Placeholder 2"/>
          <p:cNvSpPr>
            <a:spLocks noGrp="1"/>
          </p:cNvSpPr>
          <p:nvPr>
            <p:ph idx="1"/>
          </p:nvPr>
        </p:nvSpPr>
        <p:spPr/>
        <p:txBody>
          <a:bodyPr/>
          <a:lstStyle/>
          <a:p>
            <a:r>
              <a:rPr lang="en-US" dirty="0" smtClean="0"/>
              <a:t>At one time, four countries claimed Oregon:</a:t>
            </a:r>
          </a:p>
          <a:p>
            <a:pPr lvl="1"/>
            <a:r>
              <a:rPr lang="en-US" dirty="0" smtClean="0"/>
              <a:t>Spain</a:t>
            </a:r>
          </a:p>
          <a:p>
            <a:pPr lvl="1"/>
            <a:r>
              <a:rPr lang="en-US" dirty="0" smtClean="0"/>
              <a:t>Britain</a:t>
            </a:r>
          </a:p>
          <a:p>
            <a:pPr lvl="1"/>
            <a:r>
              <a:rPr lang="en-US" dirty="0" smtClean="0"/>
              <a:t>Russia</a:t>
            </a:r>
          </a:p>
          <a:p>
            <a:pPr lvl="1"/>
            <a:r>
              <a:rPr lang="en-US" dirty="0" smtClean="0"/>
              <a:t>US</a:t>
            </a:r>
            <a:endParaRPr lang="en-US" dirty="0"/>
          </a:p>
          <a:p>
            <a:r>
              <a:rPr lang="en-US" dirty="0" smtClean="0"/>
              <a:t>The boundary was not settled between US and Great Britain</a:t>
            </a:r>
          </a:p>
          <a:p>
            <a:r>
              <a:rPr lang="en-US" dirty="0" smtClean="0"/>
              <a:t>Polk campaigned on </a:t>
            </a:r>
            <a:r>
              <a:rPr lang="en-US" b="1" dirty="0" smtClean="0">
                <a:solidFill>
                  <a:srgbClr val="FF0000"/>
                </a:solidFill>
              </a:rPr>
              <a:t>“54</a:t>
            </a:r>
            <a:r>
              <a:rPr lang="en-US" b="1" dirty="0" smtClean="0">
                <a:solidFill>
                  <a:srgbClr val="FF0000"/>
                </a:solidFill>
                <a:latin typeface="Arial"/>
                <a:cs typeface="Arial"/>
              </a:rPr>
              <a:t>°40’ or Fight” </a:t>
            </a:r>
            <a:r>
              <a:rPr lang="en-US" dirty="0" smtClean="0">
                <a:latin typeface="Arial"/>
                <a:cs typeface="Arial"/>
              </a:rPr>
              <a:t>during the 1844 election. Other issues in the 1844 election included:</a:t>
            </a:r>
          </a:p>
          <a:p>
            <a:pPr lvl="1"/>
            <a:r>
              <a:rPr lang="en-US" dirty="0" smtClean="0">
                <a:latin typeface="Arial"/>
                <a:cs typeface="Arial"/>
              </a:rPr>
              <a:t>Texas annexation and slavery in the new territories</a:t>
            </a:r>
          </a:p>
          <a:p>
            <a:r>
              <a:rPr lang="en-US" dirty="0" smtClean="0">
                <a:latin typeface="Arial"/>
                <a:cs typeface="Arial"/>
              </a:rPr>
              <a:t>Eventually, the two sides settle on the </a:t>
            </a:r>
            <a:r>
              <a:rPr lang="en-US" b="1" dirty="0" smtClean="0">
                <a:solidFill>
                  <a:srgbClr val="FF0000"/>
                </a:solidFill>
                <a:latin typeface="Arial"/>
                <a:cs typeface="Arial"/>
              </a:rPr>
              <a:t>49</a:t>
            </a:r>
            <a:r>
              <a:rPr lang="en-US" b="1" baseline="30000" dirty="0" smtClean="0">
                <a:solidFill>
                  <a:srgbClr val="FF0000"/>
                </a:solidFill>
                <a:latin typeface="Arial"/>
                <a:cs typeface="Arial"/>
              </a:rPr>
              <a:t>th</a:t>
            </a:r>
            <a:r>
              <a:rPr lang="en-US" b="1" dirty="0" smtClean="0">
                <a:solidFill>
                  <a:srgbClr val="FF0000"/>
                </a:solidFill>
                <a:latin typeface="Arial"/>
                <a:cs typeface="Arial"/>
              </a:rPr>
              <a:t> parallel </a:t>
            </a:r>
          </a:p>
          <a:p>
            <a:endParaRPr lang="en-US" dirty="0" smtClean="0"/>
          </a:p>
          <a:p>
            <a:endParaRPr lang="en-US" dirty="0"/>
          </a:p>
        </p:txBody>
      </p:sp>
      <p:pic>
        <p:nvPicPr>
          <p:cNvPr id="1026" name="Picture 2" descr="http://www.latinamericanstudies.org/mex-war/oreg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5867400" cy="614903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219200" y="2209800"/>
            <a:ext cx="762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38943" y="2971800"/>
            <a:ext cx="76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48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Boundary Dispute in Maine</a:t>
            </a:r>
            <a:endParaRPr lang="en-US" dirty="0"/>
          </a:p>
        </p:txBody>
      </p:sp>
      <p:sp>
        <p:nvSpPr>
          <p:cNvPr id="3" name="Content Placeholder 2"/>
          <p:cNvSpPr>
            <a:spLocks noGrp="1"/>
          </p:cNvSpPr>
          <p:nvPr>
            <p:ph idx="1"/>
          </p:nvPr>
        </p:nvSpPr>
        <p:spPr/>
        <p:txBody>
          <a:bodyPr>
            <a:normAutofit/>
          </a:bodyPr>
          <a:lstStyle/>
          <a:p>
            <a:r>
              <a:rPr lang="en-US" sz="3200" dirty="0" smtClean="0"/>
              <a:t>Maine vs. New Brunswick</a:t>
            </a:r>
          </a:p>
          <a:p>
            <a:pPr lvl="1"/>
            <a:r>
              <a:rPr lang="en-US" sz="2800" b="1" dirty="0" smtClean="0">
                <a:solidFill>
                  <a:srgbClr val="FF0000"/>
                </a:solidFill>
              </a:rPr>
              <a:t>Aroostook War </a:t>
            </a:r>
            <a:r>
              <a:rPr lang="en-US" sz="2800" dirty="0" smtClean="0"/>
              <a:t>(1838-39)</a:t>
            </a:r>
          </a:p>
          <a:p>
            <a:pPr lvl="1"/>
            <a:r>
              <a:rPr lang="en-US" sz="2800" dirty="0" smtClean="0"/>
              <a:t>Canadians vs. American Lumberjacks</a:t>
            </a:r>
          </a:p>
          <a:p>
            <a:pPr lvl="1"/>
            <a:r>
              <a:rPr lang="en-US" sz="2800" b="1" dirty="0" smtClean="0">
                <a:solidFill>
                  <a:srgbClr val="FF0000"/>
                </a:solidFill>
              </a:rPr>
              <a:t>Webster-</a:t>
            </a:r>
            <a:r>
              <a:rPr lang="en-US" sz="2800" b="1" dirty="0" err="1" smtClean="0">
                <a:solidFill>
                  <a:srgbClr val="FF0000"/>
                </a:solidFill>
              </a:rPr>
              <a:t>Ashburton</a:t>
            </a:r>
            <a:r>
              <a:rPr lang="en-US" sz="2800" b="1" dirty="0" smtClean="0">
                <a:solidFill>
                  <a:srgbClr val="FF0000"/>
                </a:solidFill>
              </a:rPr>
              <a:t> Treaty </a:t>
            </a:r>
            <a:r>
              <a:rPr lang="en-US" sz="2800" dirty="0" smtClean="0"/>
              <a:t>if 1842</a:t>
            </a:r>
          </a:p>
        </p:txBody>
      </p:sp>
      <p:pic>
        <p:nvPicPr>
          <p:cNvPr id="4" name="Picture 3"/>
          <p:cNvPicPr>
            <a:picLocks noChangeAspect="1"/>
          </p:cNvPicPr>
          <p:nvPr/>
        </p:nvPicPr>
        <p:blipFill>
          <a:blip r:embed="rId2"/>
          <a:stretch>
            <a:fillRect/>
          </a:stretch>
        </p:blipFill>
        <p:spPr>
          <a:xfrm>
            <a:off x="3886200" y="1528321"/>
            <a:ext cx="5233665" cy="5304390"/>
          </a:xfrm>
          <a:prstGeom prst="rect">
            <a:avLst/>
          </a:prstGeom>
        </p:spPr>
      </p:pic>
    </p:spTree>
    <p:extLst>
      <p:ext uri="{BB962C8B-B14F-4D97-AF65-F5344CB8AC3E}">
        <p14:creationId xmlns:p14="http://schemas.microsoft.com/office/powerpoint/2010/main" val="790700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a:t>
            </a:r>
            <a:endParaRPr lang="en-US" dirty="0"/>
          </a:p>
        </p:txBody>
      </p:sp>
      <p:sp>
        <p:nvSpPr>
          <p:cNvPr id="3" name="Content Placeholder 2"/>
          <p:cNvSpPr>
            <a:spLocks noGrp="1"/>
          </p:cNvSpPr>
          <p:nvPr>
            <p:ph idx="1"/>
          </p:nvPr>
        </p:nvSpPr>
        <p:spPr/>
        <p:txBody>
          <a:bodyPr/>
          <a:lstStyle/>
          <a:p>
            <a:r>
              <a:rPr lang="en-US" dirty="0" smtClean="0"/>
              <a:t>In 1836, Texas declared independence from Mexico</a:t>
            </a:r>
          </a:p>
          <a:p>
            <a:r>
              <a:rPr lang="en-US" dirty="0" smtClean="0"/>
              <a:t>1844 presidential campaign focused on the issue of Texas</a:t>
            </a:r>
          </a:p>
          <a:p>
            <a:r>
              <a:rPr lang="en-US" dirty="0" smtClean="0"/>
              <a:t>In 1845, Texas is annexed via a joint resolution</a:t>
            </a:r>
          </a:p>
          <a:p>
            <a:r>
              <a:rPr lang="en-US" dirty="0" smtClean="0"/>
              <a:t>Southerners favored the admission as a way to expand slavery</a:t>
            </a:r>
          </a:p>
          <a:p>
            <a:r>
              <a:rPr lang="en-US" dirty="0" smtClean="0"/>
              <a:t>The boundary was not settled by both US and Mexico</a:t>
            </a:r>
          </a:p>
          <a:p>
            <a:pPr lvl="1"/>
            <a:r>
              <a:rPr lang="en-US" dirty="0" smtClean="0"/>
              <a:t>U.S. sets boundary on the Rio Grande while Mexico on the Nueces </a:t>
            </a:r>
            <a:r>
              <a:rPr lang="en-US" dirty="0" err="1" smtClean="0"/>
              <a:t>RIver</a:t>
            </a:r>
            <a:endParaRPr lang="en-US" dirty="0" smtClean="0"/>
          </a:p>
          <a:p>
            <a:r>
              <a:rPr lang="en-US" dirty="0" smtClean="0"/>
              <a:t>Helps lead to the…….</a:t>
            </a:r>
            <a:endParaRPr lang="en-US" dirty="0"/>
          </a:p>
          <a:p>
            <a:endParaRPr lang="en-US" dirty="0"/>
          </a:p>
          <a:p>
            <a:endParaRPr lang="en-US" dirty="0" smtClean="0"/>
          </a:p>
          <a:p>
            <a:endParaRPr lang="en-US" dirty="0"/>
          </a:p>
        </p:txBody>
      </p:sp>
      <p:pic>
        <p:nvPicPr>
          <p:cNvPr id="4" name="Picture 4" descr="http://upload.wikimedia.org/wikipedia/commons/thumb/e/eb/Wpdms_republic_of_texas.svg/220px-Wpdms_republic_of_texa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3615984" cy="4454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srcRect/>
          <a:stretch>
            <a:fillRect/>
          </a:stretch>
        </p:blipFill>
        <p:spPr bwMode="auto">
          <a:xfrm>
            <a:off x="4876800" y="914400"/>
            <a:ext cx="3800475" cy="45339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762000" y="609600"/>
            <a:ext cx="3200400" cy="4579296"/>
          </a:xfrm>
          <a:prstGeom prst="rect">
            <a:avLst/>
          </a:prstGeom>
          <a:noFill/>
          <a:ln w="9525">
            <a:noFill/>
            <a:miter lim="800000"/>
            <a:headEnd/>
            <a:tailEnd/>
          </a:ln>
        </p:spPr>
      </p:pic>
      <p:sp>
        <p:nvSpPr>
          <p:cNvPr id="7" name="Rounded Rectangular Callout 6"/>
          <p:cNvSpPr/>
          <p:nvPr/>
        </p:nvSpPr>
        <p:spPr>
          <a:xfrm>
            <a:off x="7162800" y="0"/>
            <a:ext cx="1870416" cy="2061048"/>
          </a:xfrm>
          <a:prstGeom prst="wedgeRoundRectCallout">
            <a:avLst>
              <a:gd name="adj1" fmla="val -74142"/>
              <a:gd name="adj2" fmla="val 551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 advocated the annexation of Texas…</a:t>
            </a:r>
            <a:endParaRPr lang="en-US" sz="2000" dirty="0"/>
          </a:p>
        </p:txBody>
      </p:sp>
      <p:sp>
        <p:nvSpPr>
          <p:cNvPr id="8" name="Rounded Rectangular Callout 7"/>
          <p:cNvSpPr/>
          <p:nvPr/>
        </p:nvSpPr>
        <p:spPr>
          <a:xfrm>
            <a:off x="3124200" y="9288"/>
            <a:ext cx="1870416" cy="2061048"/>
          </a:xfrm>
          <a:prstGeom prst="wedgeRoundRectCallout">
            <a:avLst>
              <a:gd name="adj1" fmla="val -74142"/>
              <a:gd name="adj2" fmla="val 551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 flip-flopped on the annexation of Texas</a:t>
            </a:r>
            <a:endParaRPr lang="en-US" sz="2000" dirty="0"/>
          </a:p>
        </p:txBody>
      </p:sp>
    </p:spTree>
    <p:extLst>
      <p:ext uri="{BB962C8B-B14F-4D97-AF65-F5344CB8AC3E}">
        <p14:creationId xmlns:p14="http://schemas.microsoft.com/office/powerpoint/2010/main" val="3148559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4" presetClass="exit" presetSubtype="0" fill="hold" nodeType="clickEffect">
                                  <p:stCondLst>
                                    <p:cond delay="0"/>
                                  </p:stCondLst>
                                  <p:childTnLst>
                                    <p:anim to="" calcmode="lin" valueType="num">
                                      <p:cBhvr>
                                        <p:cTn id="28" dur="1"/>
                                        <p:tgtEl>
                                          <p:spTgt spid="6"/>
                                        </p:tgtEl>
                                        <p:attrNameLst>
                                          <p:attrName/>
                                        </p:attrNameLst>
                                      </p:cBhvr>
                                    </p:anim>
                                    <p:set>
                                      <p:cBhvr>
                                        <p:cTn id="29" dur="1" fill="hold">
                                          <p:stCondLst>
                                            <p:cond delay="0"/>
                                          </p:stCondLst>
                                        </p:cTn>
                                        <p:tgtEl>
                                          <p:spTgt spid="6"/>
                                        </p:tgtEl>
                                        <p:attrNameLst>
                                          <p:attrName>style.visibility</p:attrName>
                                        </p:attrNameLst>
                                      </p:cBhvr>
                                      <p:to>
                                        <p:strVal val="hidden"/>
                                      </p:to>
                                    </p:set>
                                  </p:childTnLst>
                                </p:cTn>
                              </p:par>
                              <p:par>
                                <p:cTn id="30" presetID="24" presetClass="exit" presetSubtype="0" fill="hold" nodeType="withEffect">
                                  <p:stCondLst>
                                    <p:cond delay="0"/>
                                  </p:stCondLst>
                                  <p:childTnLst>
                                    <p:anim to="" calcmode="lin" valueType="num">
                                      <p:cBhvr>
                                        <p:cTn id="31" dur="1"/>
                                        <p:tgtEl>
                                          <p:spTgt spid="5"/>
                                        </p:tgtEl>
                                        <p:attrNameLst>
                                          <p:attrName/>
                                        </p:attrNameLst>
                                      </p:cBhvr>
                                    </p:anim>
                                    <p:set>
                                      <p:cBhvr>
                                        <p:cTn id="32" dur="1" fill="hold">
                                          <p:stCondLst>
                                            <p:cond delay="0"/>
                                          </p:stCondLst>
                                        </p:cTn>
                                        <p:tgtEl>
                                          <p:spTgt spid="5"/>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8"/>
                                        </p:tgtEl>
                                        <p:attrNameLst>
                                          <p:attrName>ppt_x</p:attrName>
                                        </p:attrNameLst>
                                      </p:cBhvr>
                                      <p:tavLst>
                                        <p:tav tm="0">
                                          <p:val>
                                            <p:strVal val="ppt_x"/>
                                          </p:val>
                                        </p:tav>
                                        <p:tav tm="100000">
                                          <p:val>
                                            <p:strVal val="ppt_x"/>
                                          </p:val>
                                        </p:tav>
                                      </p:tavLst>
                                    </p:anim>
                                    <p:anim calcmode="lin" valueType="num">
                                      <p:cBhvr additive="base">
                                        <p:cTn id="35" dur="500"/>
                                        <p:tgtEl>
                                          <p:spTgt spid="8"/>
                                        </p:tgtEl>
                                        <p:attrNameLst>
                                          <p:attrName>ppt_y</p:attrName>
                                        </p:attrNameLst>
                                      </p:cBhvr>
                                      <p:tavLst>
                                        <p:tav tm="0">
                                          <p:val>
                                            <p:strVal val="ppt_y"/>
                                          </p:val>
                                        </p:tav>
                                        <p:tav tm="100000">
                                          <p:val>
                                            <p:strVal val="1+ppt_h/2"/>
                                          </p:val>
                                        </p:tav>
                                      </p:tavLst>
                                    </p:anim>
                                    <p:set>
                                      <p:cBhvr>
                                        <p:cTn id="36" dur="1" fill="hold">
                                          <p:stCondLst>
                                            <p:cond delay="499"/>
                                          </p:stCondLst>
                                        </p:cTn>
                                        <p:tgtEl>
                                          <p:spTgt spid="8"/>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7"/>
                                        </p:tgtEl>
                                        <p:attrNameLst>
                                          <p:attrName>ppt_x</p:attrName>
                                        </p:attrNameLst>
                                      </p:cBhvr>
                                      <p:tavLst>
                                        <p:tav tm="0">
                                          <p:val>
                                            <p:strVal val="ppt_x"/>
                                          </p:val>
                                        </p:tav>
                                        <p:tav tm="100000">
                                          <p:val>
                                            <p:strVal val="ppt_x"/>
                                          </p:val>
                                        </p:tav>
                                      </p:tavLst>
                                    </p:anim>
                                    <p:anim calcmode="lin" valueType="num">
                                      <p:cBhvr additive="base">
                                        <p:cTn id="39" dur="500"/>
                                        <p:tgtEl>
                                          <p:spTgt spid="7"/>
                                        </p:tgtEl>
                                        <p:attrNameLst>
                                          <p:attrName>ppt_y</p:attrName>
                                        </p:attrNameLst>
                                      </p:cBhvr>
                                      <p:tavLst>
                                        <p:tav tm="0">
                                          <p:val>
                                            <p:strVal val="ppt_y"/>
                                          </p:val>
                                        </p:tav>
                                        <p:tav tm="100000">
                                          <p:val>
                                            <p:strVal val="1+ppt_h/2"/>
                                          </p:val>
                                        </p:tav>
                                      </p:tavLst>
                                    </p:anim>
                                    <p:set>
                                      <p:cBhvr>
                                        <p:cTn id="40" dur="1" fill="hold">
                                          <p:stCondLst>
                                            <p:cond delay="499"/>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Mexican-American War</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Polk sends Slidell</a:t>
            </a:r>
          </a:p>
          <a:p>
            <a:pPr lvl="1"/>
            <a:r>
              <a:rPr lang="en-US" dirty="0" smtClean="0"/>
              <a:t>1. Buy California &amp; New Mexico for $25 million-</a:t>
            </a:r>
            <a:r>
              <a:rPr lang="en-US" dirty="0" smtClean="0">
                <a:sym typeface="Wingdings"/>
              </a:rPr>
              <a:t> insulting to Mexico</a:t>
            </a:r>
            <a:endParaRPr lang="en-US" dirty="0" smtClean="0"/>
          </a:p>
          <a:p>
            <a:pPr lvl="1"/>
            <a:r>
              <a:rPr lang="en-US" dirty="0" smtClean="0"/>
              <a:t>2. Settle disputed border</a:t>
            </a:r>
          </a:p>
          <a:p>
            <a:r>
              <a:rPr lang="en-US" dirty="0" smtClean="0"/>
              <a:t>Causes:</a:t>
            </a:r>
          </a:p>
          <a:p>
            <a:pPr lvl="1"/>
            <a:r>
              <a:rPr lang="en-US" dirty="0" smtClean="0"/>
              <a:t>Texas boundary: Rio Grande vs. Nueces</a:t>
            </a:r>
          </a:p>
          <a:p>
            <a:pPr lvl="1"/>
            <a:r>
              <a:rPr lang="en-US" dirty="0" smtClean="0"/>
              <a:t>“American blood on American soil”-</a:t>
            </a:r>
            <a:r>
              <a:rPr lang="en-US" dirty="0" smtClean="0">
                <a:sym typeface="Wingdings"/>
              </a:rPr>
              <a:t> Zachary Taylor’s army attacked</a:t>
            </a:r>
          </a:p>
          <a:p>
            <a:pPr lvl="1"/>
            <a:r>
              <a:rPr lang="en-US" dirty="0" smtClean="0">
                <a:sym typeface="Wingdings"/>
              </a:rPr>
              <a:t>Lincoln’s “</a:t>
            </a:r>
            <a:r>
              <a:rPr lang="en-US" dirty="0" smtClean="0">
                <a:solidFill>
                  <a:srgbClr val="FF0000"/>
                </a:solidFill>
                <a:sym typeface="Wingdings"/>
              </a:rPr>
              <a:t>Spot Resolutions”</a:t>
            </a:r>
            <a:endParaRPr lang="en-US" dirty="0">
              <a:solidFill>
                <a:srgbClr val="FF0000"/>
              </a:solidFill>
            </a:endParaRPr>
          </a:p>
          <a:p>
            <a:r>
              <a:rPr lang="en-US" dirty="0" smtClean="0">
                <a:solidFill>
                  <a:srgbClr val="FF0000"/>
                </a:solidFill>
              </a:rPr>
              <a:t>Treaty of Guadalupe Hidalgo</a:t>
            </a:r>
          </a:p>
          <a:p>
            <a:pPr lvl="1"/>
            <a:r>
              <a:rPr lang="en-US" dirty="0" smtClean="0"/>
              <a:t>1. Mexico recognizes Rio Grande as southern border of Texas</a:t>
            </a:r>
          </a:p>
          <a:p>
            <a:pPr lvl="1"/>
            <a:r>
              <a:rPr lang="en-US" dirty="0" smtClean="0"/>
              <a:t>2. U.S</a:t>
            </a:r>
            <a:r>
              <a:rPr lang="en-US" dirty="0" smtClean="0"/>
              <a:t>. takes CA and NM. U.S. pays $15 million to settle American claims against Mexico</a:t>
            </a:r>
          </a:p>
          <a:p>
            <a:r>
              <a:rPr lang="en-US" dirty="0" smtClean="0"/>
              <a:t>Effects:</a:t>
            </a:r>
          </a:p>
          <a:p>
            <a:pPr lvl="1"/>
            <a:r>
              <a:rPr lang="en-US" dirty="0" smtClean="0"/>
              <a:t>US gains </a:t>
            </a:r>
            <a:r>
              <a:rPr lang="en-US" dirty="0" smtClean="0">
                <a:solidFill>
                  <a:srgbClr val="FF0000"/>
                </a:solidFill>
              </a:rPr>
              <a:t>Mexican Cession</a:t>
            </a:r>
          </a:p>
          <a:p>
            <a:pPr lvl="1"/>
            <a:r>
              <a:rPr lang="en-US" dirty="0" smtClean="0"/>
              <a:t>Land increases by 1/3</a:t>
            </a:r>
          </a:p>
          <a:p>
            <a:pPr lvl="1"/>
            <a:r>
              <a:rPr lang="en-US" dirty="0" smtClean="0"/>
              <a:t>US now expands from Atlantic to the Pacific</a:t>
            </a:r>
          </a:p>
          <a:p>
            <a:r>
              <a:rPr lang="en-US" dirty="0" smtClean="0"/>
              <a:t>Debate over slavery would be #1 topic until the Civil War</a:t>
            </a:r>
          </a:p>
          <a:p>
            <a:pPr lvl="1"/>
            <a:r>
              <a:rPr lang="en-US" dirty="0" smtClean="0">
                <a:solidFill>
                  <a:srgbClr val="FF0000"/>
                </a:solidFill>
              </a:rPr>
              <a:t>Wilmot Proviso </a:t>
            </a:r>
            <a:r>
              <a:rPr lang="en-US" dirty="0" smtClean="0"/>
              <a:t>– wanted to keep slavery out of Mexican Cession Passed House, not Senate</a:t>
            </a:r>
          </a:p>
          <a:p>
            <a:pPr lvl="1"/>
            <a:r>
              <a:rPr lang="en-US" dirty="0" smtClean="0"/>
              <a:t>Compromise of 1850</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447800" y="152400"/>
            <a:ext cx="6629399" cy="6425024"/>
          </a:xfrm>
          <a:prstGeom prst="rect">
            <a:avLst/>
          </a:prstGeom>
          <a:noFill/>
          <a:ln w="9525">
            <a:noFill/>
            <a:miter lim="800000"/>
            <a:headEnd/>
            <a:tailEnd/>
          </a:ln>
        </p:spPr>
      </p:pic>
      <p:pic>
        <p:nvPicPr>
          <p:cNvPr id="2050" name="Picture 2" descr="http://www.americaslibrary.gov/assets/aa/polk/aa_polk_wilmot_2_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
            <a:ext cx="3733800" cy="465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1127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to="" calcmode="lin" valueType="num">
                                      <p:cBhvr>
                                        <p:cTn id="45" dur="1" fill="hold"/>
                                        <p:tgtEl>
                                          <p:spTgt spid="4"/>
                                        </p:tgtEl>
                                        <p:attrNameLst>
                                          <p:attrName/>
                                        </p:attrNameLst>
                                      </p:cBhvr>
                                    </p:anim>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4"/>
                                        </p:tgtEl>
                                        <p:attrNameLst>
                                          <p:attrName>ppt_x</p:attrName>
                                        </p:attrNameLst>
                                      </p:cBhvr>
                                      <p:tavLst>
                                        <p:tav tm="0">
                                          <p:val>
                                            <p:strVal val="ppt_x"/>
                                          </p:val>
                                        </p:tav>
                                        <p:tav tm="100000">
                                          <p:val>
                                            <p:strVal val="ppt_x"/>
                                          </p:val>
                                        </p:tav>
                                      </p:tavLst>
                                    </p:anim>
                                    <p:anim calcmode="lin" valueType="num">
                                      <p:cBhvr additive="base">
                                        <p:cTn id="50" dur="500"/>
                                        <p:tgtEl>
                                          <p:spTgt spid="4"/>
                                        </p:tgtEl>
                                        <p:attrNameLst>
                                          <p:attrName>ppt_y</p:attrName>
                                        </p:attrNameLst>
                                      </p:cBhvr>
                                      <p:tavLst>
                                        <p:tav tm="0">
                                          <p:val>
                                            <p:strVal val="ppt_y"/>
                                          </p:val>
                                        </p:tav>
                                        <p:tav tm="100000">
                                          <p:val>
                                            <p:strVal val="1+ppt_h/2"/>
                                          </p:val>
                                        </p:tav>
                                      </p:tavLst>
                                    </p:anim>
                                    <p:set>
                                      <p:cBhvr>
                                        <p:cTn id="51" dur="1" fill="hold">
                                          <p:stCondLst>
                                            <p:cond delay="499"/>
                                          </p:stCondLst>
                                        </p:cTn>
                                        <p:tgtEl>
                                          <p:spTgt spid="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
                                            <p:txEl>
                                              <p:pRg st="15" end="15"/>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05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nodeType="clickEffect">
                                  <p:stCondLst>
                                    <p:cond delay="0"/>
                                  </p:stCondLst>
                                  <p:childTnLst>
                                    <p:anim calcmode="lin" valueType="num">
                                      <p:cBhvr additive="base">
                                        <p:cTn id="73" dur="500"/>
                                        <p:tgtEl>
                                          <p:spTgt spid="2050"/>
                                        </p:tgtEl>
                                        <p:attrNameLst>
                                          <p:attrName>ppt_x</p:attrName>
                                        </p:attrNameLst>
                                      </p:cBhvr>
                                      <p:tavLst>
                                        <p:tav tm="0">
                                          <p:val>
                                            <p:strVal val="ppt_x"/>
                                          </p:val>
                                        </p:tav>
                                        <p:tav tm="100000">
                                          <p:val>
                                            <p:strVal val="ppt_x"/>
                                          </p:val>
                                        </p:tav>
                                      </p:tavLst>
                                    </p:anim>
                                    <p:anim calcmode="lin" valueType="num">
                                      <p:cBhvr additive="base">
                                        <p:cTn id="74" dur="500"/>
                                        <p:tgtEl>
                                          <p:spTgt spid="2050"/>
                                        </p:tgtEl>
                                        <p:attrNameLst>
                                          <p:attrName>ppt_y</p:attrName>
                                        </p:attrNameLst>
                                      </p:cBhvr>
                                      <p:tavLst>
                                        <p:tav tm="0">
                                          <p:val>
                                            <p:strVal val="ppt_y"/>
                                          </p:val>
                                        </p:tav>
                                        <p:tav tm="100000">
                                          <p:val>
                                            <p:strVal val="1+ppt_h/2"/>
                                          </p:val>
                                        </p:tav>
                                      </p:tavLst>
                                    </p:anim>
                                    <p:set>
                                      <p:cBhvr>
                                        <p:cTn id="75"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tinamericanstudies.org/mex-war/cam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36" y="0"/>
            <a:ext cx="90445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4057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Gadsden Purchase</a:t>
            </a:r>
            <a:endParaRPr lang="en-US" dirty="0"/>
          </a:p>
        </p:txBody>
      </p:sp>
      <p:sp>
        <p:nvSpPr>
          <p:cNvPr id="3" name="Content Placeholder 2"/>
          <p:cNvSpPr>
            <a:spLocks noGrp="1"/>
          </p:cNvSpPr>
          <p:nvPr>
            <p:ph idx="1"/>
          </p:nvPr>
        </p:nvSpPr>
        <p:spPr/>
        <p:txBody>
          <a:bodyPr/>
          <a:lstStyle/>
          <a:p>
            <a:r>
              <a:rPr lang="en-US" dirty="0" smtClean="0"/>
              <a:t>Watch Jimmy Fallon’s skit on the Gadsden Purchase.</a:t>
            </a:r>
            <a:endParaRPr lang="en-US" dirty="0"/>
          </a:p>
        </p:txBody>
      </p:sp>
      <p:pic>
        <p:nvPicPr>
          <p:cNvPr id="4" name="Picture 3" descr="https://encrypted-tbn0.gstatic.com/images?q=tbn:ANd9GcQx3_c76GT5ZvqGIuaZ27EdI-DUpdVj7vU95FPdBKt-39E89xvV_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743200"/>
            <a:ext cx="5957888" cy="346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13330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Custom 5">
      <a:dk1>
        <a:sysClr val="windowText" lastClr="000000"/>
      </a:dk1>
      <a:lt1>
        <a:sysClr val="window" lastClr="FFFFFF"/>
      </a:lt1>
      <a:dk2>
        <a:srgbClr val="464646"/>
      </a:dk2>
      <a:lt2>
        <a:srgbClr val="DEF5FA"/>
      </a:lt2>
      <a:accent1>
        <a:srgbClr val="000000"/>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Decatur</Template>
  <TotalTime>187</TotalTime>
  <Words>551</Words>
  <Application>Microsoft Macintosh PowerPoint</Application>
  <PresentationFormat>On-screen Show (4:3)</PresentationFormat>
  <Paragraphs>86</Paragraphs>
  <Slides>12</Slides>
  <Notes>0</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Decatur</vt:lpstr>
      <vt:lpstr>APUSH Review: Manifest Destiny</vt:lpstr>
      <vt:lpstr>PowerPoint Presentation</vt:lpstr>
      <vt:lpstr>Manifest Destiny: An Intro</vt:lpstr>
      <vt:lpstr>Oregon</vt:lpstr>
      <vt:lpstr>Boundary Dispute in Maine</vt:lpstr>
      <vt:lpstr>Texas</vt:lpstr>
      <vt:lpstr>Mexican-American War</vt:lpstr>
      <vt:lpstr>PowerPoint Presentation</vt:lpstr>
      <vt:lpstr>Gadsden Purchase</vt:lpstr>
      <vt:lpstr>PowerPoint Presentation</vt:lpstr>
      <vt:lpstr>Overland Trails</vt:lpstr>
      <vt:lpstr>Impacts of Manifest Destiny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APUSH Review: The Treaty of Versailles</dc:title>
  <dc:creator>Adam</dc:creator>
  <cp:lastModifiedBy>Ramirez, Marcia P.</cp:lastModifiedBy>
  <cp:revision>30</cp:revision>
  <dcterms:created xsi:type="dcterms:W3CDTF">2013-09-22T01:28:49Z</dcterms:created>
  <dcterms:modified xsi:type="dcterms:W3CDTF">2014-12-03T17:01:19Z</dcterms:modified>
</cp:coreProperties>
</file>