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57" r:id="rId4"/>
    <p:sldId id="258" r:id="rId5"/>
    <p:sldId id="261" r:id="rId6"/>
    <p:sldId id="259" r:id="rId7"/>
    <p:sldId id="260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2B121-3EDD-4E46-AD39-E5516A3621AB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B8BFF-3CF4-B24A-A3E3-E535F56BF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1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3B4CEB-DCAC-874C-9D67-FD03A6E85F89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E435-33B1-174A-AA0E-78812D558A73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14D8-5C90-D743-AB01-BA8AE69C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27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E435-33B1-174A-AA0E-78812D558A73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14D8-5C90-D743-AB01-BA8AE69C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5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E435-33B1-174A-AA0E-78812D558A73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14D8-5C90-D743-AB01-BA8AE69C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69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E435-33B1-174A-AA0E-78812D558A73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14D8-5C90-D743-AB01-BA8AE69C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7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E435-33B1-174A-AA0E-78812D558A73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14D8-5C90-D743-AB01-BA8AE69C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25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E435-33B1-174A-AA0E-78812D558A73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14D8-5C90-D743-AB01-BA8AE69C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82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E435-33B1-174A-AA0E-78812D558A73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14D8-5C90-D743-AB01-BA8AE69C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46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E435-33B1-174A-AA0E-78812D558A73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14D8-5C90-D743-AB01-BA8AE69C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40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E435-33B1-174A-AA0E-78812D558A73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14D8-5C90-D743-AB01-BA8AE69C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12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E435-33B1-174A-AA0E-78812D558A73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14D8-5C90-D743-AB01-BA8AE69C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81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6E435-33B1-174A-AA0E-78812D558A73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14D8-5C90-D743-AB01-BA8AE69C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65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6E435-33B1-174A-AA0E-78812D558A73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714D8-5C90-D743-AB01-BA8AE69C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2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s://www.youtube.com/watch?v=qMXqg2PKJZU&amp;index=11&amp;list=PL8dPuuaLjXtMwmepBjTSG593eG7ObzO7s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jpeg"/><Relationship Id="rId6" Type="http://schemas.openxmlformats.org/officeDocument/2006/relationships/image" Target="../media/image16.png"/><Relationship Id="rId7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Madison &amp; War or 1812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74" y="166102"/>
            <a:ext cx="1571435" cy="22895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74" y="4495800"/>
            <a:ext cx="8775700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64714" y="3832995"/>
            <a:ext cx="1815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Crash Course #11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745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were the causes and effects of the War of 1812?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455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16510" cy="674839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Baskerville Old Face"/>
                <a:cs typeface="Baskerville Old Face"/>
              </a:rPr>
              <a:t>Madison’s Presidency 1809-1817</a:t>
            </a:r>
            <a:r>
              <a:rPr lang="en-US" sz="3600" dirty="0">
                <a:latin typeface="Zapf Dingbats"/>
                <a:ea typeface="Zapf Dingbats"/>
                <a:cs typeface="Zapf Dingbats"/>
              </a:rPr>
              <a:t>★</a:t>
            </a:r>
            <a:endParaRPr lang="en-US" sz="3600" dirty="0">
              <a:latin typeface="Baskerville Old Face"/>
              <a:cs typeface="Baskerville Old Fac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30" y="674839"/>
            <a:ext cx="6547293" cy="445560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1808 Election Madison defeats Charles </a:t>
            </a:r>
            <a:r>
              <a:rPr lang="en-US" sz="2000" dirty="0" err="1" smtClean="0"/>
              <a:t>Pinkney</a:t>
            </a:r>
            <a:r>
              <a:rPr lang="en-US" sz="2000" dirty="0" smtClean="0"/>
              <a:t>, but Federalists gained seats in Congress due to Embargo Act</a:t>
            </a:r>
          </a:p>
          <a:p>
            <a:r>
              <a:rPr lang="en-US" sz="2000" b="1" dirty="0" err="1" smtClean="0">
                <a:solidFill>
                  <a:srgbClr val="000000"/>
                </a:solidFill>
              </a:rPr>
              <a:t>Nonintercourse</a:t>
            </a:r>
            <a:r>
              <a:rPr lang="en-US" sz="2000" b="1" dirty="0" smtClean="0">
                <a:solidFill>
                  <a:srgbClr val="000000"/>
                </a:solidFill>
              </a:rPr>
              <a:t> Act of 1809 </a:t>
            </a:r>
            <a:r>
              <a:rPr lang="en-US" sz="2000" dirty="0" smtClean="0"/>
              <a:t>– replaced Embargo, trade w/ all except Britain &amp; France</a:t>
            </a:r>
          </a:p>
          <a:p>
            <a:r>
              <a:rPr lang="en-US" sz="2000" b="1" dirty="0" smtClean="0">
                <a:solidFill>
                  <a:srgbClr val="000000"/>
                </a:solidFill>
              </a:rPr>
              <a:t>Macon’s Bill No. 2 </a:t>
            </a:r>
            <a:r>
              <a:rPr lang="en-US" sz="2000" dirty="0" smtClean="0"/>
              <a:t>(1810) Nathanial Macon’s bill restored trade with both, if either respected neutral rights they would embargo opponent</a:t>
            </a:r>
          </a:p>
          <a:p>
            <a:r>
              <a:rPr lang="en-US" sz="2000" dirty="0" smtClean="0"/>
              <a:t>Napoleon accepted, so Madison announced embargo against Britain, but Napoleon seized ships anyway</a:t>
            </a:r>
            <a:endParaRPr lang="en-US" sz="2000" dirty="0"/>
          </a:p>
        </p:txBody>
      </p:sp>
      <p:pic>
        <p:nvPicPr>
          <p:cNvPr id="4" name="Picture 5" descr="1808 El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30" y="3723532"/>
            <a:ext cx="4249990" cy="311434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James Madi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" t="7262" r="16060" b="4591"/>
          <a:stretch>
            <a:fillRect/>
          </a:stretch>
        </p:blipFill>
        <p:spPr bwMode="auto">
          <a:xfrm>
            <a:off x="6790731" y="387778"/>
            <a:ext cx="2148201" cy="2897252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olly Madis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027" y="3577384"/>
            <a:ext cx="2082905" cy="283984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4233" y="3839254"/>
            <a:ext cx="2114790" cy="25823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20300" y="6421636"/>
            <a:ext cx="1796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Nathaniel Macon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84870" y="6417233"/>
            <a:ext cx="1526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Dolly Madison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418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53"/>
            <a:ext cx="7201579" cy="911882"/>
          </a:xfrm>
        </p:spPr>
        <p:txBody>
          <a:bodyPr/>
          <a:lstStyle/>
          <a:p>
            <a:r>
              <a:rPr lang="en-US" dirty="0" smtClean="0">
                <a:latin typeface="Baskerville Old Face"/>
                <a:cs typeface="Baskerville Old Face"/>
              </a:rPr>
              <a:t>War of 1812 - Causes</a:t>
            </a:r>
            <a:r>
              <a:rPr lang="en-US" dirty="0">
                <a:latin typeface="Zapf Dingbats"/>
                <a:ea typeface="Zapf Dingbats"/>
                <a:cs typeface="Zapf Dingbats"/>
              </a:rPr>
              <a:t>★</a:t>
            </a:r>
            <a:endParaRPr lang="en-US" dirty="0">
              <a:latin typeface="Baskerville Old Face"/>
              <a:cs typeface="Baskerville Old Fac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9139"/>
            <a:ext cx="6499801" cy="380365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British </a:t>
            </a:r>
            <a:r>
              <a:rPr lang="en-US" sz="2000" dirty="0" smtClean="0">
                <a:solidFill>
                  <a:srgbClr val="FF0000"/>
                </a:solidFill>
              </a:rPr>
              <a:t>impressment</a:t>
            </a:r>
            <a:r>
              <a:rPr lang="en-US" sz="2000" dirty="0" smtClean="0"/>
              <a:t> &amp; </a:t>
            </a:r>
            <a:r>
              <a:rPr lang="en-US" sz="2000" dirty="0" smtClean="0">
                <a:solidFill>
                  <a:srgbClr val="000000"/>
                </a:solidFill>
              </a:rPr>
              <a:t>violations of </a:t>
            </a:r>
            <a:r>
              <a:rPr lang="en-US" sz="2000" b="1" dirty="0" smtClean="0">
                <a:solidFill>
                  <a:srgbClr val="000000"/>
                </a:solidFill>
              </a:rPr>
              <a:t>neutral rights </a:t>
            </a:r>
            <a:r>
              <a:rPr lang="en-US" sz="2000" dirty="0" smtClean="0"/>
              <a:t>due to ongoing conflict between Britain &amp; France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Frontier Pressures – British provided limited aid to </a:t>
            </a:r>
            <a:r>
              <a:rPr lang="en-US" sz="2000" b="1" dirty="0" smtClean="0">
                <a:solidFill>
                  <a:srgbClr val="000000"/>
                </a:solidFill>
              </a:rPr>
              <a:t>Tecumseh &amp; The Prophet </a:t>
            </a:r>
            <a:r>
              <a:rPr lang="en-US" sz="2000" dirty="0" smtClean="0"/>
              <a:t>(Shawnee Tribe) </a:t>
            </a:r>
            <a:r>
              <a:rPr lang="en-US" sz="2000" b="1" dirty="0" smtClean="0">
                <a:solidFill>
                  <a:srgbClr val="000000"/>
                </a:solidFill>
              </a:rPr>
              <a:t>formed Pan-Indian Confederation</a:t>
            </a:r>
          </a:p>
          <a:p>
            <a:pPr marL="914400" lvl="1" indent="-514350"/>
            <a:r>
              <a:rPr lang="en-US" sz="2000" dirty="0" smtClean="0"/>
              <a:t>Defeated at </a:t>
            </a:r>
            <a:r>
              <a:rPr lang="en-US" sz="2000" b="1" dirty="0" smtClean="0">
                <a:solidFill>
                  <a:srgbClr val="000000"/>
                </a:solidFill>
              </a:rPr>
              <a:t>Battle of Tippecanoe </a:t>
            </a:r>
            <a:r>
              <a:rPr lang="en-US" sz="2000" dirty="0" smtClean="0"/>
              <a:t>in 1811 by Indiana Territory Governor Gen. </a:t>
            </a:r>
            <a:r>
              <a:rPr lang="en-US" sz="2000" b="1" dirty="0" smtClean="0">
                <a:solidFill>
                  <a:srgbClr val="000000"/>
                </a:solidFill>
              </a:rPr>
              <a:t>William Henry Harrison</a:t>
            </a:r>
            <a:r>
              <a:rPr lang="en-US" sz="2000" dirty="0" smtClean="0"/>
              <a:t>- but Britain blamed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Election of </a:t>
            </a:r>
            <a:r>
              <a:rPr lang="en-US" sz="2000" b="1" dirty="0" smtClean="0">
                <a:solidFill>
                  <a:srgbClr val="000000"/>
                </a:solidFill>
              </a:rPr>
              <a:t>“War Hawks” </a:t>
            </a:r>
            <a:r>
              <a:rPr lang="en-US" sz="2000" dirty="0" smtClean="0"/>
              <a:t>in Congress in 1810 – young Dem-Republicans headed by </a:t>
            </a:r>
            <a:r>
              <a:rPr lang="en-US" sz="2000" dirty="0" smtClean="0">
                <a:solidFill>
                  <a:srgbClr val="FF0000"/>
                </a:solidFill>
              </a:rPr>
              <a:t>Henry Clay </a:t>
            </a:r>
            <a:r>
              <a:rPr lang="en-US" sz="2000" dirty="0" smtClean="0"/>
              <a:t>&amp; </a:t>
            </a:r>
            <a:r>
              <a:rPr lang="en-US" sz="2000" dirty="0" smtClean="0">
                <a:solidFill>
                  <a:srgbClr val="FF0000"/>
                </a:solidFill>
              </a:rPr>
              <a:t>John C. Calhoun </a:t>
            </a:r>
            <a:r>
              <a:rPr lang="en-US" sz="2000" dirty="0" smtClean="0"/>
              <a:t>– defend American honor, gain Canada, eliminate Indian problem</a:t>
            </a:r>
            <a:endParaRPr lang="en-US" sz="2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208" y="4512789"/>
            <a:ext cx="1811958" cy="222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20" y="4512790"/>
            <a:ext cx="3006911" cy="222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931" y="4492622"/>
            <a:ext cx="1910149" cy="2242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38" y="4492622"/>
            <a:ext cx="1657357" cy="2245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5" descr="poster-We Owe Allegiance to No Crown"/>
          <p:cNvPicPr>
            <a:picLocks noChangeAspect="1" noChangeArrowheads="1"/>
          </p:cNvPicPr>
          <p:nvPr/>
        </p:nvPicPr>
        <p:blipFill>
          <a:blip r:embed="rId6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 t="1755" r="4449" b="7018"/>
          <a:stretch>
            <a:fillRect/>
          </a:stretch>
        </p:blipFill>
        <p:spPr bwMode="auto">
          <a:xfrm>
            <a:off x="6499802" y="919135"/>
            <a:ext cx="2481226" cy="2633171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034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126588" y="0"/>
            <a:ext cx="8628928" cy="64633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6633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36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+mn-cs"/>
              </a:rPr>
              <a:t>“Mr. Madison’s War” &amp; 1812 Election</a:t>
            </a:r>
            <a:endParaRPr lang="en-US" sz="3600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heshireBroad" charset="0"/>
              <a:cs typeface="+mn-cs"/>
            </a:endParaRPr>
          </a:p>
        </p:txBody>
      </p:sp>
      <p:pic>
        <p:nvPicPr>
          <p:cNvPr id="35844" name="Picture 8" descr="Henry Clay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88" y="784690"/>
            <a:ext cx="1332038" cy="172802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9" descr="John C Calhoun"/>
          <p:cNvPicPr>
            <a:picLocks noChangeAspect="1" noChangeArrowheads="1"/>
          </p:cNvPicPr>
          <p:nvPr/>
        </p:nvPicPr>
        <p:blipFill>
          <a:blip r:embed="rId4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548" y="814852"/>
            <a:ext cx="1447474" cy="1697858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6" name="TextBox 1"/>
          <p:cNvSpPr txBox="1">
            <a:spLocks noChangeArrowheads="1"/>
          </p:cNvSpPr>
          <p:nvPr/>
        </p:nvSpPr>
        <p:spPr bwMode="auto">
          <a:xfrm>
            <a:off x="3187468" y="823253"/>
            <a:ext cx="578967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“I verily believe that the militia of Kentucky are</a:t>
            </a:r>
          </a:p>
          <a:p>
            <a:pPr eaLnBrk="1" hangingPunct="1"/>
            <a:r>
              <a:rPr lang="en-US" sz="1800" dirty="0"/>
              <a:t>alone competent to place Canada at your feet”</a:t>
            </a:r>
          </a:p>
          <a:p>
            <a:pPr eaLnBrk="1" hangingPunct="1"/>
            <a:r>
              <a:rPr lang="en-US" sz="1800" dirty="0"/>
              <a:t>					</a:t>
            </a:r>
            <a:r>
              <a:rPr lang="en-US" sz="1800" dirty="0" smtClean="0"/>
              <a:t>			- </a:t>
            </a:r>
            <a:r>
              <a:rPr lang="en-US" sz="1800" dirty="0"/>
              <a:t>Clay to Madison</a:t>
            </a:r>
          </a:p>
          <a:p>
            <a:pPr eaLnBrk="1" hangingPunct="1"/>
            <a:r>
              <a:rPr lang="en-US" sz="1800" dirty="0"/>
              <a:t>“We must show the World that we have not only </a:t>
            </a:r>
          </a:p>
          <a:p>
            <a:pPr eaLnBrk="1" hangingPunct="1"/>
            <a:r>
              <a:rPr lang="en-US" sz="1800" dirty="0"/>
              <a:t>inherited the liberty which our Fathers gave us, but</a:t>
            </a:r>
          </a:p>
          <a:p>
            <a:pPr eaLnBrk="1" hangingPunct="1"/>
            <a:r>
              <a:rPr lang="en-US" sz="1800" dirty="0"/>
              <a:t>also the will and power to maintain it.</a:t>
            </a:r>
            <a:r>
              <a:rPr lang="en-US" sz="1800" dirty="0" smtClean="0"/>
              <a:t>”</a:t>
            </a:r>
          </a:p>
          <a:p>
            <a:pPr eaLnBrk="1" hangingPunct="1"/>
            <a:r>
              <a:rPr lang="en-US" sz="1800" dirty="0"/>
              <a:t>	</a:t>
            </a:r>
            <a:r>
              <a:rPr lang="en-US" sz="1800" dirty="0" smtClean="0"/>
              <a:t>							-  </a:t>
            </a:r>
            <a:r>
              <a:rPr lang="en-US" sz="1800" dirty="0"/>
              <a:t>Calhoun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473" y="2669738"/>
            <a:ext cx="5257661" cy="4014879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War declared June 1812 - Narrowest margin in US History 79-49 House, 19-13 in the Senate</a:t>
            </a:r>
          </a:p>
          <a:p>
            <a:r>
              <a:rPr lang="en-US" sz="2200" dirty="0" smtClean="0"/>
              <a:t>Irony: Britain had just voted to end naval blockade</a:t>
            </a:r>
          </a:p>
          <a:p>
            <a:r>
              <a:rPr lang="en-US" sz="2200" dirty="0" smtClean="0"/>
              <a:t>Divided nation: NY, NJ &amp; most of New England opposed the war – NE Merchants, Federalists, &amp; “</a:t>
            </a:r>
            <a:r>
              <a:rPr lang="en-US" sz="2200" dirty="0" err="1" smtClean="0"/>
              <a:t>Quids</a:t>
            </a:r>
            <a:r>
              <a:rPr lang="en-US" sz="2200" dirty="0" smtClean="0"/>
              <a:t>” – Old Dem-Reps who favored limited power &amp; peace</a:t>
            </a:r>
          </a:p>
          <a:p>
            <a:r>
              <a:rPr lang="en-US" sz="2200" dirty="0" smtClean="0">
                <a:solidFill>
                  <a:srgbClr val="FF0000"/>
                </a:solidFill>
              </a:rPr>
              <a:t>1812 election </a:t>
            </a:r>
            <a:r>
              <a:rPr lang="en-US" sz="2200" dirty="0" smtClean="0"/>
              <a:t>Madison narrowly defeats De Witt Clinton (anti-war)</a:t>
            </a:r>
          </a:p>
          <a:p>
            <a:endParaRPr lang="en-US" dirty="0"/>
          </a:p>
        </p:txBody>
      </p:sp>
      <p:pic>
        <p:nvPicPr>
          <p:cNvPr id="10" name="Picture 5" descr="James Madison-1"/>
          <p:cNvPicPr>
            <a:picLocks noChangeAspect="1" noChangeArrowheads="1"/>
          </p:cNvPicPr>
          <p:nvPr/>
        </p:nvPicPr>
        <p:blipFill>
          <a:blip r:embed="rId5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135" y="3334210"/>
            <a:ext cx="1514406" cy="229007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6319" y="3334210"/>
            <a:ext cx="1720828" cy="2290076"/>
          </a:xfrm>
          <a:prstGeom prst="rect">
            <a:avLst/>
          </a:prstGeom>
        </p:spPr>
      </p:pic>
      <p:pic>
        <p:nvPicPr>
          <p:cNvPr id="11" name="Picture 3" descr="12_03"/>
          <p:cNvPicPr>
            <a:picLocks noChangeAspect="1" noChangeArrowheads="1"/>
          </p:cNvPicPr>
          <p:nvPr/>
        </p:nvPicPr>
        <p:blipFill>
          <a:blip r:embed="rId7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"/>
          <a:stretch>
            <a:fillRect/>
          </a:stretch>
        </p:blipFill>
        <p:spPr bwMode="auto">
          <a:xfrm>
            <a:off x="3841548" y="5902000"/>
            <a:ext cx="6582441" cy="6402685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46219" y="5660571"/>
            <a:ext cx="855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Clinton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694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343" y="42409"/>
            <a:ext cx="8229600" cy="81393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War of 1812</a:t>
            </a:r>
            <a:r>
              <a:rPr lang="en-US" dirty="0" smtClean="0">
                <a:latin typeface="Baskerville Old Face"/>
                <a:cs typeface="Baskerville Old Face"/>
              </a:rPr>
              <a:t>- Defeat &amp; Victory</a:t>
            </a:r>
            <a:endParaRPr lang="en-US" dirty="0">
              <a:latin typeface="Baskerville Old Face"/>
              <a:cs typeface="Baskerville Old Fac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856342"/>
            <a:ext cx="6114143" cy="5874657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Strategy: 1. Take Canada 2. Hope Napoleon keeps British occupied</a:t>
            </a:r>
          </a:p>
          <a:p>
            <a:r>
              <a:rPr lang="en-US" sz="2000" dirty="0" smtClean="0"/>
              <a:t>Invasion of Canada – fails on all fronts, but burned York (Toronto) in 1813</a:t>
            </a:r>
          </a:p>
          <a:p>
            <a:r>
              <a:rPr lang="en-US" sz="2000" dirty="0" smtClean="0"/>
              <a:t>Naval Battles: a few surprising victories </a:t>
            </a:r>
            <a:r>
              <a:rPr lang="en-US" sz="2000" i="1" dirty="0" smtClean="0"/>
              <a:t>U.S.S. Constitution</a:t>
            </a:r>
            <a:r>
              <a:rPr lang="en-US" sz="2000" dirty="0" smtClean="0"/>
              <a:t> “Old Ironsides” in Atlantic &amp; Captain Oliver Hazard Perry victory of Lake Erie 1813 “We have met the enemy &amp; they are ours.”  </a:t>
            </a:r>
          </a:p>
          <a:p>
            <a:r>
              <a:rPr lang="en-US" sz="2000" dirty="0" smtClean="0"/>
              <a:t>Tecumseh killed at Battle of Thames River</a:t>
            </a:r>
          </a:p>
          <a:p>
            <a:r>
              <a:rPr lang="en-US" sz="2000" dirty="0" smtClean="0"/>
              <a:t>Chesapeake Campaign: Napoleon defeated in 1814 – British attacked and </a:t>
            </a:r>
            <a:r>
              <a:rPr lang="en-US" sz="2000" b="1" dirty="0" smtClean="0">
                <a:solidFill>
                  <a:srgbClr val="000000"/>
                </a:solidFill>
              </a:rPr>
              <a:t>burned Washington D.C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  <a:r>
              <a:rPr lang="en-US" sz="2000" dirty="0" smtClean="0"/>
              <a:t>, but Baltimore is saved by defense at Fort McHenry “Rockets red glare…” – Francis Scott Key</a:t>
            </a:r>
          </a:p>
          <a:p>
            <a:r>
              <a:rPr lang="en-US" sz="2000" dirty="0" smtClean="0"/>
              <a:t>Southern Campaign: </a:t>
            </a:r>
            <a:r>
              <a:rPr lang="en-US" sz="2000" dirty="0" smtClean="0">
                <a:solidFill>
                  <a:srgbClr val="FF0000"/>
                </a:solidFill>
              </a:rPr>
              <a:t>Andrew Jackson </a:t>
            </a:r>
            <a:r>
              <a:rPr lang="en-US" sz="2000" dirty="0" smtClean="0"/>
              <a:t>Battle of Horseshoe Bend – defeat Creeks, </a:t>
            </a:r>
            <a:r>
              <a:rPr lang="en-US" sz="2000" dirty="0" smtClean="0">
                <a:solidFill>
                  <a:srgbClr val="FF0000"/>
                </a:solidFill>
              </a:rPr>
              <a:t>Battle of New Orleans</a:t>
            </a:r>
            <a:r>
              <a:rPr lang="en-US" sz="2000" dirty="0" smtClean="0"/>
              <a:t> Jan. 1815 biggest defeat of British, but after war is over</a:t>
            </a:r>
          </a:p>
          <a:p>
            <a:r>
              <a:rPr lang="en-US" sz="2000" b="1" dirty="0" smtClean="0">
                <a:solidFill>
                  <a:srgbClr val="000000"/>
                </a:solidFill>
              </a:rPr>
              <a:t>Treaty of Ghent</a:t>
            </a:r>
            <a:r>
              <a:rPr lang="en-US" sz="2000" dirty="0" smtClean="0">
                <a:solidFill>
                  <a:srgbClr val="FF0000"/>
                </a:solidFill>
              </a:rPr>
              <a:t>: </a:t>
            </a:r>
            <a:r>
              <a:rPr lang="en-US" sz="2000" dirty="0" smtClean="0"/>
              <a:t>John Q. Adams “Status quo antebellum” Dec. 1814 no concessions on either side</a:t>
            </a:r>
            <a:endParaRPr lang="en-US" sz="2000" dirty="0"/>
          </a:p>
        </p:txBody>
      </p:sp>
      <p:pic>
        <p:nvPicPr>
          <p:cNvPr id="4" name="Picture 5" descr="warof1812washdcburn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829" y="856342"/>
            <a:ext cx="2873829" cy="19900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attle of Ft McHenry"/>
          <p:cNvPicPr>
            <a:picLocks noChangeAspect="1" noChangeArrowheads="1"/>
          </p:cNvPicPr>
          <p:nvPr/>
        </p:nvPicPr>
        <p:blipFill>
          <a:blip r:embed="rId3">
            <a:lum bright="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59" y="2916129"/>
            <a:ext cx="2020496" cy="1797128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battnoz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702" y="4770988"/>
            <a:ext cx="2923956" cy="202747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3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5538816" cy="58822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latin typeface="Baskerville Old Face"/>
                <a:cs typeface="Baskerville Old Face"/>
              </a:rPr>
              <a:t>Results of </a:t>
            </a:r>
            <a:r>
              <a:rPr lang="en-US" dirty="0">
                <a:solidFill>
                  <a:srgbClr val="FF0000"/>
                </a:solidFill>
                <a:latin typeface="Baskerville Old Face"/>
                <a:cs typeface="Baskerville Old Face"/>
              </a:rPr>
              <a:t>War of </a:t>
            </a:r>
            <a:r>
              <a:rPr lang="en-US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1812</a:t>
            </a:r>
            <a:r>
              <a:rPr lang="en-US" dirty="0">
                <a:latin typeface="Zapf Dingbats"/>
                <a:ea typeface="Zapf Dingbats"/>
                <a:cs typeface="Zapf Dingbats"/>
              </a:rPr>
              <a:t>★</a:t>
            </a:r>
            <a:endParaRPr lang="en-US" dirty="0">
              <a:solidFill>
                <a:srgbClr val="FF0000"/>
              </a:solidFill>
              <a:latin typeface="Baskerville Old Face"/>
              <a:cs typeface="Baskerville Old Face"/>
            </a:endParaRP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148772" y="588228"/>
            <a:ext cx="5847244" cy="41543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>
                <a:latin typeface="Arial" charset="0"/>
              </a:rPr>
              <a:t>US gained respect from other nations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>
                <a:latin typeface="Arial" charset="0"/>
              </a:rPr>
              <a:t>Accepted British control of Canada &amp; general improved </a:t>
            </a:r>
            <a:r>
              <a:rPr lang="en-US" sz="2000" dirty="0">
                <a:latin typeface="Arial" charset="0"/>
              </a:rPr>
              <a:t>relationship with </a:t>
            </a:r>
            <a:r>
              <a:rPr lang="en-US" sz="2000" dirty="0" smtClean="0">
                <a:latin typeface="Arial" charset="0"/>
              </a:rPr>
              <a:t>England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>
                <a:latin typeface="Arial" charset="0"/>
              </a:rPr>
              <a:t>Downfall </a:t>
            </a:r>
            <a:r>
              <a:rPr lang="en-US" sz="2000" dirty="0">
                <a:latin typeface="Arial" charset="0"/>
              </a:rPr>
              <a:t>of Federalist </a:t>
            </a:r>
            <a:r>
              <a:rPr lang="en-US" sz="2000" dirty="0" smtClean="0">
                <a:latin typeface="Arial" charset="0"/>
              </a:rPr>
              <a:t>Party: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Hartford Convention</a:t>
            </a:r>
            <a:r>
              <a:rPr lang="en-US" sz="2000" dirty="0" smtClean="0">
                <a:latin typeface="Arial" charset="0"/>
              </a:rPr>
              <a:t> of 1814 – discussed secession (rejected), 2/3 vote for future wars</a:t>
            </a:r>
            <a:endParaRPr lang="en-US" sz="2000" dirty="0">
              <a:latin typeface="Arial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>
                <a:latin typeface="Arial" charset="0"/>
              </a:rPr>
              <a:t>End </a:t>
            </a:r>
            <a:r>
              <a:rPr lang="en-US" sz="2000" dirty="0">
                <a:latin typeface="Arial" charset="0"/>
              </a:rPr>
              <a:t>of hope for an Indian Confederacy east of the Mississippi – Go West</a:t>
            </a:r>
            <a:r>
              <a:rPr lang="en-US" sz="2000" dirty="0" smtClean="0">
                <a:latin typeface="Arial" charset="0"/>
              </a:rPr>
              <a:t>!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>
                <a:latin typeface="Arial" charset="0"/>
              </a:rPr>
              <a:t>Embargo &amp; blockade had caused American industrial self-sufficiency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Andrew 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Jackson </a:t>
            </a:r>
            <a:r>
              <a:rPr lang="en-US" sz="2000" dirty="0">
                <a:latin typeface="Arial" charset="0"/>
              </a:rPr>
              <a:t>&amp; William Henry Harrison war heroes</a:t>
            </a:r>
            <a:r>
              <a:rPr lang="en-US" sz="2000" dirty="0" smtClean="0">
                <a:latin typeface="Arial" charset="0"/>
              </a:rPr>
              <a:t>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latin typeface="Arial" charset="0"/>
              </a:rPr>
              <a:t>Rise of </a:t>
            </a:r>
            <a:r>
              <a:rPr lang="en-US" sz="2000" dirty="0" smtClean="0">
                <a:latin typeface="Arial" charset="0"/>
              </a:rPr>
              <a:t>Nationalism &amp; </a:t>
            </a:r>
            <a:r>
              <a:rPr lang="en-US" sz="2000" dirty="0">
                <a:latin typeface="Arial" charset="0"/>
              </a:rPr>
              <a:t>“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Era of Good Feelings</a:t>
            </a:r>
            <a:r>
              <a:rPr lang="en-US" sz="2000" dirty="0">
                <a:latin typeface="Arial" charset="0"/>
              </a:rPr>
              <a:t>” during the Monroe Presidency</a:t>
            </a:r>
            <a:r>
              <a:rPr lang="en-US" sz="2000" dirty="0" smtClean="0">
                <a:latin typeface="Arial" charset="0"/>
              </a:rPr>
              <a:t>.</a:t>
            </a:r>
            <a:endParaRPr lang="en-US" sz="20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238" y="4742528"/>
            <a:ext cx="3375771" cy="2056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016" y="0"/>
            <a:ext cx="3059623" cy="2273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742528"/>
            <a:ext cx="5040475" cy="21154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2704" y="2424963"/>
            <a:ext cx="3262935" cy="214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43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of 1812 Spat Chat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Henry Clay-Congressman from Kentucky, War Hawk</a:t>
            </a:r>
          </a:p>
          <a:p>
            <a:r>
              <a:rPr lang="en-US" dirty="0" smtClean="0"/>
              <a:t>King George III-King of England</a:t>
            </a:r>
          </a:p>
          <a:p>
            <a:r>
              <a:rPr lang="en-US" dirty="0" smtClean="0"/>
              <a:t>James Madison-4</a:t>
            </a:r>
            <a:r>
              <a:rPr lang="en-US" baseline="30000" dirty="0" smtClean="0"/>
              <a:t>th</a:t>
            </a:r>
            <a:r>
              <a:rPr lang="en-US" dirty="0" smtClean="0"/>
              <a:t> President of the U.S. 1809-1817</a:t>
            </a:r>
          </a:p>
          <a:p>
            <a:r>
              <a:rPr lang="en-US" dirty="0" smtClean="0"/>
              <a:t>Tecumseh-leader of the Shawnee Tribe. Sided wit the British during </a:t>
            </a:r>
            <a:r>
              <a:rPr lang="en-US" smtClean="0"/>
              <a:t>the War of 1812</a:t>
            </a:r>
            <a:endParaRPr lang="en-US" dirty="0" smtClean="0"/>
          </a:p>
          <a:p>
            <a:r>
              <a:rPr lang="en-US" dirty="0" smtClean="0"/>
              <a:t>Jessica Simpson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891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</TotalTime>
  <Words>627</Words>
  <Application>Microsoft Macintosh PowerPoint</Application>
  <PresentationFormat>On-screen Show (4:3)</PresentationFormat>
  <Paragraphs>52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Madison &amp; War or 1812</vt:lpstr>
      <vt:lpstr>Essential Questions</vt:lpstr>
      <vt:lpstr>Madison’s Presidency 1809-1817★</vt:lpstr>
      <vt:lpstr>War of 1812 - Causes★</vt:lpstr>
      <vt:lpstr>PowerPoint Presentation</vt:lpstr>
      <vt:lpstr>War of 1812- Defeat &amp; Victory</vt:lpstr>
      <vt:lpstr>Results of War of 1812★</vt:lpstr>
      <vt:lpstr>War of 1812 Spat Chat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Madison &amp; War or 1812</dc:title>
  <dc:creator>Andrew Owens</dc:creator>
  <cp:lastModifiedBy>Ramirez, Marcia P.</cp:lastModifiedBy>
  <cp:revision>20</cp:revision>
  <dcterms:created xsi:type="dcterms:W3CDTF">2014-09-23T12:58:05Z</dcterms:created>
  <dcterms:modified xsi:type="dcterms:W3CDTF">2016-10-28T14:14:52Z</dcterms:modified>
</cp:coreProperties>
</file>