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65" r:id="rId4"/>
    <p:sldId id="263" r:id="rId5"/>
    <p:sldId id="264" r:id="rId6"/>
    <p:sldId id="257" r:id="rId7"/>
    <p:sldId id="258" r:id="rId8"/>
    <p:sldId id="259" r:id="rId9"/>
    <p:sldId id="260" r:id="rId10"/>
    <p:sldId id="261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88" y="-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A358A-CEF0-2D44-B3CF-E63D7645E1CD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394C1-A15E-014E-BD5E-9D0264AC9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8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Effects of both?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394C1-A15E-014E-BD5E-9D0264AC94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6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C1FAB-BA7E-E54D-9923-9B92B7B16CFB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5F63-62C2-934D-A894-5077D476963E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BA5A-C1AC-AB4B-936A-50D306783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91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5F63-62C2-934D-A894-5077D476963E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BA5A-C1AC-AB4B-936A-50D306783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3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5F63-62C2-934D-A894-5077D476963E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BA5A-C1AC-AB4B-936A-50D306783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9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5F63-62C2-934D-A894-5077D476963E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BA5A-C1AC-AB4B-936A-50D306783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5F63-62C2-934D-A894-5077D476963E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BA5A-C1AC-AB4B-936A-50D306783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5F63-62C2-934D-A894-5077D476963E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BA5A-C1AC-AB4B-936A-50D306783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74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5F63-62C2-934D-A894-5077D476963E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BA5A-C1AC-AB4B-936A-50D306783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5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5F63-62C2-934D-A894-5077D476963E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BA5A-C1AC-AB4B-936A-50D306783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5F63-62C2-934D-A894-5077D476963E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BA5A-C1AC-AB4B-936A-50D306783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33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5F63-62C2-934D-A894-5077D476963E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BA5A-C1AC-AB4B-936A-50D306783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5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5F63-62C2-934D-A894-5077D476963E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2BA5A-C1AC-AB4B-936A-50D306783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3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C5F63-62C2-934D-A894-5077D476963E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2BA5A-C1AC-AB4B-936A-50D306783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3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_3Ox6vGteek&amp;index=10&amp;list=PL8dPuuaLjXtMwmepBjTSG593eG7ObzO7s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pple Chancery"/>
                <a:cs typeface="Apple Chancery"/>
              </a:rPr>
              <a:t>Jefferson Era</a:t>
            </a:r>
            <a:endParaRPr lang="en-US" sz="6000" dirty="0">
              <a:latin typeface="Apple Chancery"/>
              <a:cs typeface="Apple Chancer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7900" y="5561568"/>
            <a:ext cx="187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Crash Course: #10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TJ Says Goodbye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1100" y="1752600"/>
            <a:ext cx="9029700" cy="4343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1" dirty="0" smtClean="0">
                <a:cs typeface="+mn-cs"/>
              </a:rPr>
              <a:t>"I have retired from the</a:t>
            </a:r>
          </a:p>
          <a:p>
            <a:pPr eaLnBrk="1" hangingPunct="1">
              <a:buFontTx/>
              <a:buNone/>
              <a:defRPr/>
            </a:pPr>
            <a:r>
              <a:rPr lang="en-US" sz="3600" b="1" dirty="0" smtClean="0">
                <a:cs typeface="+mn-cs"/>
              </a:rPr>
              <a:t>	hated occupations of politics and </a:t>
            </a:r>
          </a:p>
          <a:p>
            <a:pPr eaLnBrk="1" hangingPunct="1">
              <a:buFontTx/>
              <a:buNone/>
              <a:defRPr/>
            </a:pPr>
            <a:r>
              <a:rPr lang="en-US" sz="3600" b="1" dirty="0" smtClean="0">
                <a:cs typeface="+mn-cs"/>
              </a:rPr>
              <a:t>	returned to the bosom of my family, </a:t>
            </a:r>
          </a:p>
          <a:p>
            <a:pPr eaLnBrk="1" hangingPunct="1">
              <a:buFontTx/>
              <a:buNone/>
              <a:defRPr/>
            </a:pPr>
            <a:r>
              <a:rPr lang="en-US" sz="3600" b="1" dirty="0" smtClean="0">
                <a:cs typeface="+mn-cs"/>
              </a:rPr>
              <a:t>	my farm, and my books."</a:t>
            </a:r>
            <a:br>
              <a:rPr lang="en-US" sz="3600" b="1" dirty="0" smtClean="0">
                <a:cs typeface="+mn-cs"/>
              </a:rPr>
            </a:br>
            <a:endParaRPr lang="en-US" sz="3600" b="1" dirty="0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US" sz="2800" b="1" dirty="0" smtClean="0">
                <a:cs typeface="+mn-cs"/>
              </a:rPr>
              <a:t>			- </a:t>
            </a:r>
            <a:r>
              <a:rPr lang="en-US" sz="2800" dirty="0" smtClean="0">
                <a:cs typeface="+mn-cs"/>
              </a:rPr>
              <a:t>Thomas Jefferson  1809</a:t>
            </a:r>
            <a:br>
              <a:rPr lang="en-US" sz="2800" dirty="0" smtClean="0">
                <a:cs typeface="+mn-cs"/>
              </a:rPr>
            </a:br>
            <a:endParaRPr lang="en-US" sz="1000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94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Thomas Jefferson Caricature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Directions: Add quotes and symbols that describe the Jefferson Presidency 1801-1809</a:t>
            </a:r>
          </a:p>
          <a:p>
            <a:pPr marL="0" indent="0" algn="ctr">
              <a:buNone/>
            </a:pPr>
            <a:r>
              <a:rPr lang="en-US" sz="4000" b="1" dirty="0" smtClean="0"/>
              <a:t>Color/neatness is a must!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97520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were the key issues in the early 1800s that caused divide and debate between the national political parties? </a:t>
            </a:r>
            <a:endParaRPr lang="en-US" dirty="0" smtClean="0"/>
          </a:p>
          <a:p>
            <a:r>
              <a:rPr lang="en-US" dirty="0"/>
              <a:t>After the </a:t>
            </a:r>
            <a:r>
              <a:rPr lang="en-US" b="1" dirty="0"/>
              <a:t>Louisiana Purchase</a:t>
            </a:r>
            <a:r>
              <a:rPr lang="en-US" dirty="0"/>
              <a:t>, how did the US government attempt to influence and control North America and the Western Hemisphere, including examples of exploration, military efforts, </a:t>
            </a:r>
            <a:r>
              <a:rPr lang="en-US" b="1" dirty="0"/>
              <a:t>American Indian removal</a:t>
            </a:r>
            <a:r>
              <a:rPr lang="en-US" dirty="0"/>
              <a:t>, and </a:t>
            </a:r>
            <a:r>
              <a:rPr lang="en-US" dirty="0" smtClean="0"/>
              <a:t>diplomacy?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5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TPS: What do you already know about Thomas Jefferson???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186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70" y="121675"/>
            <a:ext cx="5580509" cy="670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Cultural Nationalism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270" y="792125"/>
            <a:ext cx="5580509" cy="310990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Noah Webster’s </a:t>
            </a:r>
            <a:r>
              <a:rPr lang="en-US" sz="2000" i="1" dirty="0" smtClean="0"/>
              <a:t>American Spelling Book </a:t>
            </a:r>
            <a:r>
              <a:rPr lang="en-US" sz="2000" dirty="0" smtClean="0"/>
              <a:t>&amp; dictionary</a:t>
            </a:r>
          </a:p>
          <a:p>
            <a:r>
              <a:rPr lang="en-US" sz="2000" dirty="0" smtClean="0"/>
              <a:t>Expanded public education: “</a:t>
            </a:r>
            <a:r>
              <a:rPr lang="en-US" sz="2000" b="1" dirty="0" smtClean="0"/>
              <a:t>virtuous citizen</a:t>
            </a:r>
            <a:r>
              <a:rPr lang="en-US" sz="2000" dirty="0" smtClean="0"/>
              <a:t>”</a:t>
            </a:r>
          </a:p>
          <a:p>
            <a:r>
              <a:rPr lang="en-US" sz="2000" dirty="0" smtClean="0"/>
              <a:t>Patriotism: Parson Weems G.W. bio</a:t>
            </a:r>
          </a:p>
          <a:p>
            <a:r>
              <a:rPr lang="en-US" sz="2000" dirty="0" smtClean="0"/>
              <a:t>Emerging American Literature: Washington Irving</a:t>
            </a:r>
          </a:p>
          <a:p>
            <a:r>
              <a:rPr lang="en-US" sz="2000" dirty="0" smtClean="0"/>
              <a:t>Patriotic paintings of Gilbert Stuart, Charles Wilson Peale &amp; John Trumbull</a:t>
            </a:r>
            <a:endParaRPr lang="en-US" sz="2000" dirty="0"/>
          </a:p>
        </p:txBody>
      </p:sp>
      <p:pic>
        <p:nvPicPr>
          <p:cNvPr id="4" name="Picture 6" descr="Noah Webster-Spelling Book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>
            <a:fillRect/>
          </a:stretch>
        </p:blipFill>
        <p:spPr bwMode="auto">
          <a:xfrm>
            <a:off x="7448260" y="121675"/>
            <a:ext cx="1555556" cy="1810434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eadless Horseman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r="4546"/>
          <a:stretch>
            <a:fillRect/>
          </a:stretch>
        </p:blipFill>
        <p:spPr bwMode="auto">
          <a:xfrm>
            <a:off x="7492978" y="2335843"/>
            <a:ext cx="1555556" cy="1477239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ashington Irv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932" y="2190143"/>
            <a:ext cx="1499828" cy="192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oah_webs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47" y="121675"/>
            <a:ext cx="1481066" cy="1950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70" y="3902026"/>
            <a:ext cx="2126653" cy="2668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3736" y="3902026"/>
            <a:ext cx="2051361" cy="2675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5734" y="4129033"/>
            <a:ext cx="3810428" cy="24413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4249" y="655202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Stuart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39746" y="6533620"/>
            <a:ext cx="69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24270" y="6525477"/>
            <a:ext cx="103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Trumbull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2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your primary source packet…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Jefferson’s first inaugural and identify the following:</a:t>
            </a:r>
          </a:p>
          <a:p>
            <a:r>
              <a:rPr lang="en-US" sz="3600" b="1" dirty="0" smtClean="0"/>
              <a:t>Intended Audience</a:t>
            </a:r>
          </a:p>
          <a:p>
            <a:r>
              <a:rPr lang="en-US" sz="3600" b="1" dirty="0" smtClean="0"/>
              <a:t>Purpose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2753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8" y="125046"/>
            <a:ext cx="8022493" cy="871416"/>
          </a:xfrm>
        </p:spPr>
        <p:txBody>
          <a:bodyPr/>
          <a:lstStyle/>
          <a:p>
            <a:r>
              <a:rPr lang="en-US" dirty="0" smtClean="0">
                <a:latin typeface="Apple Chancery"/>
                <a:cs typeface="Apple Chancery"/>
              </a:rPr>
              <a:t>Jeffersonian Democracy</a:t>
            </a:r>
            <a:endParaRPr lang="en-US" dirty="0">
              <a:latin typeface="Apple Chancery"/>
              <a:cs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996462"/>
            <a:ext cx="6228862" cy="4007338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sz="3400" dirty="0" smtClean="0"/>
              <a:t>“We are Federalists, we are all Republicans.” (1801) - 1</a:t>
            </a:r>
            <a:r>
              <a:rPr lang="en-US" sz="3400" baseline="30000" dirty="0" smtClean="0"/>
              <a:t>st</a:t>
            </a:r>
            <a:r>
              <a:rPr lang="en-US" sz="3400" dirty="0" smtClean="0"/>
              <a:t> Inaugural Address</a:t>
            </a:r>
          </a:p>
          <a:p>
            <a:pPr>
              <a:defRPr/>
            </a:pPr>
            <a:r>
              <a:rPr lang="en-US" sz="3400" dirty="0" smtClean="0"/>
              <a:t>“</a:t>
            </a:r>
            <a:r>
              <a:rPr lang="en-US" sz="3400" b="1" dirty="0" smtClean="0">
                <a:solidFill>
                  <a:srgbClr val="000000"/>
                </a:solidFill>
              </a:rPr>
              <a:t>Common Man</a:t>
            </a:r>
            <a:r>
              <a:rPr lang="en-US" sz="3400" dirty="0" smtClean="0"/>
              <a:t>” - Changed </a:t>
            </a:r>
            <a:r>
              <a:rPr lang="en-US" sz="3400" dirty="0"/>
              <a:t>the pomp and circumstance </a:t>
            </a:r>
            <a:r>
              <a:rPr lang="en-US" sz="3400" dirty="0" smtClean="0"/>
              <a:t>of </a:t>
            </a:r>
            <a:r>
              <a:rPr lang="en-US" sz="3400" dirty="0"/>
              <a:t>the White House</a:t>
            </a:r>
          </a:p>
          <a:p>
            <a:pPr>
              <a:lnSpc>
                <a:spcPct val="90000"/>
              </a:lnSpc>
              <a:defRPr/>
            </a:pPr>
            <a:r>
              <a:rPr lang="en-US" sz="3400" dirty="0" smtClean="0"/>
              <a:t>Limited </a:t>
            </a:r>
            <a:r>
              <a:rPr lang="en-US" sz="3400" dirty="0"/>
              <a:t>the role of Federal </a:t>
            </a:r>
            <a:r>
              <a:rPr lang="en-US" sz="3400" dirty="0" smtClean="0"/>
              <a:t>Government</a:t>
            </a:r>
          </a:p>
          <a:p>
            <a:pPr>
              <a:lnSpc>
                <a:spcPct val="90000"/>
              </a:lnSpc>
              <a:defRPr/>
            </a:pPr>
            <a:r>
              <a:rPr lang="en-US" sz="3400" dirty="0" smtClean="0"/>
              <a:t>Repealed the </a:t>
            </a:r>
            <a:r>
              <a:rPr lang="en-US" sz="3400" b="1" dirty="0" smtClean="0"/>
              <a:t>Sedition Act, Judiciary Act of 1801</a:t>
            </a:r>
            <a:endParaRPr lang="en-US" sz="3400" b="1" dirty="0"/>
          </a:p>
          <a:p>
            <a:pPr>
              <a:lnSpc>
                <a:spcPct val="90000"/>
              </a:lnSpc>
              <a:defRPr/>
            </a:pPr>
            <a:r>
              <a:rPr lang="en-US" sz="3400" dirty="0"/>
              <a:t>Abolished all internal </a:t>
            </a:r>
            <a:r>
              <a:rPr lang="en-US" sz="3400" dirty="0" smtClean="0"/>
              <a:t>taxes </a:t>
            </a:r>
            <a:r>
              <a:rPr lang="en-US" sz="3400" dirty="0"/>
              <a:t>including </a:t>
            </a:r>
            <a:r>
              <a:rPr lang="en-US" sz="3400" b="1" dirty="0"/>
              <a:t>Whiskey Tax </a:t>
            </a:r>
            <a:r>
              <a:rPr lang="en-US" sz="3400" dirty="0"/>
              <a:t>(customs duties and tariffs only source of revenue)</a:t>
            </a:r>
          </a:p>
          <a:p>
            <a:pPr>
              <a:lnSpc>
                <a:spcPct val="90000"/>
              </a:lnSpc>
              <a:defRPr/>
            </a:pPr>
            <a:r>
              <a:rPr lang="en-US" sz="3400" dirty="0"/>
              <a:t>Reduced government </a:t>
            </a:r>
            <a:r>
              <a:rPr lang="en-US" sz="3400" dirty="0" smtClean="0"/>
              <a:t>spending: </a:t>
            </a:r>
            <a:r>
              <a:rPr lang="en-US" sz="3400" dirty="0"/>
              <a:t>cut debt </a:t>
            </a:r>
            <a:r>
              <a:rPr lang="en-US" sz="3400" dirty="0" smtClean="0"/>
              <a:t>nearly in </a:t>
            </a:r>
            <a:r>
              <a:rPr lang="en-US" sz="3400" dirty="0"/>
              <a:t>half</a:t>
            </a:r>
          </a:p>
          <a:p>
            <a:pPr>
              <a:lnSpc>
                <a:spcPct val="90000"/>
              </a:lnSpc>
              <a:defRPr/>
            </a:pPr>
            <a:r>
              <a:rPr lang="en-US" sz="3400" dirty="0"/>
              <a:t>Reduced size of army from 4,000 to 2,500 men, and Navy from 25 ships to 7 (but established West Point</a:t>
            </a:r>
            <a:r>
              <a:rPr lang="en-US" sz="3400" dirty="0" smtClean="0"/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en-US" sz="3400" dirty="0" smtClean="0"/>
              <a:t>Partisan: all key appointees were Democratic-Republicans – “</a:t>
            </a:r>
            <a:r>
              <a:rPr lang="en-US" sz="3400" dirty="0" smtClean="0">
                <a:solidFill>
                  <a:srgbClr val="FF0000"/>
                </a:solidFill>
              </a:rPr>
              <a:t>patronage</a:t>
            </a:r>
            <a:r>
              <a:rPr lang="en-US" sz="3400" dirty="0" smtClean="0"/>
              <a:t>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200" y="1186962"/>
            <a:ext cx="24638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538" y="4318000"/>
            <a:ext cx="2851461" cy="2441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807744"/>
            <a:ext cx="3644900" cy="205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6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24" y="50800"/>
            <a:ext cx="5512776" cy="106289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pple Chancery"/>
                <a:cs typeface="Apple Chancery"/>
              </a:rPr>
              <a:t>Louisiana Purchase</a:t>
            </a:r>
            <a:endParaRPr lang="en-US" dirty="0">
              <a:solidFill>
                <a:srgbClr val="FF0000"/>
              </a:solidFill>
              <a:latin typeface="Apple Chancery"/>
              <a:cs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124" y="1131278"/>
            <a:ext cx="5678827" cy="416472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200" dirty="0" smtClean="0"/>
              <a:t>1800 Napoleon pressured Spain to return Louisiana to France</a:t>
            </a:r>
          </a:p>
          <a:p>
            <a:pPr>
              <a:defRPr/>
            </a:pPr>
            <a:r>
              <a:rPr lang="en-US" sz="2200" dirty="0" smtClean="0"/>
              <a:t>Livingston </a:t>
            </a:r>
            <a:r>
              <a:rPr lang="en-US" sz="2200" dirty="0"/>
              <a:t>&amp; Monroe sent to negotiate the purchase of New </a:t>
            </a:r>
            <a:r>
              <a:rPr lang="en-US" sz="2200" dirty="0" smtClean="0"/>
              <a:t>Orleans for $10 million</a:t>
            </a:r>
            <a:endParaRPr lang="en-US" sz="2200" dirty="0"/>
          </a:p>
          <a:p>
            <a:pPr>
              <a:defRPr/>
            </a:pPr>
            <a:r>
              <a:rPr lang="en-US" sz="2200" dirty="0"/>
              <a:t>Surprise - Napoleon offers all of Louisiana Territory for $15 Million- why</a:t>
            </a:r>
            <a:r>
              <a:rPr lang="en-US" sz="2200" dirty="0" smtClean="0"/>
              <a:t>? </a:t>
            </a:r>
            <a:endParaRPr lang="en-US" sz="2200" dirty="0"/>
          </a:p>
          <a:p>
            <a:pPr>
              <a:defRPr/>
            </a:pPr>
            <a:r>
              <a:rPr lang="en-US" sz="2200" dirty="0" smtClean="0"/>
              <a:t>Constitutional &amp; ideological dilemma for TJ?</a:t>
            </a:r>
          </a:p>
          <a:p>
            <a:pPr>
              <a:defRPr/>
            </a:pPr>
            <a:r>
              <a:rPr lang="en-US" sz="2200" dirty="0" smtClean="0"/>
              <a:t>How did it forward Jefferson’s vision of America?</a:t>
            </a:r>
            <a:endParaRPr lang="en-US" sz="2200" dirty="0"/>
          </a:p>
          <a:p>
            <a:pPr>
              <a:defRPr/>
            </a:pPr>
            <a:r>
              <a:rPr lang="en-US" sz="2200" dirty="0" smtClean="0">
                <a:solidFill>
                  <a:srgbClr val="FF0000"/>
                </a:solidFill>
              </a:rPr>
              <a:t>Lewis &amp; Clark Expedition </a:t>
            </a:r>
            <a:r>
              <a:rPr lang="en-US" sz="2200" dirty="0" smtClean="0"/>
              <a:t>– “Corps of Discovery” 1804-1806 to Oregon coast, Sacajawea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574" y="304800"/>
            <a:ext cx="1944077" cy="227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904" y="314325"/>
            <a:ext cx="1642695" cy="223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706" y="2717801"/>
            <a:ext cx="1441938" cy="178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046151" y="3462952"/>
            <a:ext cx="14127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0" dirty="0">
                <a:cs typeface="+mn-cs"/>
              </a:rPr>
              <a:t>Robert </a:t>
            </a:r>
            <a:r>
              <a:rPr lang="en-US" sz="1800" b="0" dirty="0" smtClean="0">
                <a:cs typeface="+mn-cs"/>
              </a:rPr>
              <a:t>Livingston</a:t>
            </a:r>
            <a:endParaRPr lang="en-US" sz="1800" b="0" dirty="0"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14" y="5104855"/>
            <a:ext cx="1161207" cy="146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46414" y="6467902"/>
            <a:ext cx="1695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cs typeface="+mn-cs"/>
              </a:rPr>
              <a:t>James Monroe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5798624" y="2517835"/>
            <a:ext cx="125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 err="1">
                <a:cs typeface="+mn-cs"/>
              </a:rPr>
              <a:t>Toussant</a:t>
            </a:r>
            <a:endParaRPr lang="en-US" sz="1800" b="0" dirty="0">
              <a:cs typeface="+mn-cs"/>
            </a:endParaRPr>
          </a:p>
          <a:p>
            <a:pPr>
              <a:defRPr/>
            </a:pPr>
            <a:r>
              <a:rPr lang="en-US" sz="1800" b="0" dirty="0">
                <a:cs typeface="+mn-cs"/>
              </a:rPr>
              <a:t>L</a:t>
            </a:r>
            <a:r>
              <a:rPr lang="ja-JP" altLang="en-US" sz="1800" b="0" dirty="0">
                <a:latin typeface="Arial"/>
                <a:cs typeface="+mn-cs"/>
              </a:rPr>
              <a:t>’</a:t>
            </a:r>
            <a:r>
              <a:rPr lang="en-US" sz="1800" b="0" dirty="0">
                <a:cs typeface="+mn-cs"/>
              </a:rPr>
              <a:t>Overture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38" y="4565719"/>
            <a:ext cx="3499936" cy="221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1" descr="sacajawea-guid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72" y="5003255"/>
            <a:ext cx="2122932" cy="17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1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99"/>
            <a:ext cx="7473399" cy="93674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pple Chancery"/>
                <a:cs typeface="Apple Chancery"/>
              </a:rPr>
              <a:t>Supreme Court &amp; Reelection</a:t>
            </a:r>
            <a:endParaRPr lang="en-US" dirty="0">
              <a:latin typeface="Apple Chancery"/>
              <a:cs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58" y="805286"/>
            <a:ext cx="5443514" cy="5714303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z="7600" dirty="0"/>
              <a:t>John Adams </a:t>
            </a:r>
            <a:r>
              <a:rPr lang="ja-JP" altLang="en-US" sz="7600" dirty="0"/>
              <a:t>“</a:t>
            </a:r>
            <a:r>
              <a:rPr lang="en-US" sz="7600" dirty="0">
                <a:solidFill>
                  <a:srgbClr val="FF0000"/>
                </a:solidFill>
              </a:rPr>
              <a:t>Midnight Appointments</a:t>
            </a:r>
            <a:r>
              <a:rPr lang="ja-JP" altLang="en-US" sz="7600" dirty="0" smtClean="0"/>
              <a:t>”</a:t>
            </a:r>
            <a:r>
              <a:rPr lang="en-US" altLang="ja-JP" sz="7600" dirty="0" smtClean="0"/>
              <a:t> – Federalists retain control of courts</a:t>
            </a:r>
          </a:p>
          <a:p>
            <a:pPr>
              <a:defRPr/>
            </a:pPr>
            <a:r>
              <a:rPr lang="en-US" altLang="ja-JP" sz="7600" dirty="0" smtClean="0">
                <a:solidFill>
                  <a:srgbClr val="FF0000"/>
                </a:solidFill>
              </a:rPr>
              <a:t>John Marshall </a:t>
            </a:r>
            <a:r>
              <a:rPr lang="en-US" altLang="ja-JP" sz="7600" dirty="0" smtClean="0"/>
              <a:t>(Jefferson’s cousin) appointed by Adams as Chief Justice (1801-1835) strengthen power of federal government</a:t>
            </a:r>
          </a:p>
          <a:p>
            <a:pPr>
              <a:defRPr/>
            </a:pPr>
            <a:r>
              <a:rPr lang="en-US" sz="7600" i="1" dirty="0">
                <a:solidFill>
                  <a:srgbClr val="FF0000"/>
                </a:solidFill>
              </a:rPr>
              <a:t>Marbury v. Madison</a:t>
            </a:r>
            <a:r>
              <a:rPr lang="en-US" sz="7600" dirty="0">
                <a:solidFill>
                  <a:srgbClr val="FF0000"/>
                </a:solidFill>
              </a:rPr>
              <a:t> </a:t>
            </a:r>
            <a:r>
              <a:rPr lang="en-US" sz="7600" dirty="0"/>
              <a:t>(1803</a:t>
            </a:r>
            <a:r>
              <a:rPr lang="en-US" sz="7600" dirty="0" smtClean="0"/>
              <a:t>) John </a:t>
            </a:r>
            <a:r>
              <a:rPr lang="en-US" sz="7600" dirty="0"/>
              <a:t>Marshall</a:t>
            </a:r>
            <a:r>
              <a:rPr lang="ja-JP" altLang="en-US" sz="7600" dirty="0"/>
              <a:t>’</a:t>
            </a:r>
            <a:r>
              <a:rPr lang="en-US" sz="7600" dirty="0"/>
              <a:t>s ruling sets important precedent</a:t>
            </a:r>
          </a:p>
          <a:p>
            <a:pPr>
              <a:defRPr/>
            </a:pPr>
            <a:r>
              <a:rPr lang="en-US" sz="7600" i="1" dirty="0">
                <a:solidFill>
                  <a:srgbClr val="FF0000"/>
                </a:solidFill>
              </a:rPr>
              <a:t>Judicial Review </a:t>
            </a:r>
            <a:r>
              <a:rPr lang="en-US" sz="7600" dirty="0"/>
              <a:t>- Supreme Court</a:t>
            </a:r>
            <a:r>
              <a:rPr lang="ja-JP" altLang="en-US" sz="7600" dirty="0"/>
              <a:t>’</a:t>
            </a:r>
            <a:r>
              <a:rPr lang="en-US" sz="7600" dirty="0"/>
              <a:t>s role in deciding on Constitutionality of </a:t>
            </a:r>
            <a:r>
              <a:rPr lang="en-US" sz="7600" dirty="0" smtClean="0"/>
              <a:t>laws</a:t>
            </a:r>
          </a:p>
          <a:p>
            <a:pPr>
              <a:defRPr/>
            </a:pPr>
            <a:r>
              <a:rPr lang="en-US" sz="7600" dirty="0" smtClean="0"/>
              <a:t>Jefferson’s </a:t>
            </a:r>
            <a:r>
              <a:rPr lang="en-US" sz="7600" b="1" dirty="0" smtClean="0"/>
              <a:t>impeachment campaign </a:t>
            </a:r>
            <a:r>
              <a:rPr lang="en-US" sz="7600" dirty="0" smtClean="0"/>
              <a:t>– Justice Samuel Chase impeachment trial 1804 fails</a:t>
            </a:r>
          </a:p>
          <a:p>
            <a:pPr>
              <a:defRPr/>
            </a:pPr>
            <a:r>
              <a:rPr lang="en-US" sz="7600" b="1" dirty="0" smtClean="0">
                <a:solidFill>
                  <a:srgbClr val="000000"/>
                </a:solidFill>
              </a:rPr>
              <a:t>1804 Election </a:t>
            </a:r>
            <a:r>
              <a:rPr lang="en-US" sz="7600" dirty="0" smtClean="0"/>
              <a:t>Jefferson easily defeats Fed. Charles </a:t>
            </a:r>
            <a:r>
              <a:rPr lang="en-US" sz="7600" dirty="0" err="1" smtClean="0"/>
              <a:t>Pinkney</a:t>
            </a:r>
            <a:endParaRPr lang="en-US" sz="7600" dirty="0" smtClean="0"/>
          </a:p>
          <a:p>
            <a:pPr>
              <a:defRPr/>
            </a:pPr>
            <a:r>
              <a:rPr lang="en-US" sz="7600" b="1" u="sng" dirty="0" smtClean="0"/>
              <a:t>Aaron Burr</a:t>
            </a:r>
            <a:endParaRPr lang="en-US" sz="7600" b="1" u="sng" dirty="0"/>
          </a:p>
          <a:p>
            <a:pPr lvl="1">
              <a:defRPr/>
            </a:pPr>
            <a:r>
              <a:rPr lang="en-US" sz="7600" dirty="0" smtClean="0"/>
              <a:t>1804 </a:t>
            </a:r>
            <a:r>
              <a:rPr lang="en-US" sz="7600" dirty="0"/>
              <a:t>Jefferson replaces him with </a:t>
            </a:r>
            <a:r>
              <a:rPr lang="en-US" sz="7600" dirty="0" smtClean="0"/>
              <a:t>                   George </a:t>
            </a:r>
            <a:r>
              <a:rPr lang="en-US" sz="7600" dirty="0"/>
              <a:t>Clinton </a:t>
            </a:r>
            <a:r>
              <a:rPr lang="en-US" sz="7600" dirty="0" smtClean="0"/>
              <a:t>(NY) as </a:t>
            </a:r>
            <a:r>
              <a:rPr lang="en-US" sz="7600" dirty="0"/>
              <a:t>V.P.</a:t>
            </a:r>
          </a:p>
          <a:p>
            <a:pPr lvl="1">
              <a:defRPr/>
            </a:pPr>
            <a:r>
              <a:rPr lang="en-US" sz="7600" dirty="0" smtClean="0"/>
              <a:t>1804 runs for NY Governor as part of Federalist </a:t>
            </a:r>
            <a:r>
              <a:rPr lang="en-US" sz="7600" dirty="0"/>
              <a:t>Conspiracy “Essex </a:t>
            </a:r>
            <a:r>
              <a:rPr lang="en-US" sz="7600" dirty="0" err="1"/>
              <a:t>Junto</a:t>
            </a:r>
            <a:r>
              <a:rPr lang="en-US" sz="7600" dirty="0"/>
              <a:t>”</a:t>
            </a:r>
          </a:p>
          <a:p>
            <a:pPr lvl="1">
              <a:defRPr/>
            </a:pPr>
            <a:r>
              <a:rPr lang="en-US" sz="7600" dirty="0"/>
              <a:t>Duel with </a:t>
            </a:r>
            <a:r>
              <a:rPr lang="en-US" sz="7600" dirty="0" smtClean="0"/>
              <a:t>Hamilton 1804</a:t>
            </a:r>
            <a:endParaRPr lang="en-US" sz="7600" dirty="0"/>
          </a:p>
          <a:p>
            <a:pPr lvl="1">
              <a:defRPr/>
            </a:pPr>
            <a:r>
              <a:rPr lang="en-US" sz="7600" dirty="0"/>
              <a:t>1806 Mexico Conspiracy &amp; Trial for </a:t>
            </a:r>
            <a:r>
              <a:rPr lang="en-US" sz="7600" dirty="0" smtClean="0"/>
              <a:t>       Treason, Marshall acquits him</a:t>
            </a:r>
            <a:endParaRPr lang="en-US" sz="7600" dirty="0"/>
          </a:p>
          <a:p>
            <a:pPr lvl="1"/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496" y="343143"/>
            <a:ext cx="1481504" cy="191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897" y="1066188"/>
            <a:ext cx="903608" cy="90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4" descr="Bur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03" y="4633952"/>
            <a:ext cx="1430518" cy="194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amilton-burr-du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71" y="4633952"/>
            <a:ext cx="2576725" cy="17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21386" y="6519589"/>
            <a:ext cx="121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Aaron Burr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1372" y="805286"/>
            <a:ext cx="1063007" cy="17573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81907" y="6330461"/>
            <a:ext cx="201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Burr-Hamilton Duel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935" y="2517806"/>
            <a:ext cx="1620571" cy="2049382"/>
          </a:xfrm>
          <a:prstGeom prst="rect">
            <a:avLst/>
          </a:prstGeom>
        </p:spPr>
      </p:pic>
      <p:pic>
        <p:nvPicPr>
          <p:cNvPr id="15" name="Picture 14" descr="350px-ElectoralCollege1804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35" y="2223068"/>
            <a:ext cx="2146517" cy="22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5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376" y="4235570"/>
            <a:ext cx="3340100" cy="2622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78" y="1100"/>
            <a:ext cx="6525846" cy="72182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pple Chancery"/>
                <a:cs typeface="Apple Chancery"/>
              </a:rPr>
              <a:t>Foreign Policy Challenges</a:t>
            </a:r>
            <a:endParaRPr lang="en-US" dirty="0">
              <a:latin typeface="Apple Chancery"/>
              <a:cs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8" y="701122"/>
            <a:ext cx="5460022" cy="494518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Barbary Pirates War </a:t>
            </a:r>
            <a:r>
              <a:rPr lang="en-US" sz="2000" dirty="0" smtClean="0"/>
              <a:t>(1801-1805) TJ refused to pay tribute to Pasha of Tripoli – sent naval fleet – reduction of $</a:t>
            </a:r>
          </a:p>
          <a:p>
            <a:pPr>
              <a:lnSpc>
                <a:spcPct val="80000"/>
              </a:lnSpc>
              <a:defRPr/>
            </a:pPr>
            <a:r>
              <a:rPr lang="en-US" sz="2000" dirty="0" smtClean="0"/>
              <a:t>Threats to Neutrality – British </a:t>
            </a:r>
            <a:r>
              <a:rPr lang="en-US" sz="2000" dirty="0" smtClean="0">
                <a:solidFill>
                  <a:srgbClr val="FF0000"/>
                </a:solidFill>
              </a:rPr>
              <a:t>impressment</a:t>
            </a:r>
            <a:r>
              <a:rPr lang="en-US" sz="2000" dirty="0" smtClean="0"/>
              <a:t> of American sailors</a:t>
            </a:r>
          </a:p>
          <a:p>
            <a:pPr>
              <a:lnSpc>
                <a:spcPct val="80000"/>
              </a:lnSpc>
              <a:defRPr/>
            </a:pPr>
            <a:r>
              <a:rPr lang="en-US" sz="2000" b="1" i="1" dirty="0" smtClean="0">
                <a:solidFill>
                  <a:srgbClr val="000000"/>
                </a:solidFill>
              </a:rPr>
              <a:t>Chesapeake-Leopard </a:t>
            </a:r>
            <a:r>
              <a:rPr lang="en-US" sz="2000" b="1" dirty="0" smtClean="0">
                <a:solidFill>
                  <a:srgbClr val="000000"/>
                </a:solidFill>
              </a:rPr>
              <a:t>Affair </a:t>
            </a:r>
            <a:r>
              <a:rPr lang="en-US" sz="2000" dirty="0" smtClean="0"/>
              <a:t>(1807) 3 Americans killed, others impressed of coast of VA, caused “war fever” and anti-British sentiment</a:t>
            </a:r>
          </a:p>
          <a:p>
            <a:pPr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Embargo Act </a:t>
            </a:r>
            <a:r>
              <a:rPr lang="en-US" sz="2000" dirty="0" smtClean="0"/>
              <a:t>(1807) forbade American ships to sail to any foreign port to pressure Britain to respect neutral rights, backfired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000" dirty="0" smtClean="0"/>
              <a:t>Devastated American economy as exports dropped 80%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000" dirty="0" smtClean="0"/>
              <a:t>New England considers secession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000" dirty="0" smtClean="0"/>
              <a:t>TJ calls for its repeal last days in office 1809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77" y="255279"/>
            <a:ext cx="1595071" cy="231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76" y="693461"/>
            <a:ext cx="1455290" cy="187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47" y="2669475"/>
            <a:ext cx="2238153" cy="146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5" y="4787778"/>
            <a:ext cx="4798452" cy="187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merican_Snapping_Turtle_Carto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8"/>
          <a:stretch>
            <a:fillRect/>
          </a:stretch>
        </p:blipFill>
        <p:spPr bwMode="auto">
          <a:xfrm>
            <a:off x="533401" y="693461"/>
            <a:ext cx="7356178" cy="5637544"/>
          </a:xfrm>
          <a:prstGeom prst="rect">
            <a:avLst/>
          </a:prstGeom>
          <a:noFill/>
          <a:ln w="9525">
            <a:solidFill>
              <a:srgbClr val="006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5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3095</TotalTime>
  <Words>616</Words>
  <Application>Microsoft Macintosh PowerPoint</Application>
  <PresentationFormat>On-screen Show (4:3)</PresentationFormat>
  <Paragraphs>73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Jefferson Era</vt:lpstr>
      <vt:lpstr>Essential Questions</vt:lpstr>
      <vt:lpstr>TPS: What do you already know about Thomas Jefferson???</vt:lpstr>
      <vt:lpstr>Cultural Nationalism</vt:lpstr>
      <vt:lpstr>Get your primary source packet…</vt:lpstr>
      <vt:lpstr>Jeffersonian Democracy</vt:lpstr>
      <vt:lpstr>Louisiana Purchase</vt:lpstr>
      <vt:lpstr>Supreme Court &amp; Reelection</vt:lpstr>
      <vt:lpstr>Foreign Policy Challenges</vt:lpstr>
      <vt:lpstr>TJ Says Goodbye</vt:lpstr>
      <vt:lpstr>Thomas Jefferson Caricature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Jefferson Years</dc:title>
  <dc:creator>Andrew Owens</dc:creator>
  <cp:lastModifiedBy>Ramirez, Marcia P.</cp:lastModifiedBy>
  <cp:revision>28</cp:revision>
  <dcterms:created xsi:type="dcterms:W3CDTF">2014-09-21T23:29:28Z</dcterms:created>
  <dcterms:modified xsi:type="dcterms:W3CDTF">2016-10-24T14:55:58Z</dcterms:modified>
</cp:coreProperties>
</file>