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9" r:id="rId2"/>
    <p:sldId id="272" r:id="rId3"/>
    <p:sldId id="256" r:id="rId4"/>
    <p:sldId id="267" r:id="rId5"/>
    <p:sldId id="257" r:id="rId6"/>
    <p:sldId id="258" r:id="rId7"/>
    <p:sldId id="259" r:id="rId8"/>
    <p:sldId id="260" r:id="rId9"/>
    <p:sldId id="261" r:id="rId10"/>
    <p:sldId id="266" r:id="rId11"/>
    <p:sldId id="262" r:id="rId12"/>
    <p:sldId id="270" r:id="rId13"/>
    <p:sldId id="271" r:id="rId14"/>
    <p:sldId id="265" r:id="rId15"/>
    <p:sldId id="268" r:id="rId16"/>
    <p:sldId id="26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1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23D4C-796D-4F4B-951E-11FB73EF4301}" type="datetimeFigureOut">
              <a:rPr lang="en-US" smtClean="0"/>
              <a:t>9/25/16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4A618-3180-FD4B-8E31-70B96C315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6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CD332-0463-6B4E-A54B-D30489D7C72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9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4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8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7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2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9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C244-5C1B-4447-99F6-2C404B22036A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E79B8-0204-F349-90BF-10C5E59E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hyperlink" Target="https://www.youtube.com/watch?v=3EiSymRrKI4&amp;index=7&amp;list=PL8dPuuaLjXtMwmepBjTSG593eG7ObzO7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Morning Students!!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Agenda</a:t>
            </a:r>
          </a:p>
          <a:p>
            <a:pPr marL="514350" indent="-514350" algn="ctr">
              <a:buAutoNum type="arabicPeriod"/>
            </a:pPr>
            <a:r>
              <a:rPr lang="en-US" u="sng" dirty="0" err="1" smtClean="0"/>
              <a:t>Edpuzzle</a:t>
            </a:r>
            <a:r>
              <a:rPr lang="en-US" u="sng" dirty="0" smtClean="0"/>
              <a:t> Account Set Ups</a:t>
            </a:r>
          </a:p>
          <a:p>
            <a:pPr marL="514350" indent="-514350" algn="ctr">
              <a:buAutoNum type="arabicPeriod"/>
            </a:pPr>
            <a:r>
              <a:rPr lang="en-US" u="sng" dirty="0" smtClean="0"/>
              <a:t>Short Lecture on the American Revolution</a:t>
            </a:r>
          </a:p>
          <a:p>
            <a:pPr marL="514350" indent="-514350" algn="ctr">
              <a:buAutoNum type="arabicPeriod"/>
            </a:pPr>
            <a:r>
              <a:rPr lang="en-US" u="sng" dirty="0" smtClean="0"/>
              <a:t>The Roles of Slaves, Native American and Women in the AR.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134" b="-10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840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7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97285"/>
              </p:ext>
            </p:extLst>
          </p:nvPr>
        </p:nvGraphicFramePr>
        <p:xfrm>
          <a:off x="1676400" y="2202391"/>
          <a:ext cx="6739467" cy="3512609"/>
        </p:xfrm>
        <a:graphic>
          <a:graphicData uri="http://schemas.openxmlformats.org/drawingml/2006/table">
            <a:tbl>
              <a:tblPr/>
              <a:tblGrid>
                <a:gridCol w="2407403"/>
                <a:gridCol w="2085575"/>
                <a:gridCol w="2246489"/>
              </a:tblGrid>
              <a:tr h="577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Britain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</a:rPr>
                        <a:t>Americans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6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Disadvantages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1676400" y="304800"/>
            <a:ext cx="7239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+mn-cs"/>
              </a:rPr>
              <a:t>On the Eve of the Revolution ?</a:t>
            </a:r>
          </a:p>
        </p:txBody>
      </p:sp>
    </p:spTree>
    <p:extLst>
      <p:ext uri="{BB962C8B-B14F-4D97-AF65-F5344CB8AC3E}">
        <p14:creationId xmlns:p14="http://schemas.microsoft.com/office/powerpoint/2010/main" val="186726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h6Cornwal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848" y="2888318"/>
            <a:ext cx="1868475" cy="20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5" y="49588"/>
            <a:ext cx="6552530" cy="7863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Lucida Calligraphy"/>
                <a:cs typeface="Lucida Calligraphy"/>
              </a:rPr>
              <a:t>The Revolutionary War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164" y="764590"/>
            <a:ext cx="6909916" cy="609341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1775-1777 series of losses including British occupation of New York and Philadelphia</a:t>
            </a:r>
          </a:p>
          <a:p>
            <a:r>
              <a:rPr lang="en-US" sz="2000" dirty="0" smtClean="0"/>
              <a:t>Demoralized winter of 1777-1778 in </a:t>
            </a:r>
            <a:r>
              <a:rPr lang="en-US" sz="2000" b="1" dirty="0" smtClean="0"/>
              <a:t>Valley Forge</a:t>
            </a:r>
            <a:r>
              <a:rPr lang="en-US" sz="2000" dirty="0" smtClean="0"/>
              <a:t>, PA</a:t>
            </a:r>
          </a:p>
          <a:p>
            <a:r>
              <a:rPr lang="en-US" sz="2000" dirty="0" smtClean="0"/>
              <a:t>95% decline in trade: goods scarce, inflation, “continentals” become worthless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Turning Point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Battle of Saratoga </a:t>
            </a:r>
            <a:r>
              <a:rPr lang="en-US" sz="2000" dirty="0" smtClean="0"/>
              <a:t>in NY Oct. 1777</a:t>
            </a:r>
          </a:p>
          <a:p>
            <a:pPr lvl="1"/>
            <a:r>
              <a:rPr lang="en-US" sz="1600" dirty="0" smtClean="0"/>
              <a:t>Leads to </a:t>
            </a:r>
            <a:r>
              <a:rPr lang="en-US" sz="1600" dirty="0" smtClean="0">
                <a:solidFill>
                  <a:srgbClr val="FF0000"/>
                </a:solidFill>
              </a:rPr>
              <a:t>French Alliance </a:t>
            </a:r>
            <a:r>
              <a:rPr lang="en-US" sz="1600" dirty="0" smtClean="0"/>
              <a:t>w/ Louis XVI in 1778 (secretly given aid earlier) &amp; loans from Holland - Spain &amp; Holland join alliance in 1779</a:t>
            </a:r>
          </a:p>
          <a:p>
            <a:r>
              <a:rPr lang="en-US" sz="2000" dirty="0" smtClean="0"/>
              <a:t>Patriot Victory: </a:t>
            </a:r>
          </a:p>
          <a:p>
            <a:pPr lvl="1"/>
            <a:r>
              <a:rPr lang="en-US" sz="1600" dirty="0" smtClean="0"/>
              <a:t>Ohio Valley campaign George Rogers Clark captured British forts 1778-1779, 1780 failed Southern Campaign British relied to heavily on Loyalists support &amp; tried to recruit slaves</a:t>
            </a:r>
          </a:p>
          <a:p>
            <a:pPr lvl="1"/>
            <a:r>
              <a:rPr lang="en-US" sz="1600" b="1" dirty="0" smtClean="0">
                <a:solidFill>
                  <a:srgbClr val="000000"/>
                </a:solidFill>
              </a:rPr>
              <a:t>Yorktown</a:t>
            </a:r>
            <a:r>
              <a:rPr lang="en-US" sz="1600" dirty="0" smtClean="0">
                <a:solidFill>
                  <a:srgbClr val="FF0000"/>
                </a:solidFill>
              </a:rPr>
              <a:t>: </a:t>
            </a:r>
            <a:r>
              <a:rPr lang="en-US" sz="1600" dirty="0" smtClean="0"/>
              <a:t>1781 Lord Cornwallis army surrenders after being surrounded by Washington’s &amp; French army &amp; navy</a:t>
            </a:r>
          </a:p>
          <a:p>
            <a:pPr lvl="1"/>
            <a:r>
              <a:rPr lang="en-US" sz="1600" dirty="0" smtClean="0"/>
              <a:t>War became unpopular in England, Lord North &amp; Tories resigned, Whigs gained control of Parliament pushed for peace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Treaty of Paris of 1783: </a:t>
            </a:r>
            <a:r>
              <a:rPr lang="en-US" sz="2000" dirty="0" smtClean="0"/>
              <a:t>(Jay, Adams, Franklin) 1. Britain formally recognized US independence 2. </a:t>
            </a:r>
            <a:r>
              <a:rPr lang="en-US" sz="2000" dirty="0"/>
              <a:t>L</a:t>
            </a:r>
            <a:r>
              <a:rPr lang="en-US" sz="2000" dirty="0" smtClean="0"/>
              <a:t>and </a:t>
            </a:r>
            <a:r>
              <a:rPr lang="en-US" sz="2000" dirty="0"/>
              <a:t>e</a:t>
            </a:r>
            <a:r>
              <a:rPr lang="en-US" sz="2000" dirty="0" smtClean="0"/>
              <a:t>ast of Mississippi River 3. America to have fishing rights off Canada coast  4. Americans would pay debts to British merchants &amp; return Loyalist property</a:t>
            </a:r>
          </a:p>
        </p:txBody>
      </p:sp>
      <p:pic>
        <p:nvPicPr>
          <p:cNvPr id="6" name="Picture 4" descr="George_Washington_17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22" y="49588"/>
            <a:ext cx="2064601" cy="272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52" y="5046356"/>
            <a:ext cx="2127571" cy="159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h07_03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>
            <a:fillRect/>
          </a:stretch>
        </p:blipFill>
        <p:spPr bwMode="auto">
          <a:xfrm>
            <a:off x="183885" y="836941"/>
            <a:ext cx="6950963" cy="594189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miley Face 7"/>
          <p:cNvSpPr/>
          <p:nvPr/>
        </p:nvSpPr>
        <p:spPr>
          <a:xfrm>
            <a:off x="297603" y="5917353"/>
            <a:ext cx="822960" cy="822960"/>
          </a:xfrm>
          <a:prstGeom prst="smileyFac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4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Women, Slaves &amp; Native Americans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7" y="1600200"/>
            <a:ext cx="8720665" cy="49508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Today, you will work in groups of three.</a:t>
            </a:r>
          </a:p>
          <a:p>
            <a:r>
              <a:rPr lang="en-US" dirty="0" smtClean="0"/>
              <a:t>Each member will read one secondary source. You will either be assigned Women, Slaver or Native Americans.</a:t>
            </a:r>
          </a:p>
          <a:p>
            <a:r>
              <a:rPr lang="en-US" dirty="0" smtClean="0"/>
              <a:t>After reading, you will answer the following :</a:t>
            </a:r>
          </a:p>
          <a:p>
            <a:r>
              <a:rPr lang="en-US" dirty="0" smtClean="0"/>
              <a:t>You will then share with your group what you read and the answers to the questions.</a:t>
            </a:r>
          </a:p>
          <a:p>
            <a:r>
              <a:rPr lang="en-US" dirty="0" smtClean="0"/>
              <a:t>Together you will formulate a thesis to the following prompt: </a:t>
            </a:r>
            <a:r>
              <a:rPr lang="en-US" b="1" dirty="0" smtClean="0"/>
              <a:t>The American Revolution would not have been won without the help of women, slaves and Native Americans. Refute, Support of Modify the statement.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19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and Answer the Questions on </a:t>
            </a:r>
            <a:r>
              <a:rPr lang="en-US" dirty="0" err="1" smtClean="0"/>
              <a:t>Edpuzzle</a:t>
            </a:r>
            <a:r>
              <a:rPr lang="en-US" dirty="0" smtClean="0"/>
              <a:t>. The video is </a:t>
            </a:r>
            <a:r>
              <a:rPr lang="en-US" u="sng" dirty="0" smtClean="0"/>
              <a:t>Crash Course: Who Won the American Revolution?</a:t>
            </a:r>
          </a:p>
          <a:p>
            <a:r>
              <a:rPr lang="en-US" dirty="0" smtClean="0"/>
              <a:t>Due tomorrow </a:t>
            </a:r>
            <a:r>
              <a:rPr lang="en-US" dirty="0" smtClean="0">
                <a:sym typeface="Wingdings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0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8" y="33513"/>
            <a:ext cx="6777193" cy="5867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Social Change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26579"/>
            <a:ext cx="7047411" cy="6431421"/>
          </a:xfrm>
        </p:spPr>
        <p:txBody>
          <a:bodyPr>
            <a:noAutofit/>
          </a:bodyPr>
          <a:lstStyle/>
          <a:p>
            <a:r>
              <a:rPr lang="en-US" sz="2000" dirty="0" smtClean="0"/>
              <a:t>Abolition of aristocratic titles, no primogeniture laws, but no major redistribution of wealth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Separation of church &amp; state</a:t>
            </a:r>
            <a:r>
              <a:rPr lang="en-US" sz="2000" dirty="0" smtClean="0"/>
              <a:t>: Anglican church de-established, only New England (NH, CT, &amp; MA) had tax-supported Congregational Church (until 1830s), Quakers also lost influence, Catholic church status improved.</a:t>
            </a:r>
          </a:p>
          <a:p>
            <a:r>
              <a:rPr lang="en-US" sz="2000" b="1" u="sng" dirty="0" smtClean="0"/>
              <a:t>Women</a:t>
            </a:r>
            <a:r>
              <a:rPr lang="en-US" sz="2000" dirty="0" smtClean="0"/>
              <a:t>: during war many worked as cooks &amp; nurses, a few fought in battle Mary McCauley (Molly Pitcher) &amp; Deborah Sampson, maintained colonial economy, but after war still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class status despite </a:t>
            </a:r>
            <a:r>
              <a:rPr lang="en-US" sz="2000" dirty="0" smtClean="0">
                <a:solidFill>
                  <a:srgbClr val="FF0000"/>
                </a:solidFill>
              </a:rPr>
              <a:t>Abigail Adams </a:t>
            </a:r>
            <a:r>
              <a:rPr lang="en-US" sz="2000" dirty="0" smtClean="0"/>
              <a:t>plea to </a:t>
            </a:r>
            <a:r>
              <a:rPr lang="en-US" sz="2000" i="1" dirty="0" smtClean="0"/>
              <a:t>“Remember the ladies and be more generous and favorable to them than your ancestors.” – Did they?</a:t>
            </a:r>
          </a:p>
          <a:p>
            <a:r>
              <a:rPr lang="en-US" sz="2000" i="1" dirty="0" smtClean="0"/>
              <a:t>New emphasis: “</a:t>
            </a:r>
            <a:r>
              <a:rPr lang="en-US" sz="2000" i="1" dirty="0" smtClean="0">
                <a:solidFill>
                  <a:srgbClr val="FF0000"/>
                </a:solidFill>
              </a:rPr>
              <a:t>Republican Motherhood</a:t>
            </a:r>
            <a:r>
              <a:rPr lang="en-US" sz="2000" i="1" dirty="0" smtClean="0"/>
              <a:t>” – women’s role important to educate and serve as model for future (male) citizens</a:t>
            </a:r>
          </a:p>
          <a:p>
            <a:r>
              <a:rPr lang="en-US" sz="2000" b="1" dirty="0" smtClean="0"/>
              <a:t>Slavery</a:t>
            </a:r>
            <a:r>
              <a:rPr lang="en-US" sz="2000" dirty="0" smtClean="0"/>
              <a:t>: some inspired by “all men are created equal”, Congress banned international slave trade, gradual emancipation laws in North, but overall expanded</a:t>
            </a:r>
          </a:p>
          <a:p>
            <a:r>
              <a:rPr lang="en-US" sz="2000" b="1" dirty="0" smtClean="0"/>
              <a:t>Indians</a:t>
            </a:r>
            <a:r>
              <a:rPr lang="en-US" sz="2000" dirty="0" smtClean="0"/>
              <a:t>: blamed for British alliance, pushed further West “Civilization or death to all American Savages”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of July toast</a:t>
            </a:r>
            <a:endParaRPr lang="en-US" sz="2000" dirty="0"/>
          </a:p>
        </p:txBody>
      </p:sp>
      <p:pic>
        <p:nvPicPr>
          <p:cNvPr id="4" name="Picture 4" descr="adam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92" y="4157634"/>
            <a:ext cx="2026585" cy="25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4690_m_07_0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7" y="620226"/>
            <a:ext cx="6299727" cy="6194731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378" y="2517635"/>
            <a:ext cx="2009899" cy="1498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410" y="230279"/>
            <a:ext cx="184520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5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What were the key elements of the </a:t>
            </a:r>
            <a:r>
              <a:rPr lang="en-US" b="1" dirty="0"/>
              <a:t>Articles of Confederation</a:t>
            </a:r>
            <a:r>
              <a:rPr lang="en-US" dirty="0"/>
              <a:t> and why and to what extent was the federal government limited? After the</a:t>
            </a:r>
            <a:r>
              <a:rPr lang="en-US" b="1" dirty="0"/>
              <a:t> Revolution</a:t>
            </a:r>
            <a:r>
              <a:rPr lang="en-US" dirty="0"/>
              <a:t>, what led to calls for strengthening the federal government? </a:t>
            </a:r>
          </a:p>
          <a:p>
            <a:pPr lvl="0"/>
            <a:r>
              <a:rPr lang="en-US" dirty="0"/>
              <a:t>What impact did the American Revolution have on women? </a:t>
            </a:r>
            <a:r>
              <a:rPr lang="en-US"/>
              <a:t>What was the concept of </a:t>
            </a:r>
            <a:r>
              <a:rPr lang="en-US" b="1"/>
              <a:t>“republican motherhood”</a:t>
            </a:r>
            <a:r>
              <a:rPr lang="en-US"/>
              <a:t> and why was this significance?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08" y="33514"/>
            <a:ext cx="7243856" cy="6577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Lucida Calligraphy"/>
                <a:cs typeface="Lucida Calligraphy"/>
              </a:rPr>
              <a:t>New Governments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500930"/>
            <a:ext cx="7090119" cy="6170198"/>
          </a:xfrm>
        </p:spPr>
        <p:txBody>
          <a:bodyPr>
            <a:noAutofit/>
          </a:bodyPr>
          <a:lstStyle/>
          <a:p>
            <a:r>
              <a:rPr lang="en-US" sz="2000" dirty="0" smtClean="0"/>
              <a:t>13 colonies became states with new </a:t>
            </a:r>
            <a:r>
              <a:rPr lang="en-US" sz="2000" dirty="0" smtClean="0">
                <a:solidFill>
                  <a:srgbClr val="FF0000"/>
                </a:solidFill>
              </a:rPr>
              <a:t>state constitutions</a:t>
            </a:r>
            <a:endParaRPr lang="en-US" sz="2000" dirty="0" smtClean="0"/>
          </a:p>
          <a:p>
            <a:r>
              <a:rPr lang="en-US" sz="2000" dirty="0" smtClean="0"/>
              <a:t>Debates between conservatives: law &amp; order, &amp; liberals: individual rights &amp; protection from tyranny</a:t>
            </a:r>
          </a:p>
          <a:p>
            <a:r>
              <a:rPr lang="en-US" sz="2000" dirty="0" smtClean="0"/>
              <a:t>Each had in common:</a:t>
            </a:r>
          </a:p>
          <a:p>
            <a:pPr lvl="1"/>
            <a:r>
              <a:rPr lang="en-US" sz="2000" dirty="0" smtClean="0"/>
              <a:t>“Bill” or “Declaration” of Rights and freedoms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Separation of Powers</a:t>
            </a:r>
            <a:r>
              <a:rPr lang="en-US" sz="2000" dirty="0" smtClean="0"/>
              <a:t>: to protect against tyranny 1. elected Bicameral legislature 2. elected governor 3. court system</a:t>
            </a:r>
          </a:p>
          <a:p>
            <a:pPr lvl="1"/>
            <a:r>
              <a:rPr lang="en-US" sz="2000" dirty="0" smtClean="0"/>
              <a:t>Voting rights: all property-owning white males</a:t>
            </a:r>
          </a:p>
          <a:p>
            <a:pPr lvl="1"/>
            <a:r>
              <a:rPr lang="en-US" sz="2000" dirty="0" smtClean="0"/>
              <a:t>Office-Holding qualification usually higher than voting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Articles of Confederation</a:t>
            </a:r>
            <a:r>
              <a:rPr lang="en-US" sz="2000" dirty="0" smtClean="0"/>
              <a:t>: drafted by John Dickinson, adopted in 1777 by Congress – officially ratified by states in 1781 after VA &amp; NY dropped claim to Ohio Valley</a:t>
            </a:r>
          </a:p>
          <a:p>
            <a:pPr lvl="1"/>
            <a:r>
              <a:rPr lang="en-US" sz="2000" dirty="0" smtClean="0"/>
              <a:t>Central Government w/only 1 body: a unicameral Congress, no executive or federal court system</a:t>
            </a:r>
          </a:p>
          <a:p>
            <a:pPr lvl="1"/>
            <a:r>
              <a:rPr lang="en-US" sz="2000" dirty="0" smtClean="0"/>
              <a:t>Each state 1 vote (equal representation) 2/3 needed to pass laws, &amp; all 13 states needed to pass Amendments</a:t>
            </a:r>
          </a:p>
          <a:p>
            <a:pPr lvl="1"/>
            <a:r>
              <a:rPr lang="en-US" sz="2000" dirty="0" smtClean="0"/>
              <a:t>Powers: wage war, treaties, diplomacy, borrow money</a:t>
            </a:r>
          </a:p>
          <a:p>
            <a:pPr lvl="1"/>
            <a:r>
              <a:rPr lang="en-US" sz="2000" dirty="0" smtClean="0"/>
              <a:t>No Power to regulate commerce or collect taxes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06" y="2640113"/>
            <a:ext cx="2382994" cy="1517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63" y="189085"/>
            <a:ext cx="2802774" cy="186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117" y="4318856"/>
            <a:ext cx="1911192" cy="13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2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5" y="49588"/>
            <a:ext cx="8417505" cy="70593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Lucida Calligraphy"/>
                <a:cs typeface="Lucida Calligraphy"/>
              </a:rPr>
              <a:t>Articles of Confederation (1781-1787)</a:t>
            </a:r>
            <a:endParaRPr lang="en-US" sz="32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71399"/>
            <a:ext cx="6752493" cy="6115804"/>
          </a:xfrm>
        </p:spPr>
        <p:txBody>
          <a:bodyPr>
            <a:noAutofit/>
          </a:bodyPr>
          <a:lstStyle/>
          <a:p>
            <a:r>
              <a:rPr lang="en-US" sz="2000" b="1" u="sng" dirty="0" smtClean="0"/>
              <a:t>Accomplishments</a:t>
            </a:r>
            <a:r>
              <a:rPr lang="en-US" sz="2000" dirty="0" smtClean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Winning the war, negotiating alliances &amp; favorable peace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0000"/>
                </a:solidFill>
              </a:rPr>
              <a:t>Land Ordinance of 1785</a:t>
            </a:r>
            <a:r>
              <a:rPr lang="en-US" sz="2000" dirty="0" smtClean="0"/>
              <a:t>: policy of surveying western lands: “the grid” promoted public education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Northwest Ordinance of 1787</a:t>
            </a:r>
            <a:r>
              <a:rPr lang="en-US" sz="2000" dirty="0" smtClean="0"/>
              <a:t>: (Ohio Valley &amp; Great Lakes area) set rules for creating new states, allowed limited territorial self-</a:t>
            </a:r>
            <a:r>
              <a:rPr lang="en-US" sz="2000" dirty="0" err="1" smtClean="0"/>
              <a:t>gov.</a:t>
            </a:r>
            <a:r>
              <a:rPr lang="en-US" sz="2000" dirty="0"/>
              <a:t> </a:t>
            </a:r>
            <a:r>
              <a:rPr lang="en-US" sz="2000" dirty="0" smtClean="0"/>
              <a:t>&amp; banned slavery</a:t>
            </a:r>
          </a:p>
          <a:p>
            <a:r>
              <a:rPr lang="en-US" sz="2000" b="1" u="sng" dirty="0" smtClean="0"/>
              <a:t>Problems</a:t>
            </a:r>
            <a:r>
              <a:rPr lang="en-US" sz="2000" dirty="0" smtClean="0"/>
              <a:t>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b="1" dirty="0" smtClean="0"/>
              <a:t>Financial</a:t>
            </a:r>
            <a:r>
              <a:rPr lang="en-US" sz="2000" dirty="0" smtClean="0"/>
              <a:t>: war debts &amp; pensions unpaid, states &amp; Congress issued worthless paper $, no tax power= had to request $ from states. Couldn’t promote trade.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b="1" dirty="0" smtClean="0"/>
              <a:t>Foreign</a:t>
            </a:r>
            <a:r>
              <a:rPr lang="en-US" sz="2000" dirty="0" smtClean="0"/>
              <a:t>: European lack of respect, 13 potential trade policies, couldn’t pay debts: Britain &amp; Spain threatened to expand in West.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b="1" dirty="0" smtClean="0"/>
              <a:t>Domestic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Shays’ Rebellion </a:t>
            </a:r>
            <a:r>
              <a:rPr lang="en-US" sz="2000" dirty="0" smtClean="0"/>
              <a:t>1786-1787 Daniel Shays’ led revolt of MA farmers against high state taxes, debtors prison, and lack of paper $. Private army raised to defeat it. Indian threat in the West.</a:t>
            </a:r>
            <a:endParaRPr lang="en-US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4250732"/>
            <a:ext cx="2326993" cy="174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34" y="1001873"/>
            <a:ext cx="2391056" cy="298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4079"/>
          <a:stretch>
            <a:fillRect/>
          </a:stretch>
        </p:blipFill>
        <p:spPr bwMode="auto">
          <a:xfrm>
            <a:off x="-1" y="755525"/>
            <a:ext cx="7947406" cy="593167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07m02"/>
          <p:cNvPicPr preferRelativeResize="0"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" y="571399"/>
            <a:ext cx="6953961" cy="6167504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32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Edpuzzle</a:t>
            </a:r>
            <a:r>
              <a:rPr lang="en-US" dirty="0" smtClean="0"/>
              <a:t> Accounts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Go to the APP Store and download EDPUZZLE</a:t>
            </a:r>
          </a:p>
          <a:p>
            <a:r>
              <a:rPr lang="en-US" dirty="0" smtClean="0"/>
              <a:t>Sign in using either your </a:t>
            </a:r>
            <a:r>
              <a:rPr lang="en-US" dirty="0" err="1" smtClean="0"/>
              <a:t>Edmodo</a:t>
            </a:r>
            <a:r>
              <a:rPr lang="en-US" dirty="0" smtClean="0"/>
              <a:t> Account, GMAIL or create a new account. </a:t>
            </a:r>
          </a:p>
          <a:p>
            <a:r>
              <a:rPr lang="en-US" dirty="0" smtClean="0"/>
              <a:t>The codes are as follows:</a:t>
            </a:r>
          </a:p>
          <a:p>
            <a:r>
              <a:rPr lang="en-US" dirty="0" smtClean="0"/>
              <a:t>Period One: </a:t>
            </a:r>
            <a:r>
              <a:rPr lang="en-US" dirty="0" err="1" smtClean="0"/>
              <a:t>ogeinih</a:t>
            </a:r>
            <a:endParaRPr lang="en-US" dirty="0" smtClean="0"/>
          </a:p>
          <a:p>
            <a:r>
              <a:rPr lang="en-US" dirty="0" smtClean="0"/>
              <a:t>Period Two: </a:t>
            </a:r>
            <a:r>
              <a:rPr lang="en-US" dirty="0" err="1" smtClean="0"/>
              <a:t>fawzuwb</a:t>
            </a:r>
            <a:endParaRPr lang="en-US" dirty="0" smtClean="0"/>
          </a:p>
          <a:p>
            <a:r>
              <a:rPr lang="en-US" dirty="0" smtClean="0"/>
              <a:t>Period Three: </a:t>
            </a:r>
            <a:r>
              <a:rPr lang="en-US" dirty="0" err="1" smtClean="0"/>
              <a:t>beilogt</a:t>
            </a:r>
            <a:endParaRPr lang="en-US" dirty="0" smtClean="0"/>
          </a:p>
          <a:p>
            <a:r>
              <a:rPr lang="en-US" dirty="0" smtClean="0"/>
              <a:t>Click on </a:t>
            </a:r>
            <a:r>
              <a:rPr lang="en-US" u="sng" dirty="0" smtClean="0"/>
              <a:t>Tea, Taxes and the American Revolution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8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1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American Revolution &amp; Confederation </a:t>
            </a:r>
            <a:br>
              <a:rPr lang="en-US" dirty="0" smtClean="0">
                <a:latin typeface="Lucida Calligraphy"/>
                <a:cs typeface="Lucida Calligraphy"/>
              </a:rPr>
            </a:br>
            <a:r>
              <a:rPr lang="en-US" dirty="0" smtClean="0">
                <a:latin typeface="Lucida Calligraphy"/>
                <a:cs typeface="Lucida Calligraphy"/>
              </a:rPr>
              <a:t>1774-1787</a:t>
            </a:r>
            <a:endParaRPr lang="en-US" dirty="0">
              <a:latin typeface="Lucida Calligraphy"/>
              <a:cs typeface="Lucida Calligraphy"/>
            </a:endParaRPr>
          </a:p>
        </p:txBody>
      </p:sp>
      <p:pic>
        <p:nvPicPr>
          <p:cNvPr id="4" name="Picture 4" descr="washington-delaware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59" y="1962031"/>
            <a:ext cx="6399674" cy="370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4333" y="6190606"/>
            <a:ext cx="513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Crash Course 7: Who Won the American Revolution?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caused </a:t>
            </a:r>
            <a:r>
              <a:rPr lang="en-US" dirty="0" smtClean="0"/>
              <a:t>colonists </a:t>
            </a:r>
            <a:r>
              <a:rPr lang="en-US" dirty="0"/>
              <a:t>to join the </a:t>
            </a:r>
            <a:r>
              <a:rPr lang="en-US" b="1" dirty="0"/>
              <a:t>Patriot</a:t>
            </a:r>
            <a:r>
              <a:rPr lang="en-US" dirty="0"/>
              <a:t> cause and how were the able to mobilize support for the movement?</a:t>
            </a:r>
          </a:p>
          <a:p>
            <a:r>
              <a:rPr lang="en-US" dirty="0" smtClean="0"/>
              <a:t>What </a:t>
            </a:r>
            <a:r>
              <a:rPr lang="en-US" dirty="0"/>
              <a:t>advantages and disadvantages did the </a:t>
            </a:r>
            <a:r>
              <a:rPr lang="en-US" b="1" dirty="0"/>
              <a:t>Patriots</a:t>
            </a:r>
            <a:r>
              <a:rPr lang="en-US" dirty="0"/>
              <a:t> and Great Britain have in the War for Independence, and what were the causes of Patriot victory?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13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5" y="114804"/>
            <a:ext cx="8229600" cy="88184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Lucida Calligraphy"/>
                <a:cs typeface="Lucida Calligraphy"/>
              </a:rPr>
              <a:t>First Continental Congress</a:t>
            </a:r>
            <a:r>
              <a:rPr lang="en-US" sz="3600" dirty="0" smtClean="0">
                <a:latin typeface="Lucida Calligraphy"/>
                <a:cs typeface="Lucida Calligraphy"/>
              </a:rPr>
              <a:t>- 1774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35" y="1038619"/>
            <a:ext cx="6344245" cy="565251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55 delegates from 12 colonies (no GA) meet in Philadelphia – 1 vote each discuss response to “Intolerable Acts” in Sep. 1774</a:t>
            </a:r>
          </a:p>
          <a:p>
            <a:r>
              <a:rPr lang="en-US" sz="2000" dirty="0" smtClean="0"/>
              <a:t>Radicals: Patrick Henry, John &amp; Samuel Adams</a:t>
            </a:r>
          </a:p>
          <a:p>
            <a:r>
              <a:rPr lang="en-US" sz="2000" dirty="0" smtClean="0"/>
              <a:t>Moderates: </a:t>
            </a:r>
            <a:r>
              <a:rPr lang="en-US" sz="2000" dirty="0" smtClean="0">
                <a:solidFill>
                  <a:srgbClr val="FF0000"/>
                </a:solidFill>
              </a:rPr>
              <a:t>George Washington </a:t>
            </a:r>
            <a:r>
              <a:rPr lang="en-US" sz="2000" dirty="0" smtClean="0"/>
              <a:t>&amp; John Dickinson (PA)</a:t>
            </a:r>
          </a:p>
          <a:p>
            <a:r>
              <a:rPr lang="en-US" sz="2000" dirty="0" smtClean="0"/>
              <a:t>Conservatives: John Jay (NY) &amp; Joseph Galloway (PA)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Loyalists</a:t>
            </a:r>
            <a:r>
              <a:rPr lang="en-US" sz="2000" dirty="0" smtClean="0"/>
              <a:t> not represented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ACTIONS:</a:t>
            </a:r>
          </a:p>
          <a:p>
            <a:pPr marL="914400" lvl="1" indent="-514350" eaLnBrk="0" hangingPunct="0">
              <a:spcBef>
                <a:spcPts val="0"/>
              </a:spcBef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Suffolk </a:t>
            </a:r>
            <a:r>
              <a:rPr lang="en-US" sz="20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Resolves </a:t>
            </a: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repeal Intolerable Acts, boycott, military preparations (radicals)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914400" lvl="1" indent="-514350" eaLnBrk="0" hangingPunct="0">
              <a:spcBef>
                <a:spcPts val="0"/>
              </a:spcBef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Declaration of Rights &amp; </a:t>
            </a:r>
            <a:r>
              <a:rPr lang="en-US" sz="20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Grievances </a:t>
            </a: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–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(moderates)petition to King George III to redress colonial grievances &amp; restore rights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914400" lvl="1" indent="-514350" eaLnBrk="0" hangingPunct="0">
              <a:spcBef>
                <a:spcPts val="0"/>
              </a:spcBef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Association 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– network of committees to enforce economic sanctions in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#1</a:t>
            </a:r>
          </a:p>
          <a:p>
            <a:pPr marL="914400" lvl="1" indent="-514350" eaLnBrk="0" hangingPunct="0">
              <a:spcBef>
                <a:spcPts val="0"/>
              </a:spcBef>
              <a:buFontTx/>
              <a:buAutoNum type="arabicPeriod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If rights not restored, meet 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again in May 1775</a:t>
            </a:r>
          </a:p>
          <a:p>
            <a:pPr marL="857250" lvl="1" indent="-4572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280" y="3565346"/>
            <a:ext cx="2461344" cy="2766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98" y="996650"/>
            <a:ext cx="2637518" cy="21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67375" cy="799675"/>
          </a:xfrm>
        </p:spPr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Fighting Begins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80" y="799674"/>
            <a:ext cx="5476695" cy="5899576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King George III </a:t>
            </a:r>
            <a:r>
              <a:rPr lang="en-US" sz="2000" dirty="0" smtClean="0"/>
              <a:t>– ignored colonial petitions, declared MA in a state of rebellion – sent more troops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Lexington &amp; Concord: </a:t>
            </a:r>
            <a:r>
              <a:rPr lang="en-US" sz="2000" dirty="0" smtClean="0"/>
              <a:t>April 18, 1775 British marched to capture weapons in Concord</a:t>
            </a:r>
          </a:p>
          <a:p>
            <a:r>
              <a:rPr lang="en-US" sz="2000" dirty="0" smtClean="0"/>
              <a:t>Warned by William Dawes &amp; Paul Revere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Minutemen</a:t>
            </a:r>
            <a:r>
              <a:rPr lang="en-US" sz="2000" dirty="0" smtClean="0"/>
              <a:t> (militia) faced British at Lexington Green, 8 Minutemen killed </a:t>
            </a:r>
          </a:p>
          <a:p>
            <a:r>
              <a:rPr lang="en-US" sz="2000" dirty="0" smtClean="0"/>
              <a:t>Turned back in </a:t>
            </a:r>
            <a:r>
              <a:rPr lang="en-US" sz="2000" b="1" dirty="0" smtClean="0"/>
              <a:t>Concord</a:t>
            </a:r>
            <a:r>
              <a:rPr lang="en-US" sz="2000" dirty="0" smtClean="0"/>
              <a:t>, British 250 casualties on march to Boston mostly from ambush or snipers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Bunker Hill </a:t>
            </a:r>
            <a:r>
              <a:rPr lang="en-US" sz="2000" dirty="0" smtClean="0"/>
              <a:t>– June 1775 British take Breed’s Hill but suffered over 1,000 casualties against militia of MA farmers. Moral victory for Americans?</a:t>
            </a:r>
            <a:endParaRPr lang="en-US" sz="2000" dirty="0"/>
          </a:p>
        </p:txBody>
      </p:sp>
      <p:pic>
        <p:nvPicPr>
          <p:cNvPr id="4" name="Picture 4" descr="Paul Revere's Ride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2" y="166431"/>
            <a:ext cx="2943777" cy="2091806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 descr="Shot Hear Round the World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2" y="2427281"/>
            <a:ext cx="2943777" cy="2080599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02" y="4663413"/>
            <a:ext cx="3132057" cy="2035837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297603" y="5917353"/>
            <a:ext cx="822960" cy="822960"/>
          </a:xfrm>
          <a:prstGeom prst="smileyFac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5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285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Second </a:t>
            </a:r>
            <a:r>
              <a:rPr lang="en-US" dirty="0">
                <a:latin typeface="Lucida Calligraphy"/>
                <a:cs typeface="Lucida Calligraphy"/>
              </a:rPr>
              <a:t>C</a:t>
            </a:r>
            <a:r>
              <a:rPr lang="en-US" dirty="0" smtClean="0">
                <a:latin typeface="Lucida Calligraphy"/>
                <a:cs typeface="Lucida Calligraphy"/>
              </a:rPr>
              <a:t>ontinental Congress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50" y="949325"/>
            <a:ext cx="5794375" cy="576675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Philadelphia from May 1775 to July 1776</a:t>
            </a:r>
          </a:p>
          <a:p>
            <a:r>
              <a:rPr lang="en-US" sz="2000" dirty="0" smtClean="0"/>
              <a:t>Divided – New England calling for independence, Middle Colonies negotiation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“Declaration of Causes and Necessities of Taking Up Arms” </a:t>
            </a:r>
            <a:r>
              <a:rPr lang="en-US" sz="2000" dirty="0" smtClean="0"/>
              <a:t>– colonies provide troops, Washington commander-in-chief</a:t>
            </a:r>
          </a:p>
          <a:p>
            <a:pPr lvl="1"/>
            <a:r>
              <a:rPr lang="en-US" sz="1600" dirty="0" smtClean="0"/>
              <a:t>Raiding force into Quebec hope for Canada to join the cause</a:t>
            </a:r>
          </a:p>
          <a:p>
            <a:pPr lvl="1"/>
            <a:r>
              <a:rPr lang="en-US" sz="1600" dirty="0" smtClean="0"/>
              <a:t>Created American navy &amp; Marine corps to attack British shipping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00"/>
                </a:solidFill>
              </a:rPr>
              <a:t>“Olive Branch Petition” </a:t>
            </a:r>
            <a:r>
              <a:rPr lang="en-US" sz="2000" dirty="0" smtClean="0"/>
              <a:t>July 1775 – many colonies rejected independence, pledged loyalty to King George III – wanted peace &amp; colonial rights</a:t>
            </a:r>
          </a:p>
          <a:p>
            <a:pPr marL="857250" lvl="1" indent="-457200"/>
            <a:r>
              <a:rPr lang="en-US" sz="1600" dirty="0" smtClean="0"/>
              <a:t>King issued Prohibitory Act = declared colonies in rebellion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Opened ports to foreign nations – Model Treaty (John Adams) “The Association”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June 7, 1776 Richard Henry Lee (VA) introduced resolution called for independence.</a:t>
            </a:r>
            <a:endParaRPr lang="en-US" sz="2000" dirty="0"/>
          </a:p>
        </p:txBody>
      </p:sp>
      <p:pic>
        <p:nvPicPr>
          <p:cNvPr id="4" name="Picture 5" descr="DSC_08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4054476"/>
            <a:ext cx="3002473" cy="200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_08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79" y="1171575"/>
            <a:ext cx="1795571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43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7402516" cy="11430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latin typeface="Lucida Calligraphy"/>
                <a:cs typeface="Lucida Calligraphy"/>
              </a:rPr>
              <a:t>Common Sense </a:t>
            </a:r>
            <a:r>
              <a:rPr lang="en-US" sz="3600" dirty="0" smtClean="0">
                <a:latin typeface="Lucida Calligraphy"/>
                <a:cs typeface="Lucida Calligraphy"/>
              </a:rPr>
              <a:t>&amp; Declaring Independence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250950"/>
            <a:ext cx="5591175" cy="497205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Thomas Paine’s </a:t>
            </a:r>
            <a:r>
              <a:rPr lang="en-US" sz="2000" i="1" dirty="0" smtClean="0">
                <a:solidFill>
                  <a:srgbClr val="FF0000"/>
                </a:solidFill>
              </a:rPr>
              <a:t>Common Sense </a:t>
            </a:r>
            <a:r>
              <a:rPr lang="en-US" sz="2000" i="1" dirty="0" smtClean="0"/>
              <a:t>(</a:t>
            </a:r>
            <a:r>
              <a:rPr lang="en-US" sz="2000" dirty="0" smtClean="0"/>
              <a:t>Jan 1776) radical pamphlet for independence &amp; rejection of monarchy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Declaration of Independence </a:t>
            </a:r>
            <a:r>
              <a:rPr lang="en-US" sz="2000" dirty="0" smtClean="0"/>
              <a:t>– drafted by </a:t>
            </a:r>
            <a:r>
              <a:rPr lang="en-US" sz="2000" dirty="0" smtClean="0">
                <a:solidFill>
                  <a:srgbClr val="FF0000"/>
                </a:solidFill>
              </a:rPr>
              <a:t>Thomas Jefferson </a:t>
            </a:r>
            <a:r>
              <a:rPr lang="en-US" sz="2000" dirty="0" smtClean="0"/>
              <a:t>w/ help from </a:t>
            </a:r>
            <a:r>
              <a:rPr lang="en-US" sz="2000" dirty="0" smtClean="0">
                <a:solidFill>
                  <a:srgbClr val="FF0000"/>
                </a:solidFill>
              </a:rPr>
              <a:t>John Adams </a:t>
            </a:r>
            <a:r>
              <a:rPr lang="en-US" sz="2000" dirty="0" smtClean="0"/>
              <a:t>&amp; </a:t>
            </a:r>
            <a:r>
              <a:rPr lang="en-US" sz="2000" dirty="0" smtClean="0">
                <a:solidFill>
                  <a:srgbClr val="FF0000"/>
                </a:solidFill>
              </a:rPr>
              <a:t>Ben Franklin</a:t>
            </a:r>
          </a:p>
          <a:p>
            <a:r>
              <a:rPr lang="en-US" sz="2000" dirty="0" smtClean="0"/>
              <a:t>July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, 1776 Congress adopted Lee’s resolution for Independence. Independence Day?</a:t>
            </a:r>
          </a:p>
          <a:p>
            <a:r>
              <a:rPr lang="en-US" sz="2000" dirty="0" smtClean="0"/>
              <a:t>July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1776 Declaration of Independence was formally adopted</a:t>
            </a:r>
            <a:endParaRPr lang="en-US" sz="2000" dirty="0"/>
          </a:p>
        </p:txBody>
      </p:sp>
      <p:pic>
        <p:nvPicPr>
          <p:cNvPr id="4" name="Picture 4" descr="paine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9" y="832700"/>
            <a:ext cx="1592267" cy="2056549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ommon_Sense_cover_new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35" y="152400"/>
            <a:ext cx="1536529" cy="2736850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claration of Independence-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 bwMode="auto">
          <a:xfrm>
            <a:off x="6738692" y="3209339"/>
            <a:ext cx="2259172" cy="2800350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claration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2248" r="2061" b="1123"/>
          <a:stretch>
            <a:fillRect/>
          </a:stretch>
        </p:blipFill>
        <p:spPr bwMode="auto">
          <a:xfrm>
            <a:off x="330200" y="4609514"/>
            <a:ext cx="2192949" cy="2094914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eclaration_independence"/>
          <p:cNvPicPr>
            <a:picLocks noChangeAspect="1" noChangeArrowheads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/>
          <a:stretch>
            <a:fillRect/>
          </a:stretch>
        </p:blipFill>
        <p:spPr bwMode="auto">
          <a:xfrm>
            <a:off x="2878749" y="4368442"/>
            <a:ext cx="3756025" cy="2489558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6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6445249" cy="944561"/>
          </a:xfrm>
        </p:spPr>
        <p:txBody>
          <a:bodyPr/>
          <a:lstStyle/>
          <a:p>
            <a:r>
              <a:rPr lang="en-US" dirty="0" smtClean="0">
                <a:latin typeface="Lucida Calligraphy"/>
                <a:cs typeface="Lucida Calligraphy"/>
              </a:rPr>
              <a:t>Patriots &amp; Loyalists</a:t>
            </a:r>
            <a:endParaRPr lang="en-US" dirty="0"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949324"/>
            <a:ext cx="6194425" cy="5400675"/>
          </a:xfrm>
        </p:spPr>
        <p:txBody>
          <a:bodyPr>
            <a:noAutofit/>
          </a:bodyPr>
          <a:lstStyle/>
          <a:p>
            <a:r>
              <a:rPr lang="en-US" sz="2000" dirty="0" smtClean="0"/>
              <a:t>2.6 million lived in colonies @ 40% were Patriots, 20-30% Loyalists, remaining 30-40% were neutral</a:t>
            </a:r>
          </a:p>
          <a:p>
            <a:r>
              <a:rPr lang="en-US" sz="2000" dirty="0" smtClean="0"/>
              <a:t>Much of the war closer to a Civil War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Patriots: </a:t>
            </a:r>
            <a:r>
              <a:rPr lang="en-US" sz="2000" dirty="0" smtClean="0"/>
              <a:t>largest numbers from New England &amp; Virginia. </a:t>
            </a:r>
          </a:p>
          <a:p>
            <a:pPr lvl="1"/>
            <a:r>
              <a:rPr lang="en-US" sz="2000" dirty="0" smtClean="0"/>
              <a:t>Most served in local militias for short periods. </a:t>
            </a:r>
          </a:p>
          <a:p>
            <a:pPr lvl="1"/>
            <a:r>
              <a:rPr lang="en-US" sz="2000" dirty="0" smtClean="0"/>
              <a:t>Washington never had more than 20,000 troops at one time. Poorly equipped, supplied, &amp; rarely paid. </a:t>
            </a:r>
          </a:p>
          <a:p>
            <a:pPr lvl="1"/>
            <a:r>
              <a:rPr lang="en-US" sz="2000" dirty="0" smtClean="0"/>
              <a:t>5,000 African Americans served, mostly free blacks from North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Loyalists (Tories</a:t>
            </a:r>
            <a:r>
              <a:rPr lang="en-US" sz="2000" dirty="0" smtClean="0"/>
              <a:t>): 60,000 fought with British. </a:t>
            </a:r>
          </a:p>
          <a:p>
            <a:pPr lvl="1"/>
            <a:r>
              <a:rPr lang="en-US" sz="2000" dirty="0" smtClean="0"/>
              <a:t>Tended to be wealthy &amp; more conservative </a:t>
            </a:r>
          </a:p>
          <a:p>
            <a:pPr lvl="1"/>
            <a:r>
              <a:rPr lang="en-US" sz="2000" dirty="0" smtClean="0"/>
              <a:t>Majority in NY, NJ &amp; GA. </a:t>
            </a:r>
          </a:p>
          <a:p>
            <a:pPr lvl="1"/>
            <a:r>
              <a:rPr lang="en-US" sz="2000" dirty="0" smtClean="0"/>
              <a:t>Anglican clergy &amp; many government official including William Franklin (BF’s son) </a:t>
            </a:r>
          </a:p>
          <a:p>
            <a:pPr lvl="1"/>
            <a:r>
              <a:rPr lang="en-US" sz="2000" dirty="0" smtClean="0"/>
              <a:t>American Indians sided with British who promised to limit western settlement</a:t>
            </a:r>
          </a:p>
        </p:txBody>
      </p:sp>
      <p:pic>
        <p:nvPicPr>
          <p:cNvPr id="4" name="Picture 5" descr="Spirit of 76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>
            <a:fillRect/>
          </a:stretch>
        </p:blipFill>
        <p:spPr bwMode="auto">
          <a:xfrm>
            <a:off x="6686410" y="1965136"/>
            <a:ext cx="1881683" cy="2653626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ag-Don't Tread on me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49" y="162718"/>
            <a:ext cx="2480132" cy="1673818"/>
          </a:xfrm>
          <a:prstGeom prst="rect">
            <a:avLst/>
          </a:prstGeom>
          <a:noFill/>
          <a:ln w="9525">
            <a:solidFill>
              <a:srgbClr val="CC2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804" y="4740053"/>
            <a:ext cx="1979289" cy="2042626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0" y="5959719"/>
            <a:ext cx="822960" cy="822960"/>
          </a:xfrm>
          <a:prstGeom prst="smileyFac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6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5806</TotalTime>
  <Words>1639</Words>
  <Application>Microsoft Macintosh PowerPoint</Application>
  <PresentationFormat>On-screen Show (4:3)</PresentationFormat>
  <Paragraphs>125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Good Morning Students!!</vt:lpstr>
      <vt:lpstr>Edpuzzle Accounts</vt:lpstr>
      <vt:lpstr>American Revolution &amp; Confederation  1774-1787</vt:lpstr>
      <vt:lpstr>Essential Questions:</vt:lpstr>
      <vt:lpstr>First Continental Congress- 1774</vt:lpstr>
      <vt:lpstr>Fighting Begins</vt:lpstr>
      <vt:lpstr>Second Continental Congress</vt:lpstr>
      <vt:lpstr>Common Sense &amp; Declaring Independence</vt:lpstr>
      <vt:lpstr>Patriots &amp; Loyalists</vt:lpstr>
      <vt:lpstr>PowerPoint Presentation</vt:lpstr>
      <vt:lpstr>The Revolutionary War</vt:lpstr>
      <vt:lpstr>Women, Slaves &amp; Native Americans</vt:lpstr>
      <vt:lpstr>Homework</vt:lpstr>
      <vt:lpstr>Social Change</vt:lpstr>
      <vt:lpstr>Essential Questions:</vt:lpstr>
      <vt:lpstr>New Governments</vt:lpstr>
      <vt:lpstr>Articles of Confederation (1781-1787)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Revolution &amp; Confederation  1774-1787</dc:title>
  <dc:creator>Andrew Owens</dc:creator>
  <cp:lastModifiedBy>Ramirez, Marcia P.</cp:lastModifiedBy>
  <cp:revision>46</cp:revision>
  <dcterms:created xsi:type="dcterms:W3CDTF">2014-08-11T10:40:52Z</dcterms:created>
  <dcterms:modified xsi:type="dcterms:W3CDTF">2016-09-26T22:42:26Z</dcterms:modified>
</cp:coreProperties>
</file>