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96" r:id="rId3"/>
    <p:sldId id="293" r:id="rId4"/>
    <p:sldId id="273" r:id="rId5"/>
    <p:sldId id="283" r:id="rId6"/>
    <p:sldId id="274" r:id="rId7"/>
    <p:sldId id="284" r:id="rId8"/>
    <p:sldId id="275" r:id="rId9"/>
    <p:sldId id="276" r:id="rId10"/>
    <p:sldId id="277" r:id="rId11"/>
    <p:sldId id="298" r:id="rId12"/>
    <p:sldId id="278" r:id="rId13"/>
    <p:sldId id="295" r:id="rId14"/>
    <p:sldId id="280" r:id="rId15"/>
    <p:sldId id="281" r:id="rId16"/>
    <p:sldId id="294" r:id="rId17"/>
    <p:sldId id="29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8000"/>
    <a:srgbClr val="F4C600"/>
    <a:srgbClr val="FFFF00"/>
    <a:srgbClr val="FF9900"/>
    <a:srgbClr val="CC6600"/>
    <a:srgbClr val="CC3300"/>
    <a:srgbClr val="DB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effectLst/>
                <a:cs typeface="+mn-cs"/>
              </a:defRPr>
            </a:lvl1pPr>
          </a:lstStyle>
          <a:p>
            <a:pPr>
              <a:defRPr/>
            </a:pPr>
            <a:fld id="{A13F75DA-7202-2545-9BC9-2439788CA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5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52D6A-F245-6A4D-B170-E6C7B9E6332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6AA15-5A5E-FC46-B3A1-8D8908EC697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61D6E0-8853-A548-88F9-DF017D97F6A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F91E2F-BD84-3547-BEA6-A4B5C50679D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78411-794F-9D4D-931C-EC3E3397E8A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168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2BB1C6-689C-4B4C-B40F-56E268C0FAA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A62D-EF4C-D54D-AAA3-F8B5B5B0AF81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14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24545-468B-E74F-9D24-B534F96C02E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7ADA9-62D3-274C-8E43-F121C552FFD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4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EA70B9-C031-6E41-AF57-7C45A744E0D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5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BF3F06-2DDD-454E-94F2-3939AED8A43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A89664-F0F3-7B4B-9005-4CA3A125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172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46D29-1393-FF4A-B302-A57928399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34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7870-F3C1-174C-B290-0DF174028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8327-62AF-524A-8BE2-BB130D8C1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6AE7-5D23-2C41-BAEE-DF317B9E0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326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CBB52-8146-2F47-A0FD-BB9F4B6FC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21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6E6C-D2DD-2243-8391-C7D32E67E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7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CA9E4-DF1D-7E4D-B173-80E3818D7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7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7F1E1-1C18-1B42-9A68-B2A75B37D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77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6FDC4-AA7E-2245-B1FC-63B3D4218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923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425FC-8F69-4546-8ABD-AEB3EFC3F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263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47263-0B25-6A4E-B602-D4D208329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0219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smtClean="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smtClean="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smtClean="0">
                <a:effectLst/>
                <a:cs typeface="+mn-cs"/>
              </a:defRPr>
            </a:lvl1pPr>
          </a:lstStyle>
          <a:p>
            <a:pPr>
              <a:defRPr/>
            </a:pPr>
            <a:fld id="{CD355E49-BCE3-A24A-9C29-43C5D02A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xmlns:p14="http://schemas.microsoft.com/office/powerpoint/2010/main"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Poor Richar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s://www.youtube.com/watch?v=p47tZLJbdag&amp;index=4&amp;list=PL8dPuuaLjXtMwmepBjTSG593eG7ObzO7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18th Century Colonial </a:t>
            </a:r>
            <a:r>
              <a:rPr lang="en-US" sz="96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Life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5181600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Crash Course #4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Rockwell" charset="0"/>
                <a:cs typeface="+mj-cs"/>
              </a:rPr>
              <a:t>Effects of the Great Awakening</a:t>
            </a:r>
            <a:endParaRPr lang="en-US" smtClean="0">
              <a:cs typeface="+mj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343400" cy="5562600"/>
          </a:xfrm>
          <a:solidFill>
            <a:schemeClr val="accent2">
              <a:alpha val="85001"/>
            </a:schemeClr>
          </a:solidFill>
          <a:ln>
            <a:solidFill>
              <a:srgbClr val="33CC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F4C600"/>
                </a:solidFill>
                <a:cs typeface="+mn-cs"/>
              </a:rPr>
              <a:t>RELIGION</a:t>
            </a:r>
            <a:endParaRPr lang="en-US" dirty="0" smtClean="0">
              <a:solidFill>
                <a:srgbClr val="F4C600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Ministers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lose authority among people who now study bible at home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solidFill>
                  <a:srgbClr val="FF0000"/>
                </a:solidFill>
                <a:cs typeface="+mn-cs"/>
              </a:rPr>
              <a:t>New Lights</a:t>
            </a:r>
            <a:r>
              <a:rPr lang="en-US" sz="24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(supporters):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4C600"/>
                </a:solidFill>
              </a:rPr>
              <a:t>Baptists, Methodists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solidFill>
                  <a:srgbClr val="FF0000"/>
                </a:solidFill>
                <a:cs typeface="+mn-cs"/>
              </a:rPr>
              <a:t>Old Lights</a:t>
            </a:r>
            <a:r>
              <a:rPr lang="en-US" sz="24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- traditionalists - ministers needed to properly interpret The Bible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Causes diversity of sects &amp;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competition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New denominations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Salvation for ALL</a:t>
            </a:r>
            <a:endParaRPr lang="en-US" sz="2400" dirty="0" smtClean="0">
              <a:solidFill>
                <a:srgbClr val="F4C600"/>
              </a:solidFill>
              <a:cs typeface="+mn-cs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114800" cy="5257800"/>
          </a:xfrm>
          <a:gradFill rotWithShape="0">
            <a:gsLst>
              <a:gs pos="0">
                <a:schemeClr val="accent2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F4C600"/>
                </a:solidFill>
                <a:cs typeface="+mn-cs"/>
              </a:rPr>
              <a:t>POLITICS</a:t>
            </a:r>
            <a:endParaRPr lang="en-US" sz="2400" dirty="0" smtClean="0">
              <a:solidFill>
                <a:srgbClr val="F4C6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Affects all classes and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sections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First movement to unify colonists</a:t>
            </a:r>
            <a:endParaRPr lang="en-US" sz="2400" dirty="0" smtClean="0">
              <a:solidFill>
                <a:srgbClr val="F4C6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Experience shared by all American colonists, regardless of origin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Changes how people view authority in general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Long-term leads to increased drive to expand </a:t>
            </a:r>
            <a:r>
              <a:rPr lang="en-US" sz="2400" dirty="0" smtClean="0">
                <a:solidFill>
                  <a:srgbClr val="F4C600"/>
                </a:solidFill>
                <a:cs typeface="+mn-cs"/>
              </a:rPr>
              <a:t>democracy</a:t>
            </a:r>
          </a:p>
          <a:p>
            <a:pPr eaLnBrk="1" hangingPunct="1">
              <a:defRPr/>
            </a:pPr>
            <a:endParaRPr lang="en-US" sz="2400" dirty="0">
              <a:solidFill>
                <a:srgbClr val="F4C6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4C600"/>
                </a:solidFill>
                <a:cs typeface="+mn-cs"/>
              </a:rPr>
              <a:t>(IMPORTANT ^^)</a:t>
            </a:r>
            <a:endParaRPr lang="en-US" sz="2400" dirty="0" smtClean="0">
              <a:solidFill>
                <a:srgbClr val="F4C600"/>
              </a:solidFill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rgbClr val="F4C6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Participants in the Great Awakening came to realize that </a:t>
            </a:r>
            <a:r>
              <a:rPr lang="en-US" dirty="0">
                <a:solidFill>
                  <a:srgbClr val="0033CC"/>
                </a:solidFill>
                <a:latin typeface="Verdana" charset="0"/>
              </a:rPr>
              <a:t>if they can select their own religion, </a:t>
            </a:r>
            <a:r>
              <a:rPr lang="en-US" dirty="0">
                <a:latin typeface="Verdana" charset="0"/>
              </a:rPr>
              <a:t>they </a:t>
            </a:r>
            <a:r>
              <a:rPr lang="en-US" dirty="0">
                <a:solidFill>
                  <a:srgbClr val="0033CC"/>
                </a:solidFill>
                <a:latin typeface="Verdana" charset="0"/>
              </a:rPr>
              <a:t>can also select their own government.</a:t>
            </a:r>
            <a:r>
              <a:rPr lang="en-US" dirty="0">
                <a:latin typeface="Verdana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476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  <a:latin typeface="Rockwell" charset="0"/>
                <a:cs typeface="+mj-cs"/>
              </a:rPr>
              <a:t>Colonial Culture</a:t>
            </a:r>
            <a:endParaRPr lang="en-US" smtClean="0">
              <a:cs typeface="+mj-cs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5334000" cy="5715000"/>
          </a:xfrm>
          <a:solidFill>
            <a:srgbClr val="FFFF00">
              <a:alpha val="27000"/>
            </a:srgbClr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Architecture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—Georgian style (1740-50s); brick or stucco, symmetry, center halls with fireplaces</a:t>
            </a:r>
          </a:p>
          <a:p>
            <a:pPr lvl="1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Public buildings, churches on seaboard; one-room log cabins on frontier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Art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—portraits of families, Benjamin West &amp; John Copley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Literature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 mostly religious (Cotton Mather, J. Edwards); political essays (J. Adams, Otis, Dickenson, Paine, Jefferson)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almanacs</a:t>
            </a:r>
          </a:p>
          <a:p>
            <a:pPr lvl="1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Phyllis Wheatley: former slave &amp; poet</a:t>
            </a:r>
          </a:p>
          <a:p>
            <a:pPr lvl="1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Most successful: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Ben Franklin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Poor Richard</a:t>
            </a:r>
            <a:r>
              <a:rPr lang="ja-JP" altLang="en-US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’</a:t>
            </a:r>
            <a:r>
              <a:rPr lang="en-US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 Almanac (1732-1757)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Science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mostly self-taught scholars Franklin’s work w/electricity, bifocals, &amp; Franklin stove</a:t>
            </a:r>
          </a:p>
          <a:p>
            <a:pPr eaLnBrk="1" hangingPunct="1">
              <a:defRPr/>
            </a:pPr>
            <a:endParaRPr lang="en-US" sz="2400" b="1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52800"/>
            <a:ext cx="134959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990600"/>
            <a:ext cx="3505200" cy="2332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590800"/>
            <a:ext cx="2008823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5578819"/>
            <a:ext cx="2108200" cy="12754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538"/>
            <a:ext cx="8458200" cy="914400"/>
          </a:xfrm>
        </p:spPr>
        <p:txBody>
          <a:bodyPr/>
          <a:lstStyle/>
          <a:p>
            <a:r>
              <a:rPr lang="en-US" sz="3200" dirty="0" smtClean="0">
                <a:latin typeface="Lucida Calligraphy"/>
                <a:cs typeface="Lucida Calligraphy"/>
              </a:rPr>
              <a:t>Art: Benjamin West &amp; John Copley</a:t>
            </a:r>
            <a:endParaRPr lang="en-US" sz="3200" dirty="0">
              <a:latin typeface="Lucida Calligraphy"/>
              <a:cs typeface="Lucida Calligraph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4262936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84" y="1066800"/>
            <a:ext cx="460551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37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Calligraphy"/>
                <a:cs typeface="Lucida Calligraphy"/>
              </a:rPr>
              <a:t>Education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6400800" cy="5562600"/>
          </a:xfrm>
          <a:solidFill>
            <a:srgbClr val="FFFF00">
              <a:alpha val="25999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Elementary Education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N.E. Puritans 1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st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tax supported public schools, MA law in 1647 requiring towns to build primary &amp; grammar schools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Middle Colonies: church-sponsored or private schools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Southern: limited usually private tutors for wealthy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Higher Education</a:t>
            </a:r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: mostly religious sectarian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Harvard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, 1636—1st colonial college; trained candidates for ministry, College of William and Mary, 1694 (Anglican), Yale, 1701 (Congregational)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Great Awakening influences creation of 5 new colleges in mid-1700s: </a:t>
            </a:r>
            <a:r>
              <a:rPr lang="en-US" sz="1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College of New Jersey (Princeton), 1746 (Presbyterian), King</a:t>
            </a:r>
            <a:r>
              <a:rPr lang="ja-JP" altLang="en-US" sz="1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’</a:t>
            </a:r>
            <a:r>
              <a:rPr lang="en-US" sz="1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 College (Columbia), 1754 (Anglican), Rhode Island College (Brown), 1764 (Baptist), Queens College (Rutgers), 1766 (Dutch Reformed), Dartmouth College, 1769, (Congregational)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Ministers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often highest education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Medicine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doctors lacked formal training: Franklin helped establish first medical college in Phil. In 1765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Lawyers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profession expanded in 1700s as legal conflict increased – formed a bar – revolution leaders: Adams, Henry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28600"/>
            <a:ext cx="1701800" cy="1552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828800"/>
            <a:ext cx="2315563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733800"/>
            <a:ext cx="2362200" cy="145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5222635"/>
            <a:ext cx="1084792" cy="16353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Calligraphy"/>
                <a:cs typeface="Lucida Calligraphy"/>
              </a:rPr>
              <a:t>The Colonial Press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5867400" cy="5791200"/>
          </a:xfrm>
          <a:solidFill>
            <a:srgbClr val="FFFF00">
              <a:alpha val="39999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Primary means of communication in the colonies, along with postal service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1725—5 newspapers by 1776—40 newspapers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Typically included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European news (1 month late)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Ads for goods, services, return of runaway slaves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Essays giving advice for better living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Few illustrations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First cartoon in </a:t>
            </a:r>
            <a:r>
              <a:rPr lang="en-US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Philadelphia Gazette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by editor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Ben Franklin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Zenger Trial 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(1735) – John Peter Zenger NY publisher charged with libel against governor, jury found not guilty: led to more willingness to criticize public figures than England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5" name="Picture 4" descr="ze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03755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990599"/>
            <a:ext cx="1828800" cy="28003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Enlightenment</a:t>
            </a:r>
            <a:endParaRPr lang="en-US" dirty="0">
              <a:solidFill>
                <a:srgbClr val="FF0000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6781800" cy="5181600"/>
          </a:xfrm>
        </p:spPr>
        <p:txBody>
          <a:bodyPr/>
          <a:lstStyle/>
          <a:p>
            <a:r>
              <a:rPr lang="en-US" dirty="0" smtClean="0"/>
              <a:t>Human reason can solve humanity’s problems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John Locke’s </a:t>
            </a:r>
            <a:r>
              <a:rPr lang="en-US" i="1" dirty="0" smtClean="0"/>
              <a:t>Two Treatises of Government </a:t>
            </a:r>
            <a:r>
              <a:rPr lang="en-US" dirty="0" smtClean="0"/>
              <a:t>(1689): </a:t>
            </a:r>
            <a:r>
              <a:rPr lang="en-US" b="1" dirty="0" smtClean="0">
                <a:solidFill>
                  <a:srgbClr val="000000"/>
                </a:solidFill>
              </a:rPr>
              <a:t>“natural laws” </a:t>
            </a:r>
            <a:r>
              <a:rPr lang="en-US" dirty="0" smtClean="0"/>
              <a:t>based on rights of the people – people as sovereign, thus people had right to revolt against government that violated their </a:t>
            </a:r>
            <a:r>
              <a:rPr lang="en-US" dirty="0" smtClean="0">
                <a:solidFill>
                  <a:srgbClr val="FF0000"/>
                </a:solidFill>
              </a:rPr>
              <a:t>natural rights</a:t>
            </a:r>
          </a:p>
          <a:p>
            <a:r>
              <a:rPr lang="en-US" dirty="0" smtClean="0"/>
              <a:t>Movement inspired many educated Americans</a:t>
            </a:r>
          </a:p>
          <a:p>
            <a:r>
              <a:rPr lang="en-US" dirty="0" smtClean="0"/>
              <a:t>Rise of </a:t>
            </a:r>
            <a:r>
              <a:rPr lang="en-US" b="1" dirty="0" smtClean="0">
                <a:solidFill>
                  <a:srgbClr val="000000"/>
                </a:solidFill>
              </a:rPr>
              <a:t>Deism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(Franklin, Jefferson)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914400"/>
            <a:ext cx="1981200" cy="255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581400"/>
            <a:ext cx="184354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87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group, How do you think the </a:t>
            </a:r>
            <a:r>
              <a:rPr lang="en-US" b="1" dirty="0" smtClean="0"/>
              <a:t>Enlightenment</a:t>
            </a:r>
            <a:r>
              <a:rPr lang="en-US" dirty="0" smtClean="0"/>
              <a:t> &amp; </a:t>
            </a:r>
            <a:r>
              <a:rPr lang="en-US" b="1" dirty="0" smtClean="0"/>
              <a:t>The Great Awakening </a:t>
            </a:r>
            <a:r>
              <a:rPr lang="en-US" dirty="0" smtClean="0"/>
              <a:t>influenced the independence movement in the colonies?? Explain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909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Essential Questions: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4114800"/>
          </a:xfrm>
        </p:spPr>
        <p:txBody>
          <a:bodyPr/>
          <a:lstStyle/>
          <a:p>
            <a:r>
              <a:rPr lang="en-US" dirty="0"/>
              <a:t>What were the causes and effects of the </a:t>
            </a:r>
            <a:r>
              <a:rPr lang="en-US" b="1" dirty="0"/>
              <a:t>First Great Awakening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impact did the ideas of the </a:t>
            </a:r>
            <a:r>
              <a:rPr lang="en-US" b="1" dirty="0"/>
              <a:t>Enlightenment</a:t>
            </a:r>
            <a:r>
              <a:rPr lang="en-US" dirty="0"/>
              <a:t> have on the colonies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(Copy above ^^)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were the causes and to what extent had the British colonies become more </a:t>
            </a:r>
            <a:r>
              <a:rPr lang="en-US" b="1" dirty="0"/>
              <a:t>“</a:t>
            </a:r>
            <a:r>
              <a:rPr lang="en-US" b="1" dirty="0" err="1"/>
              <a:t>Anglicanized</a:t>
            </a:r>
            <a:r>
              <a:rPr lang="en-US" b="1" dirty="0"/>
              <a:t>” </a:t>
            </a:r>
            <a:r>
              <a:rPr lang="en-US" dirty="0"/>
              <a:t>in the 17</a:t>
            </a:r>
            <a:r>
              <a:rPr lang="en-US" baseline="30000" dirty="0"/>
              <a:t>th</a:t>
            </a:r>
            <a:r>
              <a:rPr lang="en-US" dirty="0"/>
              <a:t> and early 18</a:t>
            </a:r>
            <a:r>
              <a:rPr lang="en-US" baseline="30000" dirty="0"/>
              <a:t>th</a:t>
            </a:r>
            <a:r>
              <a:rPr lang="en-US" dirty="0"/>
              <a:t> Century?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638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4000" dirty="0" smtClean="0">
                <a:latin typeface="Lucida Calligraphy"/>
                <a:cs typeface="Lucida Calligraphy"/>
              </a:rPr>
              <a:t>Population Growth</a:t>
            </a:r>
            <a:endParaRPr lang="en-US" sz="40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3657600"/>
          </a:xfrm>
        </p:spPr>
        <p:txBody>
          <a:bodyPr/>
          <a:lstStyle/>
          <a:p>
            <a:r>
              <a:rPr lang="en-US" sz="2000" dirty="0" smtClean="0"/>
              <a:t>During 17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pop. grew and colonies became distinct from Europe</a:t>
            </a:r>
          </a:p>
          <a:p>
            <a:r>
              <a:rPr lang="en-US" sz="2000" dirty="0" smtClean="0"/>
              <a:t>1701 English colonial pop. (incl. slaves): 250,000. By 1775: 2.5 million</a:t>
            </a:r>
          </a:p>
          <a:p>
            <a:r>
              <a:rPr lang="en-US" sz="2000" dirty="0" smtClean="0"/>
              <a:t>Cause: immigration &amp; high birthrate due to fertile land and abundant food supply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European Immigrants</a:t>
            </a:r>
            <a:r>
              <a:rPr lang="en-US" sz="2000" dirty="0" smtClean="0"/>
              <a:t>: escape religious persecution, war, economic opportunity, and land. Most settled in Middle Colonies &amp; western frontier of VA &amp; Carolinas</a:t>
            </a:r>
          </a:p>
          <a:p>
            <a:pPr lvl="1"/>
            <a:r>
              <a:rPr lang="en-US" sz="1600" dirty="0" smtClean="0"/>
              <a:t>English numbers decreased due to stability in England</a:t>
            </a:r>
          </a:p>
          <a:p>
            <a:pPr lvl="1"/>
            <a:r>
              <a:rPr lang="en-US" sz="1600" dirty="0" smtClean="0"/>
              <a:t>Germans: farms of W. PA “</a:t>
            </a:r>
            <a:r>
              <a:rPr lang="en-US" sz="1600" b="1" dirty="0" smtClean="0">
                <a:solidFill>
                  <a:srgbClr val="000000"/>
                </a:solidFill>
              </a:rPr>
              <a:t>Pennsylvania Dutch</a:t>
            </a:r>
            <a:r>
              <a:rPr lang="en-US" sz="1600" dirty="0" smtClean="0"/>
              <a:t>”, language &amp; customs 6% by 1775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Scots-Irish (Scotch-Irish)</a:t>
            </a:r>
            <a:r>
              <a:rPr lang="en-US" sz="1600" dirty="0" smtClean="0"/>
              <a:t>: N. Ireland – disrespect for English authority, frontier settlement – 7%</a:t>
            </a:r>
          </a:p>
          <a:p>
            <a:pPr lvl="1"/>
            <a:r>
              <a:rPr lang="en-US" sz="1600" dirty="0" smtClean="0"/>
              <a:t>Others: French Protestants (Huguenots), Dutch, Swedes – 5% by 1775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Africans</a:t>
            </a:r>
            <a:r>
              <a:rPr lang="en-US" sz="2000" dirty="0" smtClean="0"/>
              <a:t>: largest group of non-English, every colony had slaves, but much higher in South (90%) mostly in SC &amp; GA, by 1775 African-Americans (slave &amp; free) 20% of colonial pop.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495800"/>
            <a:ext cx="1752600" cy="2270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697072"/>
            <a:ext cx="3205744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00599"/>
            <a:ext cx="2438400" cy="19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71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305800" cy="838200"/>
          </a:xfrm>
          <a:effectLst>
            <a:outerShdw blurRad="63500" dist="38099" dir="2700000" algn="ctr" rotWithShape="0">
              <a:srgbClr val="FFFF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Lucida Calligraphy"/>
                <a:cs typeface="Lucida Calligraphy"/>
              </a:rPr>
              <a:t>Colonial Society</a:t>
            </a:r>
            <a:endParaRPr lang="en-US" dirty="0" smtClean="0">
              <a:latin typeface="Lucida Calligraphy"/>
              <a:cs typeface="Lucida Calligraphy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534400" cy="4038600"/>
          </a:xfrm>
          <a:solidFill>
            <a:srgbClr val="FFFF00">
              <a:alpha val="52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Dominance of English culture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No hereditary aristocracy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classes based on economic status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Social mobility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only African-Americans couldn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t work their way up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Family at center of life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Men: Landowners, political power, wealth, right to property, right to beat wife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Women: Raised and educated children (8 on average) cooking, cleaning, making clothes, few rights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Divorce legal but very rare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Over 90% of colonists lived on farms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962400"/>
            <a:ext cx="3886200" cy="2829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888375"/>
            <a:ext cx="3068647" cy="1981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848600" cy="990600"/>
          </a:xfrm>
          <a:effectLst>
            <a:outerShdw blurRad="63500" dist="38099" dir="2700000" algn="ctr" rotWithShape="0">
              <a:srgbClr val="FFFF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Lucida Calligraphy"/>
                <a:cs typeface="Lucida Calligraphy"/>
              </a:rPr>
              <a:t>Political Structure</a:t>
            </a:r>
            <a:endParaRPr lang="en-US" sz="4800" dirty="0" smtClean="0">
              <a:latin typeface="Lucida Calligraphy"/>
              <a:cs typeface="Lucida Calligraphy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019800" cy="5943600"/>
          </a:xfrm>
          <a:solidFill>
            <a:schemeClr val="accent2">
              <a:alpha val="5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All colonies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bicameral legislatures (2 Houses)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Lower House Elected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Voted on taxation (with representation)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Governors/Upper Houses chosen differently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 Royal colonies chosen by the crown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Proprietary (MD, PA, DE) appointed by proprietors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(CT, RI) had elected governors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Local Government most important to people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England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Town meetings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public vote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South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Sheriff/county administrators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Voting: limited democracy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Property owning white males – elite held power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women, poor white men, slaves, &amp; free blacks could not vote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Religious restrictions lifted by 1690s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1371601"/>
            <a:ext cx="3187700" cy="252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419600"/>
            <a:ext cx="2824264" cy="1981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66"/>
            </a:gs>
            <a:gs pos="100000">
              <a:srgbClr val="0044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Lucida Calligraphy"/>
                <a:cs typeface="Lucida Calligraphy"/>
              </a:rPr>
              <a:t>Colonial Economy</a:t>
            </a:r>
          </a:p>
        </p:txBody>
      </p:sp>
      <p:graphicFrame>
        <p:nvGraphicFramePr>
          <p:cNvPr id="18435" name="Object 4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36962370"/>
              </p:ext>
            </p:extLst>
          </p:nvPr>
        </p:nvGraphicFramePr>
        <p:xfrm>
          <a:off x="423863" y="381000"/>
          <a:ext cx="8455025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3" name="Document" r:id="rId4" imgW="8343900" imgH="6045200" progId="Word.Document.8">
                  <p:embed/>
                </p:oleObj>
              </mc:Choice>
              <mc:Fallback>
                <p:oleObj name="Document" r:id="rId4" imgW="8343900" imgH="60452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381000"/>
                        <a:ext cx="8455025" cy="612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28600"/>
            <a:ext cx="1697861" cy="127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1"/>
            <a:ext cx="8458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Lucida Calligraphy"/>
                <a:cs typeface="Lucida Calligraphy"/>
              </a:rPr>
              <a:t>Money &amp; Transportation</a:t>
            </a:r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5943600" cy="5943600"/>
          </a:xfrm>
          <a:gradFill rotWithShape="1">
            <a:gsLst>
              <a:gs pos="0">
                <a:srgbClr val="FFFF00">
                  <a:alpha val="34000"/>
                </a:srgbClr>
              </a:gs>
              <a:gs pos="50000">
                <a:srgbClr val="FF9900"/>
              </a:gs>
              <a:gs pos="100000">
                <a:srgbClr val="FFFF00">
                  <a:alpha val="34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English restricted $ to control the colonial economy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Colonies growing fast, but limited to 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“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hard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”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currency (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specie =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Gold and Silver coin)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Imports exceeded exports, tried to print paper money - Led to inflation</a:t>
            </a:r>
          </a:p>
          <a:p>
            <a:pPr eaLnBrk="1" hangingPunct="1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Parliament vetoed colonial laws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such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as printing own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$,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that could hurt English merchants 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2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TRANSPORTATION:</a:t>
            </a:r>
          </a:p>
          <a:p>
            <a:pPr eaLnBrk="1" hangingPunct="1">
              <a:defRPr/>
            </a:pPr>
            <a:r>
              <a:rPr lang="en-US" sz="2000" b="1" dirty="0" smtClean="0"/>
              <a:t>Atlantic </a:t>
            </a:r>
            <a:r>
              <a:rPr lang="en-US" sz="2000" b="1" dirty="0"/>
              <a:t>journey 3-4 weeks heading East, </a:t>
            </a:r>
            <a:r>
              <a:rPr lang="en-US" sz="2000" b="1" dirty="0" smtClean="0"/>
              <a:t> 5</a:t>
            </a:r>
            <a:r>
              <a:rPr lang="en-US" sz="2000" b="1" dirty="0"/>
              <a:t>-6 weeks heading West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Water transportation easier than </a:t>
            </a:r>
            <a:r>
              <a:rPr lang="en-US" sz="2000" b="1" dirty="0" smtClean="0"/>
              <a:t>roads </a:t>
            </a:r>
            <a:r>
              <a:rPr lang="en-US" sz="2000" b="1" dirty="0"/>
              <a:t>and trails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Major cities develop near </a:t>
            </a:r>
            <a:r>
              <a:rPr lang="en-US" sz="2000" b="1" dirty="0" smtClean="0"/>
              <a:t>major </a:t>
            </a:r>
            <a:r>
              <a:rPr lang="en-US" sz="2000" b="1" dirty="0"/>
              <a:t>ports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/>
              <a:t>Boston, New York, Philadelphia, Charleston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Despite conditions, overland travel became more common into </a:t>
            </a:r>
            <a:r>
              <a:rPr lang="en-US" sz="2000" b="1" dirty="0" smtClean="0"/>
              <a:t>1700s – postal routes developed</a:t>
            </a:r>
            <a:endParaRPr lang="en-US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Roadside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taverns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become social centers for news and political discussions</a:t>
            </a:r>
          </a:p>
          <a:p>
            <a:pPr eaLnBrk="1" hangingPunct="1">
              <a:defRPr/>
            </a:pPr>
            <a:endParaRPr lang="en-US" sz="2000" b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990600"/>
            <a:ext cx="219674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114800"/>
            <a:ext cx="2842693" cy="2057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rgbClr val="FFFF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Calligraphy"/>
                <a:cs typeface="Lucida Calligraphy"/>
              </a:rPr>
              <a:t>Colonial Religion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5257800" cy="5638800"/>
          </a:xfrm>
          <a:solidFill>
            <a:srgbClr val="DBECFF">
              <a:alpha val="61000"/>
            </a:srgbClr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Pluralism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– multiple religions BUT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Dominance of Protestant Religions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Jews, Catholics, &amp; Quakers suffered discrimination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Some 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established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”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religions</a:t>
            </a: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supported by taxes (MA until 1830s) EVERYONE pays, regardless of faith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Anglican Church (Church of England)- VA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Congregational Church (Puritan) -MA, 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Others: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i="1" dirty="0" smtClean="0"/>
              <a:t>Catholics: </a:t>
            </a:r>
            <a:r>
              <a:rPr lang="en-US" sz="2000" dirty="0" smtClean="0"/>
              <a:t>Middle Colonies</a:t>
            </a:r>
            <a:endParaRPr lang="en-US" sz="2000" i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i="1" dirty="0" smtClean="0"/>
              <a:t>Jews:</a:t>
            </a:r>
            <a:r>
              <a:rPr lang="en-US" sz="2000" dirty="0" smtClean="0"/>
              <a:t> Boston, New York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i="1" dirty="0" smtClean="0"/>
              <a:t>Presbyterians:</a:t>
            </a:r>
            <a:r>
              <a:rPr lang="en-US" sz="2000" dirty="0" smtClean="0"/>
              <a:t> New England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i="1" dirty="0" smtClean="0"/>
              <a:t>Dutch Reformed:</a:t>
            </a:r>
            <a:r>
              <a:rPr lang="en-US" sz="2000" dirty="0" smtClean="0"/>
              <a:t> New York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i="1" dirty="0" smtClean="0"/>
              <a:t>Lutherans, Mennonites, Quakers:</a:t>
            </a:r>
            <a:r>
              <a:rPr lang="en-US" sz="2000" dirty="0" smtClean="0"/>
              <a:t> Pennsylvania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3" name="Picture 2" descr="images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66800"/>
            <a:ext cx="3302000" cy="246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581400"/>
            <a:ext cx="3319887" cy="294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7772400" cy="1143000"/>
          </a:xfrm>
          <a:effectLst>
            <a:outerShdw blurRad="63500" dist="38099" dir="2700000" algn="ctr" rotWithShape="0">
              <a:srgbClr val="FFFF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j-cs"/>
              </a:rPr>
              <a:t>The Great Awakening</a:t>
            </a:r>
            <a:endParaRPr lang="en-US" smtClean="0">
              <a:cs typeface="+mj-cs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495800" cy="5638800"/>
          </a:xfrm>
          <a:solidFill>
            <a:srgbClr val="FFFF00">
              <a:alpha val="42999"/>
            </a:srgbClr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Religious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revival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sparked by introduction of Pietism (evangelical movement focused on individual’s personal relationship with God) by German immigrants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Strongest in the 1730s and 1740s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Jonathan Edwards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of MA 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Sinners in the Hands of An Angry God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”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God is angry with sinfulness, express penitence or eternal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damnation. You could be saved!</a:t>
            </a:r>
            <a:endParaRPr lang="en-US" sz="2000" b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743200"/>
            <a:ext cx="4267200" cy="4114800"/>
          </a:xfrm>
          <a:solidFill>
            <a:srgbClr val="FFFF00">
              <a:alpha val="49001"/>
            </a:srgbClr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John and Charles Wesley: founders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Methodist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church visited from England in 1730s</a:t>
            </a:r>
            <a:endParaRPr lang="en-US" sz="2400" b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Expanded by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George Whitefield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all over colonies in barns, tents, fields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audiences up to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10,000</a:t>
            </a:r>
            <a:endParaRPr lang="en-US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6629" name="Picture 5" descr="Jonathan_Edw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43704"/>
            <a:ext cx="2209800" cy="2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george-whitefield-2-siz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259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merica the Beautiful">
  <a:themeElements>
    <a:clrScheme name="America the Beautifu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merica the Beautiful">
      <a:majorFont>
        <a:latin typeface="Poor Richard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America the Beautifu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erica the Beautifu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erica the Beautifu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erica the Beautifu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erica the Beautifu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erica the Beautifu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erica the Beautifu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6406</TotalTime>
  <Words>1352</Words>
  <Application>Microsoft Macintosh PowerPoint</Application>
  <PresentationFormat>On-screen Show (4:3)</PresentationFormat>
  <Paragraphs>147</Paragraphs>
  <Slides>17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America the Beautiful</vt:lpstr>
      <vt:lpstr>Document</vt:lpstr>
      <vt:lpstr>18th Century Colonial Life</vt:lpstr>
      <vt:lpstr>Essential Questions:</vt:lpstr>
      <vt:lpstr>Population Growth</vt:lpstr>
      <vt:lpstr>Colonial Society</vt:lpstr>
      <vt:lpstr>Political Structure</vt:lpstr>
      <vt:lpstr>Colonial Economy</vt:lpstr>
      <vt:lpstr>Money &amp; Transportation</vt:lpstr>
      <vt:lpstr>Colonial Religion</vt:lpstr>
      <vt:lpstr>The Great Awakening</vt:lpstr>
      <vt:lpstr>Effects of the Great Awakening</vt:lpstr>
      <vt:lpstr>PowerPoint Presentation</vt:lpstr>
      <vt:lpstr>Colonial Culture</vt:lpstr>
      <vt:lpstr>Art: Benjamin West &amp; John Copley</vt:lpstr>
      <vt:lpstr>Education</vt:lpstr>
      <vt:lpstr>The Colonial Press</vt:lpstr>
      <vt:lpstr>The Enlightenment</vt:lpstr>
      <vt:lpstr>Assignment</vt:lpstr>
    </vt:vector>
  </TitlesOfParts>
  <Company>Westport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Colonial Society 1660-1750</dc:title>
  <dc:creator>jdamico</dc:creator>
  <cp:lastModifiedBy>Ramirez, Marcia P.</cp:lastModifiedBy>
  <cp:revision>104</cp:revision>
  <dcterms:created xsi:type="dcterms:W3CDTF">2003-09-04T23:13:04Z</dcterms:created>
  <dcterms:modified xsi:type="dcterms:W3CDTF">2016-09-12T17:04:09Z</dcterms:modified>
</cp:coreProperties>
</file>