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69" r:id="rId3"/>
    <p:sldId id="263" r:id="rId4"/>
    <p:sldId id="270" r:id="rId5"/>
    <p:sldId id="262" r:id="rId6"/>
    <p:sldId id="268" r:id="rId7"/>
    <p:sldId id="257" r:id="rId8"/>
    <p:sldId id="258" r:id="rId9"/>
    <p:sldId id="271" r:id="rId10"/>
    <p:sldId id="260" r:id="rId11"/>
    <p:sldId id="261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888" y="-5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CE6F2-EFEB-8046-9C7D-729E71C9A68B}" type="datetimeFigureOut">
              <a:rPr lang="en-US" smtClean="0"/>
              <a:t>8/30/16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CA98FD-138B-8B46-8D06-B1958B93C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364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B941C0-A79F-7441-87E3-DD9DBC4BD67A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F4E60-723D-B446-91E6-47800B7AC930}" type="datetimeFigureOut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0056-B5DF-324A-881B-6FFF72EB8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41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F4E60-723D-B446-91E6-47800B7AC930}" type="datetimeFigureOut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0056-B5DF-324A-881B-6FFF72EB8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142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F4E60-723D-B446-91E6-47800B7AC930}" type="datetimeFigureOut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0056-B5DF-324A-881B-6FFF72EB8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283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F4E60-723D-B446-91E6-47800B7AC930}" type="datetimeFigureOut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0056-B5DF-324A-881B-6FFF72EB8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51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F4E60-723D-B446-91E6-47800B7AC930}" type="datetimeFigureOut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0056-B5DF-324A-881B-6FFF72EB8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58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F4E60-723D-B446-91E6-47800B7AC930}" type="datetimeFigureOut">
              <a:rPr lang="en-US" smtClean="0"/>
              <a:t>8/30/16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0056-B5DF-324A-881B-6FFF72EB8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37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F4E60-723D-B446-91E6-47800B7AC930}" type="datetimeFigureOut">
              <a:rPr lang="en-US" smtClean="0"/>
              <a:t>8/30/16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0056-B5DF-324A-881B-6FFF72EB8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98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F4E60-723D-B446-91E6-47800B7AC930}" type="datetimeFigureOut">
              <a:rPr lang="en-US" smtClean="0"/>
              <a:t>8/30/16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0056-B5DF-324A-881B-6FFF72EB8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81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F4E60-723D-B446-91E6-47800B7AC930}" type="datetimeFigureOut">
              <a:rPr lang="en-US" smtClean="0"/>
              <a:t>8/30/16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0056-B5DF-324A-881B-6FFF72EB8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784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F4E60-723D-B446-91E6-47800B7AC930}" type="datetimeFigureOut">
              <a:rPr lang="en-US" smtClean="0"/>
              <a:t>8/30/16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0056-B5DF-324A-881B-6FFF72EB8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02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F4E60-723D-B446-91E6-47800B7AC930}" type="datetimeFigureOut">
              <a:rPr lang="en-US" smtClean="0"/>
              <a:t>8/30/16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0056-B5DF-324A-881B-6FFF72EB8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397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F4E60-723D-B446-91E6-47800B7AC930}" type="datetimeFigureOut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30056-B5DF-324A-881B-6FFF72EB8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920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395412"/>
            <a:ext cx="7772400" cy="1470025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Lucida Calligraphy"/>
                <a:cs typeface="Lucida Calligraphy"/>
              </a:rPr>
              <a:t>Restoration:</a:t>
            </a:r>
            <a:br>
              <a:rPr lang="en-US" dirty="0" smtClean="0">
                <a:latin typeface="Lucida Calligraphy"/>
                <a:cs typeface="Lucida Calligraphy"/>
              </a:rPr>
            </a:br>
            <a:r>
              <a:rPr lang="en-US" dirty="0" smtClean="0">
                <a:latin typeface="Lucida Calligraphy"/>
                <a:cs typeface="Lucida Calligraphy"/>
              </a:rPr>
              <a:t>Middle Colonies, the South &amp; British West Indies</a:t>
            </a:r>
            <a:endParaRPr lang="en-US" dirty="0">
              <a:latin typeface="Lucida Calligraphy"/>
              <a:cs typeface="Lucida Calligraphy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Lucida Calligraphy"/>
                <a:cs typeface="Lucida Calligraphy"/>
              </a:rPr>
              <a:t>Mr. Owens</a:t>
            </a:r>
            <a:endParaRPr lang="en-US" dirty="0">
              <a:solidFill>
                <a:schemeClr val="tx1"/>
              </a:solidFill>
              <a:latin typeface="Lucida Calligraphy"/>
              <a:cs typeface="Lucida Calligraphy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78200" y="5194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688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365"/>
            <a:ext cx="7177501" cy="6126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Pennsylvania &amp; Delaware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109" y="643001"/>
            <a:ext cx="6636037" cy="6060277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Comic Sans MS" charset="0"/>
              </a:rPr>
              <a:t>Society of Friends “Quakers”</a:t>
            </a:r>
            <a:r>
              <a:rPr lang="en-US" sz="2000" dirty="0" smtClean="0">
                <a:latin typeface="Comic Sans MS" charset="0"/>
              </a:rPr>
              <a:t>: believed in equality of all men &amp; women, nonviolence, resistance to military service, &amp; religious authority in each person’s soul not Bible or church authority</a:t>
            </a:r>
          </a:p>
          <a:p>
            <a:r>
              <a:rPr lang="en-US" sz="2000" dirty="0" smtClean="0">
                <a:latin typeface="Comic Sans MS" charset="0"/>
              </a:rPr>
              <a:t>Quakers were sometimes persecuted or jailed for beliefs</a:t>
            </a:r>
          </a:p>
          <a:p>
            <a:r>
              <a:rPr lang="en-US" sz="2000" dirty="0" smtClean="0"/>
              <a:t>1681 </a:t>
            </a:r>
            <a:r>
              <a:rPr lang="en-US" sz="2000" dirty="0" smtClean="0">
                <a:solidFill>
                  <a:srgbClr val="FF0000"/>
                </a:solidFill>
              </a:rPr>
              <a:t>William Penn </a:t>
            </a:r>
            <a:r>
              <a:rPr lang="en-US" sz="2000" dirty="0" smtClean="0"/>
              <a:t>(Quaker) proprietary grant to form </a:t>
            </a:r>
            <a:r>
              <a:rPr lang="en-US" sz="2000" b="1" dirty="0" smtClean="0">
                <a:solidFill>
                  <a:srgbClr val="000000"/>
                </a:solidFill>
              </a:rPr>
              <a:t>Pennsylvania</a:t>
            </a:r>
            <a:r>
              <a:rPr lang="en-US" sz="2000" dirty="0" smtClean="0"/>
              <a:t> to pay off large royal debt to father</a:t>
            </a:r>
          </a:p>
          <a:p>
            <a:r>
              <a:rPr lang="en-US" sz="2000" dirty="0" smtClean="0"/>
              <a:t>“</a:t>
            </a:r>
            <a:r>
              <a:rPr lang="en-US" sz="2000" b="1" dirty="0" smtClean="0"/>
              <a:t>The Holy Experiment” </a:t>
            </a:r>
            <a:r>
              <a:rPr lang="en-US" sz="2000" dirty="0" smtClean="0"/>
              <a:t>– religious refuge for Quakers &amp; others and to amass personal profit</a:t>
            </a:r>
          </a:p>
          <a:p>
            <a:pPr lvl="1"/>
            <a:r>
              <a:rPr lang="en-US" sz="2000" b="1" dirty="0" smtClean="0">
                <a:solidFill>
                  <a:srgbClr val="000000"/>
                </a:solidFill>
              </a:rPr>
              <a:t>Frame of Government </a:t>
            </a:r>
            <a:r>
              <a:rPr lang="en-US" sz="2000" dirty="0" smtClean="0"/>
              <a:t>(1682-1683) representative assembly elected by landowners &amp; written constitution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Charter of Liberties </a:t>
            </a:r>
            <a:r>
              <a:rPr lang="en-US" sz="2000" dirty="0" smtClean="0"/>
              <a:t>(1701) guaranteed freedom of worship for all and unrestricted immigration</a:t>
            </a:r>
          </a:p>
          <a:p>
            <a:pPr lvl="1"/>
            <a:r>
              <a:rPr lang="en-US" sz="2000" dirty="0" smtClean="0"/>
              <a:t>Attempted to treat American Indians fairly</a:t>
            </a:r>
          </a:p>
          <a:p>
            <a:r>
              <a:rPr lang="en-US" sz="2000" b="1" dirty="0" smtClean="0"/>
              <a:t>Delaware</a:t>
            </a:r>
            <a:r>
              <a:rPr lang="en-US" sz="2000" dirty="0" smtClean="0"/>
              <a:t>: in 1702 Penn granted 3 counties their own assembly – separate but shared same governor as PA until revolution.</a:t>
            </a:r>
          </a:p>
        </p:txBody>
      </p:sp>
      <p:pic>
        <p:nvPicPr>
          <p:cNvPr id="4" name="Picture 3" descr="William Penn"/>
          <p:cNvPicPr>
            <a:picLocks noChangeAspect="1" noChangeArrowheads="1"/>
          </p:cNvPicPr>
          <p:nvPr/>
        </p:nvPicPr>
        <p:blipFill>
          <a:blip r:embed="rId2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501" y="313820"/>
            <a:ext cx="1777970" cy="2207635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william_penn_and_the_indians_of_pennsylvania_scr703x4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146" y="4894630"/>
            <a:ext cx="2139325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quak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100" y="2521455"/>
            <a:ext cx="19939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9855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40" y="49587"/>
            <a:ext cx="3610372" cy="981493"/>
          </a:xfrm>
        </p:spPr>
        <p:txBody>
          <a:bodyPr/>
          <a:lstStyle/>
          <a:p>
            <a:r>
              <a:rPr lang="en-US" dirty="0" smtClean="0">
                <a:latin typeface="Lucida Calligraphy"/>
                <a:cs typeface="Lucida Calligraphy"/>
              </a:rPr>
              <a:t>Georgia</a:t>
            </a:r>
            <a:endParaRPr lang="en-US" dirty="0">
              <a:latin typeface="Lucida Calligraphy"/>
              <a:cs typeface="Lucida Calligraphy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41" y="1031080"/>
            <a:ext cx="4017292" cy="5826919"/>
          </a:xfrm>
        </p:spPr>
        <p:txBody>
          <a:bodyPr>
            <a:normAutofit fontScale="92500"/>
          </a:bodyPr>
          <a:lstStyle/>
          <a:p>
            <a:r>
              <a:rPr lang="en-US" sz="2000" dirty="0" smtClean="0">
                <a:latin typeface="Comic Sans MS" charset="0"/>
                <a:cs typeface="+mn-cs"/>
              </a:rPr>
              <a:t>Proprietary Charter in 1732 from </a:t>
            </a:r>
            <a:r>
              <a:rPr lang="en-US" sz="2000" b="1" dirty="0" smtClean="0">
                <a:latin typeface="Comic Sans MS" charset="0"/>
                <a:cs typeface="+mn-cs"/>
              </a:rPr>
              <a:t>King George II </a:t>
            </a:r>
            <a:r>
              <a:rPr lang="en-US" sz="2000" dirty="0" smtClean="0">
                <a:latin typeface="Comic Sans MS" charset="0"/>
                <a:cs typeface="+mn-cs"/>
              </a:rPr>
              <a:t>to </a:t>
            </a:r>
            <a:r>
              <a:rPr lang="en-US" sz="2000" b="1" dirty="0" smtClean="0">
                <a:solidFill>
                  <a:srgbClr val="000000"/>
                </a:solidFill>
                <a:latin typeface="Comic Sans MS" charset="0"/>
                <a:cs typeface="+mn-cs"/>
              </a:rPr>
              <a:t>James Oglethorpe</a:t>
            </a:r>
            <a:r>
              <a:rPr lang="en-US" sz="2000" dirty="0" smtClean="0">
                <a:latin typeface="Comic Sans MS" charset="0"/>
                <a:cs typeface="+mn-cs"/>
              </a:rPr>
              <a:t>.</a:t>
            </a:r>
          </a:p>
          <a:p>
            <a:r>
              <a:rPr lang="en-US" sz="2000" dirty="0" smtClean="0">
                <a:latin typeface="Comic Sans MS" charset="0"/>
              </a:rPr>
              <a:t>Founded to 1. provide a buffer to Spanish settlement &amp; 2. Haven for debtors</a:t>
            </a:r>
          </a:p>
          <a:p>
            <a:r>
              <a:rPr lang="en-US" sz="2000" dirty="0" smtClean="0">
                <a:latin typeface="Comic Sans MS" charset="0"/>
                <a:cs typeface="+mn-cs"/>
              </a:rPr>
              <a:t>Founded Savannah in 1733</a:t>
            </a:r>
          </a:p>
          <a:p>
            <a:r>
              <a:rPr lang="en-US" sz="2000" dirty="0" smtClean="0">
                <a:latin typeface="Comic Sans MS" charset="0"/>
              </a:rPr>
              <a:t>Strict regulations: no slavery, no rum, but isolated and under threat colony remained poor</a:t>
            </a:r>
          </a:p>
          <a:p>
            <a:r>
              <a:rPr lang="en-US" sz="2000" dirty="0" smtClean="0">
                <a:latin typeface="Comic Sans MS" charset="0"/>
              </a:rPr>
              <a:t>Dissidents rebelled, motto: “Liberty &amp; Property without restrictions!” – which “liberty”?</a:t>
            </a:r>
          </a:p>
          <a:p>
            <a:r>
              <a:rPr lang="en-US" sz="2000" dirty="0" smtClean="0">
                <a:latin typeface="Comic Sans MS" charset="0"/>
                <a:cs typeface="+mn-cs"/>
              </a:rPr>
              <a:t>1752 became a royal colony and slowly adopted South Carolina style of slave plantation economy</a:t>
            </a:r>
          </a:p>
          <a:p>
            <a:endParaRPr lang="en-US" dirty="0"/>
          </a:p>
        </p:txBody>
      </p:sp>
      <p:pic>
        <p:nvPicPr>
          <p:cNvPr id="4" name="Picture 4" descr="James_Oglethorpe_Statue_Augusta_G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" r="7410"/>
          <a:stretch>
            <a:fillRect/>
          </a:stretch>
        </p:blipFill>
        <p:spPr bwMode="auto">
          <a:xfrm>
            <a:off x="7498666" y="510338"/>
            <a:ext cx="1433732" cy="2272465"/>
          </a:xfrm>
          <a:prstGeom prst="rect">
            <a:avLst/>
          </a:prstGeom>
          <a:noFill/>
          <a:ln w="9525">
            <a:solidFill>
              <a:srgbClr val="3A1D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894" y="510338"/>
            <a:ext cx="2850773" cy="2039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2672" r="2000" b="2672"/>
          <a:stretch>
            <a:fillRect/>
          </a:stretch>
        </p:blipFill>
        <p:spPr bwMode="auto">
          <a:xfrm>
            <a:off x="4899241" y="3117703"/>
            <a:ext cx="3392488" cy="3505200"/>
          </a:xfrm>
          <a:prstGeom prst="rect">
            <a:avLst/>
          </a:prstGeom>
          <a:noFill/>
          <a:ln w="12700">
            <a:solidFill>
              <a:srgbClr val="3A1D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22333" y="2651667"/>
            <a:ext cx="1494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King George 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606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Essential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were the key characteristics of the </a:t>
            </a:r>
            <a:r>
              <a:rPr lang="en-US" b="1" dirty="0"/>
              <a:t>middle colonies </a:t>
            </a:r>
            <a:r>
              <a:rPr lang="en-US" dirty="0"/>
              <a:t>and why did they tend to be more diverse and tolerant? </a:t>
            </a:r>
            <a:endParaRPr lang="en-US" dirty="0" smtClean="0"/>
          </a:p>
          <a:p>
            <a:r>
              <a:rPr lang="en-US" dirty="0"/>
              <a:t>Why did the </a:t>
            </a:r>
            <a:r>
              <a:rPr lang="en-US" b="1" dirty="0" smtClean="0"/>
              <a:t>southern</a:t>
            </a:r>
            <a:r>
              <a:rPr lang="en-US" dirty="0" smtClean="0"/>
              <a:t> </a:t>
            </a:r>
            <a:r>
              <a:rPr lang="en-US" dirty="0"/>
              <a:t>Atlantic colonies and the </a:t>
            </a:r>
            <a:r>
              <a:rPr lang="en-US" b="1" dirty="0"/>
              <a:t>British West Indies </a:t>
            </a:r>
            <a:r>
              <a:rPr lang="en-US" dirty="0"/>
              <a:t>rely more heavily on slavery, and how did this contribute to unique cultural and religious development?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30805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861291" y="73891"/>
            <a:ext cx="7543800" cy="5953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300" b="1" dirty="0">
                <a:solidFill>
                  <a:srgbClr val="CC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Calligraphy" charset="0"/>
                <a:cs typeface="+mn-cs"/>
              </a:rPr>
              <a:t>English Migration:  1610-1660</a:t>
            </a:r>
          </a:p>
        </p:txBody>
      </p:sp>
      <p:pic>
        <p:nvPicPr>
          <p:cNvPr id="62466" name="Picture 3" descr="304690_m_03_01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164" y="669204"/>
            <a:ext cx="6414654" cy="588617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152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741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British West Indies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22300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British colonies in the Caribbean: Antigua, St. Kitts, Jamaica, and 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Barbados</a:t>
            </a:r>
          </a:p>
          <a:p>
            <a:r>
              <a:rPr lang="en-US" sz="2000" dirty="0" smtClean="0">
                <a:latin typeface="Calibri"/>
                <a:ea typeface="ＭＳ Ｐゴシック" charset="0"/>
                <a:cs typeface="Calibri"/>
              </a:rPr>
              <a:t>From 1640-1660 over </a:t>
            </a:r>
            <a:r>
              <a:rPr lang="en-US" sz="2000" dirty="0">
                <a:latin typeface="Calibri"/>
                <a:ea typeface="ＭＳ Ｐゴシック" charset="0"/>
                <a:cs typeface="Calibri"/>
              </a:rPr>
              <a:t>2/3 of English emigrants to the </a:t>
            </a:r>
            <a:r>
              <a:rPr lang="en-US" sz="2000" dirty="0" smtClean="0">
                <a:latin typeface="Calibri"/>
                <a:ea typeface="ＭＳ Ｐゴシック" charset="0"/>
                <a:cs typeface="Calibri"/>
              </a:rPr>
              <a:t>Americas settled in Barbados – aristocratic plantation owners dominated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Sugarcane plantations </a:t>
            </a:r>
            <a:r>
              <a:rPr lang="en-US" sz="2000" dirty="0" smtClean="0">
                <a:latin typeface="Calibri"/>
                <a:ea typeface="ＭＳ Ｐゴシック" charset="0"/>
                <a:cs typeface="Calibri"/>
              </a:rPr>
              <a:t>for sugar and rum: labor intensive 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African slaves</a:t>
            </a:r>
            <a:r>
              <a:rPr lang="en-US" sz="2000" dirty="0" smtClean="0">
                <a:latin typeface="Calibri"/>
                <a:ea typeface="ＭＳ Ｐゴシック" charset="0"/>
                <a:cs typeface="Calibri"/>
              </a:rPr>
              <a:t>, by late 17</a:t>
            </a:r>
            <a:r>
              <a:rPr lang="en-US" sz="2000" baseline="30000" dirty="0" smtClean="0">
                <a:latin typeface="Calibri"/>
                <a:ea typeface="ＭＳ Ｐゴシック" charset="0"/>
                <a:cs typeface="Calibri"/>
              </a:rPr>
              <a:t>th</a:t>
            </a:r>
            <a:r>
              <a:rPr lang="en-US" sz="2000" dirty="0" smtClean="0">
                <a:latin typeface="Calibri"/>
                <a:ea typeface="ＭＳ Ｐゴシック" charset="0"/>
                <a:cs typeface="Calibri"/>
              </a:rPr>
              <a:t> Century 4x as many slaves as whites – harsh 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slave codes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Slave revolts </a:t>
            </a:r>
            <a:r>
              <a:rPr lang="en-US" sz="2000" dirty="0" smtClean="0">
                <a:latin typeface="Calibri"/>
                <a:ea typeface="ＭＳ Ｐゴシック" charset="0"/>
                <a:cs typeface="Calibri"/>
              </a:rPr>
              <a:t>and threats from Spanish, French, Dutch, and Portuguese caused many to settle on mainland colonies.</a:t>
            </a: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197" y="3009900"/>
            <a:ext cx="3735603" cy="3765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3111500"/>
            <a:ext cx="4826282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9751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279400" y="50800"/>
            <a:ext cx="6934200" cy="6248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</a:pPr>
            <a:r>
              <a:rPr lang="en-US" sz="2400" b="1" dirty="0" smtClean="0">
                <a:latin typeface="Arial" charset="0"/>
                <a:ea typeface="ＭＳ Ｐゴシック" charset="0"/>
              </a:rPr>
              <a:t>B</a:t>
            </a:r>
            <a:r>
              <a:rPr lang="en-US" sz="2400" dirty="0" smtClean="0">
                <a:latin typeface="Arial" charset="0"/>
                <a:ea typeface="ＭＳ Ｐゴシック" charset="0"/>
              </a:rPr>
              <a:t>arbados </a:t>
            </a:r>
            <a:r>
              <a:rPr lang="en-US" sz="2400" dirty="0">
                <a:latin typeface="Arial" charset="0"/>
                <a:ea typeface="ＭＳ Ｐゴシック" charset="0"/>
              </a:rPr>
              <a:t>Isle inhabited by Slaves</a:t>
            </a:r>
          </a:p>
          <a:p>
            <a:pPr marL="0" indent="0">
              <a:buNone/>
            </a:pPr>
            <a:r>
              <a:rPr lang="en-US" sz="2400" b="1" dirty="0">
                <a:latin typeface="Arial" charset="0"/>
                <a:ea typeface="ＭＳ Ｐゴシック" charset="0"/>
              </a:rPr>
              <a:t>A</a:t>
            </a:r>
            <a:r>
              <a:rPr lang="en-US" sz="2400" dirty="0">
                <a:latin typeface="Arial" charset="0"/>
                <a:ea typeface="ＭＳ Ｐゴシック" charset="0"/>
              </a:rPr>
              <a:t>nd for one honest man ten thousand knaves</a:t>
            </a:r>
          </a:p>
          <a:p>
            <a:pPr marL="0" indent="0">
              <a:buNone/>
            </a:pPr>
            <a:r>
              <a:rPr lang="en-US" sz="2400" b="1" dirty="0">
                <a:latin typeface="Arial" charset="0"/>
                <a:ea typeface="ＭＳ Ｐゴシック" charset="0"/>
              </a:rPr>
              <a:t>R</a:t>
            </a:r>
            <a:r>
              <a:rPr lang="en-US" sz="2400" dirty="0">
                <a:latin typeface="Arial" charset="0"/>
                <a:ea typeface="ＭＳ Ｐゴシック" charset="0"/>
              </a:rPr>
              <a:t>eligion to </a:t>
            </a:r>
            <a:r>
              <a:rPr lang="en-US" sz="2400" dirty="0" err="1">
                <a:latin typeface="Arial" charset="0"/>
                <a:ea typeface="ＭＳ Ｐゴシック" charset="0"/>
              </a:rPr>
              <a:t>thee’s</a:t>
            </a:r>
            <a:r>
              <a:rPr lang="en-US" sz="2400" dirty="0">
                <a:latin typeface="Arial" charset="0"/>
                <a:ea typeface="ＭＳ Ｐゴシック" charset="0"/>
              </a:rPr>
              <a:t> a </a:t>
            </a:r>
            <a:r>
              <a:rPr lang="en-US" sz="2400" dirty="0" smtClean="0">
                <a:latin typeface="Arial" charset="0"/>
                <a:ea typeface="ＭＳ Ｐゴシック" charset="0"/>
              </a:rPr>
              <a:t>Romantic story</a:t>
            </a:r>
            <a:endParaRPr lang="en-US" sz="2400" dirty="0">
              <a:latin typeface="Arial" charset="0"/>
              <a:ea typeface="ＭＳ Ｐゴシック" charset="0"/>
            </a:endParaRPr>
          </a:p>
          <a:p>
            <a:pPr marL="0" indent="0">
              <a:buNone/>
            </a:pPr>
            <a:r>
              <a:rPr lang="en-US" sz="2400" b="1" dirty="0">
                <a:latin typeface="Arial" charset="0"/>
                <a:ea typeface="ＭＳ Ｐゴシック" charset="0"/>
              </a:rPr>
              <a:t>B</a:t>
            </a:r>
            <a:r>
              <a:rPr lang="en-US" sz="2400" dirty="0">
                <a:latin typeface="Arial" charset="0"/>
                <a:ea typeface="ＭＳ Ｐゴシック" charset="0"/>
              </a:rPr>
              <a:t>arbarity and ill-got wealth thy glory</a:t>
            </a:r>
          </a:p>
          <a:p>
            <a:pPr marL="0" indent="0">
              <a:buNone/>
            </a:pPr>
            <a:r>
              <a:rPr lang="en-US" sz="2400" b="1" dirty="0">
                <a:latin typeface="Arial" charset="0"/>
                <a:ea typeface="ＭＳ Ｐゴシック" charset="0"/>
              </a:rPr>
              <a:t>A</a:t>
            </a:r>
            <a:r>
              <a:rPr lang="en-US" sz="2400" dirty="0">
                <a:latin typeface="Arial" charset="0"/>
                <a:ea typeface="ＭＳ Ｐゴシック" charset="0"/>
              </a:rPr>
              <a:t>ll Sodom’s Sins are Centered in they heart</a:t>
            </a:r>
          </a:p>
          <a:p>
            <a:pPr marL="0" indent="0">
              <a:buNone/>
            </a:pPr>
            <a:r>
              <a:rPr lang="en-US" sz="2400" b="1" dirty="0">
                <a:latin typeface="Arial" charset="0"/>
                <a:ea typeface="ＭＳ Ｐゴシック" charset="0"/>
              </a:rPr>
              <a:t>D</a:t>
            </a:r>
            <a:r>
              <a:rPr lang="en-US" sz="2400" dirty="0">
                <a:latin typeface="Arial" charset="0"/>
                <a:ea typeface="ＭＳ Ｐゴシック" charset="0"/>
              </a:rPr>
              <a:t>eath is thy look and Death in every part</a:t>
            </a:r>
          </a:p>
          <a:p>
            <a:pPr marL="0" indent="0">
              <a:buNone/>
            </a:pPr>
            <a:r>
              <a:rPr lang="en-US" sz="2400" b="1" dirty="0">
                <a:latin typeface="Arial" charset="0"/>
                <a:ea typeface="ＭＳ Ｐゴシック" charset="0"/>
              </a:rPr>
              <a:t>O</a:t>
            </a:r>
            <a:r>
              <a:rPr lang="en-US" sz="2400" dirty="0">
                <a:latin typeface="Arial" charset="0"/>
                <a:ea typeface="ＭＳ Ｐゴシック" charset="0"/>
              </a:rPr>
              <a:t>h! Glorious Isle in </a:t>
            </a:r>
            <a:r>
              <a:rPr lang="en-US" sz="2400" dirty="0" smtClean="0">
                <a:latin typeface="Arial" charset="0"/>
                <a:ea typeface="ＭＳ Ｐゴシック" charset="0"/>
              </a:rPr>
              <a:t>Villainy Excel</a:t>
            </a:r>
            <a:endParaRPr lang="en-US" sz="2400" dirty="0">
              <a:latin typeface="Arial" charset="0"/>
              <a:ea typeface="ＭＳ Ｐゴシック" charset="0"/>
            </a:endParaRPr>
          </a:p>
          <a:p>
            <a:pPr marL="0" indent="0">
              <a:buNone/>
            </a:pPr>
            <a:r>
              <a:rPr lang="en-US" sz="2400" b="1" dirty="0">
                <a:latin typeface="Arial" charset="0"/>
                <a:ea typeface="ＭＳ Ｐゴシック" charset="0"/>
              </a:rPr>
              <a:t>S</a:t>
            </a:r>
            <a:r>
              <a:rPr lang="en-US" sz="2400" dirty="0">
                <a:latin typeface="Arial" charset="0"/>
                <a:ea typeface="ＭＳ Ｐゴシック" charset="0"/>
              </a:rPr>
              <a:t>in</a:t>
            </a:r>
            <a:r>
              <a:rPr lang="en-US" sz="2800" dirty="0">
                <a:latin typeface="Arial" charset="0"/>
                <a:ea typeface="ＭＳ Ｐゴシック" charset="0"/>
              </a:rPr>
              <a:t> </a:t>
            </a:r>
            <a:r>
              <a:rPr lang="en-US" sz="2400" dirty="0">
                <a:latin typeface="Arial" charset="0"/>
                <a:ea typeface="ＭＳ Ｐゴシック" charset="0"/>
              </a:rPr>
              <a:t>to the Height – thy fate is Hell”</a:t>
            </a:r>
          </a:p>
          <a:p>
            <a:pPr marL="1828800" lvl="4" indent="0">
              <a:buNone/>
            </a:pPr>
            <a:r>
              <a:rPr lang="en-US" sz="1800" dirty="0" smtClean="0">
                <a:latin typeface="Arial" charset="0"/>
                <a:ea typeface="ＭＳ Ｐゴシック" charset="0"/>
              </a:rPr>
              <a:t> - 1710 </a:t>
            </a:r>
            <a:r>
              <a:rPr lang="en-US" sz="1800" dirty="0">
                <a:latin typeface="Arial" charset="0"/>
                <a:ea typeface="ＭＳ Ｐゴシック" charset="0"/>
              </a:rPr>
              <a:t>anonymous planter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4013200"/>
            <a:ext cx="6045200" cy="2799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069" y="955766"/>
            <a:ext cx="2616570" cy="29304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2969" y="3886200"/>
            <a:ext cx="2527670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457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37" y="17438"/>
            <a:ext cx="5796894" cy="90187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Lucida Calligraphy"/>
                <a:cs typeface="Lucida Calligraphy"/>
              </a:rPr>
              <a:t>Restoration Colonies</a:t>
            </a:r>
            <a:endParaRPr lang="en-US" dirty="0">
              <a:latin typeface="Lucida Calligraphy"/>
              <a:cs typeface="Lucida Calligraphy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037" y="1072762"/>
            <a:ext cx="5355880" cy="472650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Restoration Period</a:t>
            </a:r>
            <a:r>
              <a:rPr lang="en-US" dirty="0" smtClean="0"/>
              <a:t>: referring to the restoration of power of the English monarchy under </a:t>
            </a:r>
            <a:r>
              <a:rPr lang="en-US" b="1" dirty="0" smtClean="0"/>
              <a:t>Charles II </a:t>
            </a:r>
            <a:r>
              <a:rPr lang="en-US" dirty="0" smtClean="0"/>
              <a:t>in 1660 following brief period of Puritan rule under Oliver Cromwell</a:t>
            </a:r>
          </a:p>
          <a:p>
            <a:r>
              <a:rPr lang="en-US" dirty="0" smtClean="0"/>
              <a:t>Restoration Colonies: Carolinas, NY, NJ, PA, DE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917" y="855013"/>
            <a:ext cx="3029662" cy="30296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931" y="4205624"/>
            <a:ext cx="1910246" cy="26523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43486" y="3884675"/>
            <a:ext cx="1046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Charles II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900177" y="4806427"/>
            <a:ext cx="1243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James II</a:t>
            </a:r>
          </a:p>
          <a:p>
            <a:r>
              <a:rPr lang="en-US" dirty="0" smtClean="0"/>
              <a:t>(then Duke of York)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188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Lucida Calligraphy"/>
                <a:cs typeface="Lucida Calligraphy"/>
              </a:rPr>
              <a:t>Carolinas</a:t>
            </a:r>
            <a:endParaRPr lang="en-US" dirty="0">
              <a:latin typeface="Lucida Calligraphy"/>
              <a:cs typeface="Lucida Calligraphy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1" y="1219200"/>
            <a:ext cx="5016500" cy="5430982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Charles II rewarded 8 nobles – lord proprietors of the Carolinas</a:t>
            </a:r>
          </a:p>
          <a:p>
            <a:r>
              <a:rPr lang="en-US" sz="2000" dirty="0" smtClean="0">
                <a:latin typeface="Comic Sans MS"/>
                <a:cs typeface="Comic Sans MS"/>
              </a:rPr>
              <a:t>1729 split into 2 royal colonies: North &amp; South Carolina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South Carolina </a:t>
            </a:r>
            <a:r>
              <a:rPr lang="en-US" sz="2000" dirty="0" smtClean="0">
                <a:latin typeface="Comic Sans MS"/>
                <a:cs typeface="Comic Sans MS"/>
              </a:rPr>
              <a:t>founded by large wealthy, plantations owners from Barbados – remains trading partner</a:t>
            </a:r>
          </a:p>
          <a:p>
            <a:pPr lvl="1"/>
            <a:r>
              <a:rPr lang="en-US" sz="1600" dirty="0" smtClean="0">
                <a:latin typeface="Comic Sans MS"/>
                <a:cs typeface="Comic Sans MS"/>
              </a:rPr>
              <a:t>Economy initially based on fur trade and supplying food for West Indies</a:t>
            </a:r>
          </a:p>
          <a:p>
            <a:pPr lvl="1"/>
            <a:r>
              <a:rPr lang="en-US" sz="1600" dirty="0" smtClean="0">
                <a:latin typeface="Comic Sans MS"/>
                <a:cs typeface="Comic Sans MS"/>
              </a:rPr>
              <a:t>By mid-18</a:t>
            </a:r>
            <a:r>
              <a:rPr lang="en-US" sz="1600" baseline="30000" dirty="0" smtClean="0">
                <a:latin typeface="Comic Sans MS"/>
                <a:cs typeface="Comic Sans MS"/>
              </a:rPr>
              <a:t>th</a:t>
            </a:r>
            <a:r>
              <a:rPr lang="en-US" sz="1600" dirty="0" smtClean="0">
                <a:latin typeface="Comic Sans MS"/>
                <a:cs typeface="Comic Sans MS"/>
              </a:rPr>
              <a:t> Century dominated by </a:t>
            </a:r>
            <a:r>
              <a:rPr lang="en-US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Rice plantations </a:t>
            </a:r>
            <a:r>
              <a:rPr lang="en-US" sz="1600" dirty="0" smtClean="0">
                <a:latin typeface="Comic Sans MS"/>
                <a:cs typeface="Comic Sans MS"/>
              </a:rPr>
              <a:t>and reliance on African slavery</a:t>
            </a:r>
          </a:p>
          <a:p>
            <a:pPr lvl="1"/>
            <a:r>
              <a:rPr lang="en-US" sz="1600" dirty="0" smtClean="0">
                <a:latin typeface="Comic Sans MS"/>
                <a:cs typeface="Comic Sans MS"/>
              </a:rPr>
              <a:t>By 1710 </a:t>
            </a:r>
            <a:r>
              <a:rPr lang="en-US" sz="1600" dirty="0" smtClean="0">
                <a:latin typeface="Comic Sans MS"/>
                <a:cs typeface="Comic Sans MS"/>
                <a:sym typeface="Wingdings" charset="0"/>
              </a:rPr>
              <a:t> black slaves were a majority in South Carolina 1</a:t>
            </a:r>
            <a:r>
              <a:rPr lang="en-US" sz="1600" baseline="30000" dirty="0" smtClean="0">
                <a:latin typeface="Comic Sans MS"/>
                <a:cs typeface="Comic Sans MS"/>
                <a:sym typeface="Wingdings" charset="0"/>
              </a:rPr>
              <a:t>st</a:t>
            </a:r>
            <a:r>
              <a:rPr lang="en-US" sz="1600" dirty="0" smtClean="0">
                <a:latin typeface="Comic Sans MS"/>
                <a:cs typeface="Comic Sans MS"/>
                <a:sym typeface="Wingdings" charset="0"/>
              </a:rPr>
              <a:t> mainland colony</a:t>
            </a:r>
            <a:r>
              <a:rPr lang="en-US" sz="1600" dirty="0" smtClean="0">
                <a:latin typeface="Comic Sans MS" charset="0"/>
                <a:cs typeface="+mn-cs"/>
                <a:sym typeface="Wingdings" charset="0"/>
              </a:rPr>
              <a:t>.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Comic Sans MS" charset="0"/>
                <a:sym typeface="Wingdings" charset="0"/>
              </a:rPr>
              <a:t>North Carolina</a:t>
            </a:r>
            <a:r>
              <a:rPr lang="en-US" sz="2000" dirty="0" smtClean="0">
                <a:latin typeface="Comic Sans MS" charset="0"/>
                <a:sym typeface="Wingdings" charset="0"/>
              </a:rPr>
              <a:t>: mostly small tobacco farms, developed fewer plantations, and less reliance on slavery</a:t>
            </a:r>
          </a:p>
          <a:p>
            <a:pPr lvl="1"/>
            <a:r>
              <a:rPr lang="en-US" sz="1600" dirty="0" smtClean="0">
                <a:latin typeface="Comic Sans MS" charset="0"/>
                <a:cs typeface="+mn-cs"/>
                <a:sym typeface="Wingdings" charset="0"/>
              </a:rPr>
              <a:t>By 18</a:t>
            </a:r>
            <a:r>
              <a:rPr lang="en-US" sz="1600" baseline="30000" dirty="0" smtClean="0">
                <a:latin typeface="Comic Sans MS" charset="0"/>
                <a:cs typeface="+mn-cs"/>
                <a:sym typeface="Wingdings" charset="0"/>
              </a:rPr>
              <a:t>th</a:t>
            </a:r>
            <a:r>
              <a:rPr lang="en-US" sz="1600" dirty="0" smtClean="0">
                <a:latin typeface="Comic Sans MS" charset="0"/>
                <a:cs typeface="+mn-cs"/>
                <a:sym typeface="Wingdings" charset="0"/>
              </a:rPr>
              <a:t> Century more democratic and autonomous from Britain</a:t>
            </a:r>
          </a:p>
          <a:p>
            <a:pPr marL="457200" lvl="1" indent="0">
              <a:buNone/>
            </a:pPr>
            <a:endParaRPr lang="en-US" sz="1600" dirty="0"/>
          </a:p>
        </p:txBody>
      </p:sp>
      <p:pic>
        <p:nvPicPr>
          <p:cNvPr id="4" name="Picture 9" descr="US_long_grain_rice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01" y="1219200"/>
            <a:ext cx="1600200" cy="2401888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north-carolina-colony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1" y="3949844"/>
            <a:ext cx="373380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5842" y="1336250"/>
            <a:ext cx="1898971" cy="179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1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38"/>
            <a:ext cx="5936412" cy="1143000"/>
          </a:xfrm>
        </p:spPr>
        <p:txBody>
          <a:bodyPr/>
          <a:lstStyle/>
          <a:p>
            <a:r>
              <a:rPr lang="en-US" dirty="0" smtClean="0">
                <a:latin typeface="Lucida Calligraphy"/>
                <a:cs typeface="Lucida Calligraphy"/>
              </a:rPr>
              <a:t>New York &amp; NJ</a:t>
            </a:r>
            <a:endParaRPr lang="en-US" dirty="0">
              <a:latin typeface="Lucida Calligraphy"/>
              <a:cs typeface="Lucida Calligraphy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34302"/>
            <a:ext cx="5693060" cy="5855924"/>
          </a:xfrm>
        </p:spPr>
        <p:txBody>
          <a:bodyPr>
            <a:normAutofit fontScale="92500" lnSpcReduction="20000"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Beaver Wars </a:t>
            </a:r>
            <a:r>
              <a:rPr lang="en-US" sz="2000" dirty="0" smtClean="0">
                <a:latin typeface="Comic Sans MS"/>
                <a:cs typeface="Comic Sans MS"/>
              </a:rPr>
              <a:t>(1640s-1660)– </a:t>
            </a:r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Iroquois</a:t>
            </a:r>
            <a:r>
              <a:rPr lang="en-US" sz="2000" dirty="0" smtClean="0">
                <a:latin typeface="Comic Sans MS"/>
                <a:cs typeface="Comic Sans MS"/>
              </a:rPr>
              <a:t> to dominate region &amp; fur trade – partners with Dutch</a:t>
            </a:r>
          </a:p>
          <a:p>
            <a:r>
              <a:rPr lang="en-US" sz="2000" dirty="0" smtClean="0">
                <a:latin typeface="Comic Sans MS"/>
                <a:cs typeface="Comic Sans MS"/>
              </a:rPr>
              <a:t>1664 – Charles II grants brother </a:t>
            </a:r>
            <a:r>
              <a:rPr lang="en-US" sz="2000" dirty="0" smtClean="0">
                <a:solidFill>
                  <a:srgbClr val="000000"/>
                </a:solidFill>
                <a:latin typeface="Comic Sans MS"/>
                <a:cs typeface="Comic Sans MS"/>
              </a:rPr>
              <a:t>Duke of York (</a:t>
            </a:r>
            <a:r>
              <a:rPr lang="en-US" sz="2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James II</a:t>
            </a:r>
            <a:r>
              <a:rPr lang="en-US" sz="2000" dirty="0" smtClean="0">
                <a:solidFill>
                  <a:srgbClr val="000000"/>
                </a:solidFill>
                <a:latin typeface="Comic Sans MS"/>
                <a:cs typeface="Comic Sans MS"/>
              </a:rPr>
              <a:t>) </a:t>
            </a:r>
            <a:r>
              <a:rPr lang="en-US" sz="2000" dirty="0" smtClean="0">
                <a:latin typeface="Comic Sans MS"/>
                <a:cs typeface="Comic Sans MS"/>
              </a:rPr>
              <a:t>New Netherlands</a:t>
            </a:r>
          </a:p>
          <a:p>
            <a:r>
              <a:rPr lang="en-US" sz="2000" dirty="0" smtClean="0">
                <a:latin typeface="Comic Sans MS"/>
                <a:cs typeface="Comic Sans MS"/>
              </a:rPr>
              <a:t>James seized New Amsterdam – </a:t>
            </a:r>
            <a:r>
              <a:rPr lang="en-US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“New York”</a:t>
            </a:r>
            <a:r>
              <a:rPr lang="en-US" sz="2000" dirty="0" smtClean="0">
                <a:latin typeface="Comic Sans MS"/>
                <a:cs typeface="Comic Sans MS"/>
              </a:rPr>
              <a:t> from governor Peter Stuyvesant – Dutch allowed freedom of worship and land if loyal to English crown, </a:t>
            </a:r>
            <a:r>
              <a:rPr lang="en-US" sz="2000" i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patroons</a:t>
            </a:r>
            <a:r>
              <a:rPr lang="en-US" sz="2000" dirty="0" smtClean="0">
                <a:latin typeface="Comic Sans MS"/>
                <a:cs typeface="Comic Sans MS"/>
              </a:rPr>
              <a:t> retained land</a:t>
            </a:r>
          </a:p>
          <a:p>
            <a:r>
              <a:rPr lang="en-US" sz="2000" dirty="0" smtClean="0">
                <a:latin typeface="Comic Sans MS"/>
                <a:cs typeface="Comic Sans MS"/>
              </a:rPr>
              <a:t>James taxed people w/out an assembly</a:t>
            </a:r>
          </a:p>
          <a:p>
            <a:r>
              <a:rPr lang="en-US" sz="2000" dirty="0" smtClean="0">
                <a:latin typeface="Comic Sans MS"/>
                <a:cs typeface="Comic Sans MS"/>
              </a:rPr>
              <a:t>Protests led to 1683 to grant more civil rights, political rights, and a representative assembly</a:t>
            </a:r>
          </a:p>
          <a:p>
            <a:r>
              <a:rPr lang="en-US" sz="2000" dirty="0" smtClean="0">
                <a:latin typeface="Comic Sans MS"/>
                <a:cs typeface="Comic Sans MS"/>
              </a:rPr>
              <a:t>New York serves as an important harbor &amp; center for trade</a:t>
            </a:r>
          </a:p>
          <a:p>
            <a:r>
              <a:rPr lang="en-US" sz="2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New Jersey</a:t>
            </a:r>
            <a:r>
              <a:rPr lang="en-US" sz="2000" dirty="0" smtClean="0">
                <a:latin typeface="Comic Sans MS"/>
                <a:cs typeface="Comic Sans MS"/>
              </a:rPr>
              <a:t>: James spilt New York in 1664 – granting NJ to Lord John Berkeley &amp; Sir George Carteret – offered generous land grants, religious freedom &amp; an assembly</a:t>
            </a:r>
          </a:p>
          <a:p>
            <a:pPr lvl="1"/>
            <a:r>
              <a:rPr lang="en-US" sz="1600" dirty="0" smtClean="0">
                <a:latin typeface="Comic Sans MS"/>
                <a:cs typeface="Comic Sans MS"/>
              </a:rPr>
              <a:t>Eventually proprietary land sold to groups of Quakers</a:t>
            </a:r>
          </a:p>
          <a:p>
            <a:pPr lvl="1"/>
            <a:r>
              <a:rPr lang="en-US" sz="1600" dirty="0" smtClean="0">
                <a:latin typeface="Comic Sans MS"/>
                <a:cs typeface="Comic Sans MS"/>
              </a:rPr>
              <a:t>Became official Royal Colony on </a:t>
            </a:r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New Jersey </a:t>
            </a:r>
            <a:r>
              <a:rPr lang="en-US" sz="1600" dirty="0" smtClean="0">
                <a:latin typeface="Comic Sans MS"/>
                <a:cs typeface="Comic Sans MS"/>
              </a:rPr>
              <a:t>in 1702</a:t>
            </a:r>
          </a:p>
          <a:p>
            <a:pPr marL="457200" lvl="1" indent="0">
              <a:buNone/>
            </a:pPr>
            <a:endParaRPr lang="en-US" sz="1600" dirty="0">
              <a:latin typeface="Comic Sans MS"/>
              <a:cs typeface="Comic Sans MS"/>
            </a:endParaRPr>
          </a:p>
        </p:txBody>
      </p:sp>
      <p:pic>
        <p:nvPicPr>
          <p:cNvPr id="4" name="Picture 3" descr="New Amsterdam-1664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5875" r="5185" b="7944"/>
          <a:stretch>
            <a:fillRect/>
          </a:stretch>
        </p:blipFill>
        <p:spPr bwMode="auto">
          <a:xfrm>
            <a:off x="5936412" y="148265"/>
            <a:ext cx="2978606" cy="2030744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219" y="2554998"/>
            <a:ext cx="1667895" cy="2058530"/>
          </a:xfrm>
          <a:prstGeom prst="rect">
            <a:avLst/>
          </a:prstGeom>
          <a:noFill/>
          <a:ln w="12700">
            <a:solidFill>
              <a:srgbClr val="66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6390" y="2554998"/>
            <a:ext cx="1698287" cy="20585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81928" y="2185665"/>
            <a:ext cx="1085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York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702651" y="4684954"/>
            <a:ext cx="1212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Stuyvesant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29358" y="4668879"/>
            <a:ext cx="1383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Duke of York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3060" y="5054286"/>
            <a:ext cx="1620211" cy="17359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009" y="5038211"/>
            <a:ext cx="1239033" cy="169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86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6311"/>
            <a:ext cx="6975374" cy="888114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Lucida Calligraphy"/>
                <a:cs typeface="Lucida Calligraphy"/>
              </a:rPr>
              <a:t>Dominion of New England</a:t>
            </a:r>
            <a:endParaRPr lang="en-US" sz="3200" dirty="0">
              <a:latin typeface="Lucida Calligraphy"/>
              <a:cs typeface="Lucida Calligraphy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44559"/>
            <a:ext cx="5079503" cy="5590973"/>
          </a:xfrm>
        </p:spPr>
        <p:txBody>
          <a:bodyPr>
            <a:normAutofit lnSpcReduction="10000"/>
          </a:bodyPr>
          <a:lstStyle/>
          <a:p>
            <a:r>
              <a:rPr lang="en-US" sz="2200" b="1" dirty="0" smtClean="0"/>
              <a:t>James II </a:t>
            </a:r>
            <a:r>
              <a:rPr lang="en-US" sz="2200" dirty="0" smtClean="0"/>
              <a:t>gained throne in 1685</a:t>
            </a:r>
          </a:p>
          <a:p>
            <a:r>
              <a:rPr lang="en-US" sz="2200" dirty="0" smtClean="0"/>
              <a:t>Opposed colonial assemblies – wanted more direct royal control</a:t>
            </a:r>
          </a:p>
          <a:p>
            <a:r>
              <a:rPr lang="en-US" sz="2200" dirty="0" smtClean="0"/>
              <a:t>1686 formed </a:t>
            </a:r>
            <a:r>
              <a:rPr lang="en-US" sz="2200" dirty="0" smtClean="0">
                <a:solidFill>
                  <a:srgbClr val="FF0000"/>
                </a:solidFill>
              </a:rPr>
              <a:t>Dominion of New England </a:t>
            </a:r>
            <a:r>
              <a:rPr lang="en-US" sz="2200" dirty="0" smtClean="0"/>
              <a:t>(1686-1689) from N.E. colonies NY &amp; NJ under rule of autocratic governor </a:t>
            </a:r>
            <a:r>
              <a:rPr lang="en-US" sz="2200" b="1" dirty="0" smtClean="0">
                <a:solidFill>
                  <a:srgbClr val="000000"/>
                </a:solidFill>
              </a:rPr>
              <a:t>Sir Edmund Andros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smtClean="0"/>
              <a:t>– became unpopular due to taxes, limiting assemblies, and revoking land titles</a:t>
            </a:r>
          </a:p>
          <a:p>
            <a:r>
              <a:rPr lang="en-US" sz="2200" dirty="0" smtClean="0"/>
              <a:t>1688 </a:t>
            </a:r>
            <a:r>
              <a:rPr lang="en-US" sz="2200" dirty="0" smtClean="0">
                <a:solidFill>
                  <a:srgbClr val="FF0000"/>
                </a:solidFill>
              </a:rPr>
              <a:t>Glorious Revolution </a:t>
            </a:r>
            <a:r>
              <a:rPr lang="en-US" sz="2200" dirty="0" smtClean="0"/>
              <a:t>– William &amp; Mary ousted James, </a:t>
            </a:r>
            <a:r>
              <a:rPr lang="en-US" sz="2200" b="1" dirty="0" smtClean="0">
                <a:solidFill>
                  <a:srgbClr val="000000"/>
                </a:solidFill>
              </a:rPr>
              <a:t>constitutional monarchy</a:t>
            </a:r>
            <a:endParaRPr lang="en-US" sz="2200" b="1" dirty="0">
              <a:solidFill>
                <a:srgbClr val="000000"/>
              </a:solidFill>
            </a:endParaRPr>
          </a:p>
          <a:p>
            <a:r>
              <a:rPr lang="en-US" sz="2200" dirty="0" smtClean="0"/>
              <a:t>1689 end of Dominion, individual charters returned</a:t>
            </a:r>
          </a:p>
          <a:p>
            <a:r>
              <a:rPr lang="en-US" sz="2200" dirty="0" smtClean="0">
                <a:solidFill>
                  <a:srgbClr val="FF0000"/>
                </a:solidFill>
              </a:rPr>
              <a:t>Navigation Acts </a:t>
            </a:r>
            <a:r>
              <a:rPr lang="en-US" sz="2200" dirty="0" smtClean="0"/>
              <a:t>remained but weakly enforced = </a:t>
            </a:r>
            <a:r>
              <a:rPr lang="en-US" sz="2200" dirty="0" smtClean="0">
                <a:solidFill>
                  <a:srgbClr val="FF0000"/>
                </a:solidFill>
              </a:rPr>
              <a:t>“Salutary Neglect”</a:t>
            </a:r>
            <a:endParaRPr lang="en-US" sz="22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533" y="1131604"/>
            <a:ext cx="1888901" cy="23361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556" y="139440"/>
            <a:ext cx="1258308" cy="754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2864" y="6311"/>
            <a:ext cx="1137737" cy="11252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7402" y="1172408"/>
            <a:ext cx="1877984" cy="22953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8562" y="3761067"/>
            <a:ext cx="3637679" cy="28934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30167" y="3367415"/>
            <a:ext cx="926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James II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565544" y="3420171"/>
            <a:ext cx="853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Andros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295416" y="6543261"/>
            <a:ext cx="1865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William &amp; 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768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6523</TotalTime>
  <Words>856</Words>
  <Application>Microsoft Macintosh PowerPoint</Application>
  <PresentationFormat>On-screen Show (4:3)</PresentationFormat>
  <Paragraphs>76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Restoration: Middle Colonies, the South &amp; British West Indies</vt:lpstr>
      <vt:lpstr>Essential Questions</vt:lpstr>
      <vt:lpstr>PowerPoint Presentation</vt:lpstr>
      <vt:lpstr>British West Indies</vt:lpstr>
      <vt:lpstr>PowerPoint Presentation</vt:lpstr>
      <vt:lpstr>Restoration Colonies</vt:lpstr>
      <vt:lpstr>Carolinas</vt:lpstr>
      <vt:lpstr>New York &amp; NJ</vt:lpstr>
      <vt:lpstr>Dominion of New England</vt:lpstr>
      <vt:lpstr>Pennsylvania &amp; Delaware</vt:lpstr>
      <vt:lpstr>Georgia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Restoration Colonies</dc:title>
  <dc:creator>Andrew Owens</dc:creator>
  <cp:lastModifiedBy>Ramirez, Marcia P.</cp:lastModifiedBy>
  <cp:revision>27</cp:revision>
  <dcterms:created xsi:type="dcterms:W3CDTF">2014-07-14T17:34:49Z</dcterms:created>
  <dcterms:modified xsi:type="dcterms:W3CDTF">2016-08-30T20:47:41Z</dcterms:modified>
</cp:coreProperties>
</file>