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2" r:id="rId2"/>
    <p:sldId id="272" r:id="rId3"/>
    <p:sldId id="269" r:id="rId4"/>
    <p:sldId id="257" r:id="rId5"/>
    <p:sldId id="270" r:id="rId6"/>
    <p:sldId id="268" r:id="rId7"/>
    <p:sldId id="258" r:id="rId8"/>
    <p:sldId id="266" r:id="rId9"/>
    <p:sldId id="259" r:id="rId10"/>
    <p:sldId id="260" r:id="rId11"/>
    <p:sldId id="267" r:id="rId12"/>
    <p:sldId id="26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0740-ADB3-A244-AD98-9978C9475F2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CF374-676E-C34D-AA14-24D46E24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5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0D6CC-1241-F843-AC97-EDC38F94890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CF7699-267E-ED49-9FF2-D3B7A0427B42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9985E3-23DA-564F-9CE3-248D8E7F9F5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8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4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4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4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1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149D-FCF6-E548-84E0-A475630F065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E49C-F114-5E45-8C3F-7D771A1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o69TvQqyGdg&amp;index=2&amp;list=PL8dPuuaLjXtMwmepBjTSG593eG7ObzO7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emf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fl.net/exhibits/lordsbaltimore/images/georgecalvert.tif" TargetMode="Externa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8"/>
          <p:cNvSpPr>
            <a:spLocks noChangeArrowheads="1" noChangeShapeType="1" noTextEdit="1"/>
          </p:cNvSpPr>
          <p:nvPr/>
        </p:nvSpPr>
        <p:spPr bwMode="auto">
          <a:xfrm>
            <a:off x="342680" y="403115"/>
            <a:ext cx="8365411" cy="5522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28575">
                  <a:solidFill>
                    <a:srgbClr val="C82600"/>
                  </a:solidFill>
                  <a:round/>
                  <a:headEnd/>
                  <a:tailEnd/>
                </a:ln>
                <a:solidFill>
                  <a:srgbClr val="003DB8"/>
                </a:solidFill>
                <a:effectLst>
                  <a:outerShdw blurRad="63500" dist="38099" dir="2700000" algn="ctr" rotWithShape="0">
                    <a:srgbClr val="0046D2">
                      <a:alpha val="74997"/>
                    </a:srgbClr>
                  </a:outerShdw>
                </a:effectLst>
                <a:latin typeface="Lucida Calligraphy"/>
                <a:ea typeface="Hot Pizza"/>
                <a:cs typeface="Lucida Calligraphy"/>
              </a:rPr>
              <a:t>Early English Colonies</a:t>
            </a:r>
            <a:endParaRPr lang="en-US" sz="2800" kern="10" dirty="0">
              <a:ln w="28575">
                <a:solidFill>
                  <a:srgbClr val="C82600"/>
                </a:solidFill>
                <a:round/>
                <a:headEnd/>
                <a:tailEnd/>
              </a:ln>
              <a:solidFill>
                <a:srgbClr val="003DB8"/>
              </a:solidFill>
              <a:effectLst>
                <a:outerShdw blurRad="63500" dist="38099" dir="2700000" algn="ctr" rotWithShape="0">
                  <a:srgbClr val="0046D2">
                    <a:alpha val="74997"/>
                  </a:srgbClr>
                </a:outerShdw>
              </a:effectLst>
              <a:latin typeface="Lucida Calligraphy"/>
              <a:ea typeface="Hot Pizza"/>
              <a:cs typeface="Lucida Calligraphy"/>
            </a:endParaRPr>
          </a:p>
          <a:p>
            <a:pPr algn="ctr"/>
            <a:r>
              <a:rPr lang="en-US" sz="2800" kern="10" smtClean="0">
                <a:ln w="28575">
                  <a:solidFill>
                    <a:srgbClr val="C82600"/>
                  </a:solidFill>
                  <a:round/>
                  <a:headEnd/>
                  <a:tailEnd/>
                </a:ln>
                <a:solidFill>
                  <a:srgbClr val="003DB8"/>
                </a:solidFill>
                <a:effectLst>
                  <a:outerShdw blurRad="63500" dist="38099" dir="2700000" algn="ctr" rotWithShape="0">
                    <a:srgbClr val="0046D2">
                      <a:alpha val="74997"/>
                    </a:srgbClr>
                  </a:outerShdw>
                </a:effectLst>
                <a:latin typeface="Lucida Calligraphy"/>
                <a:ea typeface="Hot Pizza"/>
                <a:cs typeface="Lucida Calligraphy"/>
              </a:rPr>
              <a:t>The Chesapeake</a:t>
            </a:r>
            <a:endParaRPr lang="en-US" sz="2800" kern="10" dirty="0" smtClean="0">
              <a:ln w="28575">
                <a:solidFill>
                  <a:srgbClr val="C82600"/>
                </a:solidFill>
                <a:round/>
                <a:headEnd/>
                <a:tailEnd/>
              </a:ln>
              <a:solidFill>
                <a:srgbClr val="003DB8"/>
              </a:solidFill>
              <a:effectLst>
                <a:outerShdw blurRad="63500" dist="38099" dir="2700000" algn="ctr" rotWithShape="0">
                  <a:srgbClr val="0046D2">
                    <a:alpha val="74997"/>
                  </a:srgbClr>
                </a:outerShdw>
              </a:effectLst>
              <a:latin typeface="Lucida Calligraphy"/>
              <a:ea typeface="Hot Pizza"/>
              <a:cs typeface="Lucida Calligraph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351" y="62750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12241" y="6185809"/>
            <a:ext cx="169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Crash Course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6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24" y="0"/>
            <a:ext cx="8686800" cy="9347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Indentured Servants &amp; Slavery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1356"/>
            <a:ext cx="7035009" cy="48806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Demand for land for tobacco led to labor shortages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Indentured servants</a:t>
            </a:r>
            <a:r>
              <a:rPr lang="en-US" sz="2000" dirty="0" smtClean="0"/>
              <a:t>: master or landowner paid passage. Signed 4-7 year contract then given “freedom dues” $ &amp; land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Headright System</a:t>
            </a:r>
            <a:r>
              <a:rPr lang="en-US" sz="2000" dirty="0" smtClean="0"/>
              <a:t>: reward 50 acres for themselves &amp; each immigrant whose passage they paid. Effects?</a:t>
            </a:r>
          </a:p>
          <a:p>
            <a:r>
              <a:rPr lang="en-US" sz="2000" dirty="0" smtClean="0"/>
              <a:t>1619 – first Dutch shipment of Africans – indentured servants, no life bondage, children born free</a:t>
            </a:r>
          </a:p>
          <a:p>
            <a:r>
              <a:rPr lang="en-US" sz="2000" dirty="0" smtClean="0"/>
              <a:t>By 1650 only 400 African laborers in Virginia</a:t>
            </a:r>
          </a:p>
          <a:p>
            <a:r>
              <a:rPr lang="en-US" sz="2000" dirty="0" smtClean="0"/>
              <a:t>1660s House of Burgesses passed first slave race laws – children would remain </a:t>
            </a:r>
            <a:r>
              <a:rPr lang="en-US" sz="2000" dirty="0" smtClean="0">
                <a:solidFill>
                  <a:srgbClr val="FF0000"/>
                </a:solidFill>
              </a:rPr>
              <a:t>“slaves”</a:t>
            </a:r>
          </a:p>
          <a:p>
            <a:r>
              <a:rPr lang="en-US" sz="2000" dirty="0" smtClean="0"/>
              <a:t>Economic problems: 1660s tobacco overproduction drop in prices – growers tried to raise prices, London merchants raised price of exports to Virginia</a:t>
            </a:r>
            <a:endParaRPr lang="en-US" sz="2000" dirty="0"/>
          </a:p>
        </p:txBody>
      </p:sp>
      <p:pic>
        <p:nvPicPr>
          <p:cNvPr id="4" name="Picture 3" descr="freedomdues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09" y="3816982"/>
            <a:ext cx="1907415" cy="2040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milkmaid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" b="9435"/>
          <a:stretch>
            <a:fillRect/>
          </a:stretch>
        </p:blipFill>
        <p:spPr bwMode="auto">
          <a:xfrm>
            <a:off x="7035009" y="934708"/>
            <a:ext cx="1998258" cy="2664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nglish Tobacco Lab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222"/>
          <a:stretch>
            <a:fillRect/>
          </a:stretch>
        </p:blipFill>
        <p:spPr bwMode="auto">
          <a:xfrm>
            <a:off x="3547741" y="4947278"/>
            <a:ext cx="2547629" cy="1910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9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2871265" y="646113"/>
            <a:ext cx="6197186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9438" indent="-579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0" indent="-288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60525" indent="-288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48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89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46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03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60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7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Gov. William Berkeley 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used dictatorial powers on behalf of elite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Nathaniel Bacon 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&amp; western farmers wanted protection from Indians &amp; tax relief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1,000 Rebels resented the large planter elite &amp; his dictatorial rule.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Bacon: Kill “all Indians in general…they were all enemies”, massacre local villages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Berkeley accuses Bacon of treason, Bacon marches and burn Jamestown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Bacon’s “Manifesto” 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anti-elite – promised lower taxes and better land for freedmen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Bacon dies of dysentery….so it goes.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23 Executed – but Berkeley forced to liberalize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981200" y="0"/>
            <a:ext cx="67818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Calligraphy" charset="0"/>
                <a:cs typeface="+mn-cs"/>
              </a:rPr>
              <a:t>Bacon</a:t>
            </a:r>
            <a:r>
              <a:rPr lang="ja-JP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+mn-cs"/>
              </a:rPr>
              <a:t>’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Calligraphy" charset="0"/>
                <a:cs typeface="+mn-cs"/>
              </a:rPr>
              <a:t>s Rebellion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Calligraphy" charset="0"/>
                <a:cs typeface="+mn-cs"/>
              </a:rPr>
              <a:t>:  1676</a:t>
            </a:r>
          </a:p>
        </p:txBody>
      </p:sp>
      <p:pic>
        <p:nvPicPr>
          <p:cNvPr id="51203" name="Picture 5" descr="Nathaniel Bacon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3896" r="4587" b="10390"/>
          <a:stretch>
            <a:fillRect/>
          </a:stretch>
        </p:blipFill>
        <p:spPr bwMode="auto">
          <a:xfrm>
            <a:off x="152400" y="228600"/>
            <a:ext cx="2133600" cy="281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00486" y="3091444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Nathaniel Bacon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4" y="4000670"/>
            <a:ext cx="2858564" cy="21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70122" y="1043228"/>
            <a:ext cx="5211962" cy="470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9438" indent="-579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0" indent="-288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60525" indent="-288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48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89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46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03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60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7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1. It exposed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class conflict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between planter elite and landless or poor farmers.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+mn-cs"/>
              <a:sym typeface="Wingdings" charset="0"/>
            </a:endParaRPr>
          </a:p>
          <a:p>
            <a:pPr>
              <a:spcBef>
                <a:spcPct val="50000"/>
              </a:spcBef>
              <a:buClr>
                <a:srgbClr val="C82600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2. Early example of colonial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resistance to Royal authority</a:t>
            </a:r>
          </a:p>
          <a:p>
            <a:pPr>
              <a:spcBef>
                <a:spcPct val="50000"/>
              </a:spcBef>
              <a:buClr>
                <a:srgbClr val="C82600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3. Upper class planters searched for laborers less likely to rebel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sym typeface="Wingdings" charset="0"/>
              </a:rPr>
              <a:t>– eventually turn to more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sym typeface="Wingdings" charset="0"/>
              </a:rPr>
              <a:t>African Slaves</a:t>
            </a:r>
          </a:p>
          <a:p>
            <a:pPr>
              <a:spcBef>
                <a:spcPct val="50000"/>
              </a:spcBef>
              <a:buClr>
                <a:srgbClr val="C82600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sym typeface="Wingdings" charset="0"/>
              </a:rPr>
              <a:t>4. Berkeley removed –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sym typeface="Wingdings" charset="0"/>
              </a:rPr>
              <a:t>lower tax burden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sym typeface="Wingdings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sym typeface="Wingdings" charset="0"/>
              </a:rPr>
              <a:t>on poor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+mn-cs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83783" y="201558"/>
            <a:ext cx="8507817" cy="6924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9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Calligraphy" charset="0"/>
              </a:rPr>
              <a:t>E</a:t>
            </a:r>
            <a:r>
              <a:rPr lang="en-US" sz="3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Calligraphy" charset="0"/>
                <a:cs typeface="+mn-cs"/>
              </a:rPr>
              <a:t>ffects </a:t>
            </a:r>
            <a:r>
              <a:rPr lang="en-US" sz="39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Calligraphy" charset="0"/>
                <a:cs typeface="+mn-cs"/>
              </a:rPr>
              <a:t>of </a:t>
            </a:r>
            <a:r>
              <a:rPr lang="en-US" sz="39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Calligraphy" charset="0"/>
                <a:cs typeface="+mn-cs"/>
              </a:rPr>
              <a:t>Bacon</a:t>
            </a:r>
            <a:r>
              <a:rPr lang="ja-JP" altLang="en-US" sz="39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+mn-cs"/>
              </a:rPr>
              <a:t>’</a:t>
            </a:r>
            <a:r>
              <a:rPr lang="en-US" sz="39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Calligraphy" charset="0"/>
                <a:cs typeface="+mn-cs"/>
              </a:rPr>
              <a:t>s Rebellion</a:t>
            </a:r>
          </a:p>
        </p:txBody>
      </p:sp>
      <p:pic>
        <p:nvPicPr>
          <p:cNvPr id="53251" name="Picture 4" descr="SuperStock_475-23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84" y="1104008"/>
            <a:ext cx="30813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4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Manifesto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Read Bacon’s Manifesto</a:t>
            </a:r>
          </a:p>
          <a:p>
            <a:r>
              <a:rPr lang="en-US" dirty="0" smtClean="0"/>
              <a:t>2. HIPP Bacon’s Manifesto</a:t>
            </a:r>
          </a:p>
          <a:p>
            <a:r>
              <a:rPr lang="en-US" dirty="0" smtClean="0"/>
              <a:t>3. Respond to the following questions as a group:</a:t>
            </a:r>
          </a:p>
          <a:p>
            <a:pPr lvl="1"/>
            <a:r>
              <a:rPr lang="en-US" dirty="0" smtClean="0"/>
              <a:t>1. What problems (list at least 3) do Bacon &amp; his fellow </a:t>
            </a:r>
            <a:r>
              <a:rPr lang="en-US" dirty="0" err="1" smtClean="0"/>
              <a:t>fronteirsmen</a:t>
            </a:r>
            <a:r>
              <a:rPr lang="en-US" dirty="0" smtClean="0"/>
              <a:t> face?</a:t>
            </a:r>
          </a:p>
          <a:p>
            <a:pPr lvl="1"/>
            <a:r>
              <a:rPr lang="en-US" dirty="0" smtClean="0"/>
              <a:t>2. Who does Bacon blame for their plight?</a:t>
            </a:r>
          </a:p>
          <a:p>
            <a:pPr lvl="1"/>
            <a:r>
              <a:rPr lang="en-US" dirty="0" smtClean="0"/>
              <a:t>3. What does Bacon wish to see changed in the colony?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4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u="sng" dirty="0" smtClean="0"/>
              <a:t>Bell Work</a:t>
            </a:r>
          </a:p>
          <a:p>
            <a:pPr marL="0" indent="0" algn="ctr">
              <a:buNone/>
            </a:pPr>
            <a:r>
              <a:rPr lang="en-US" sz="4400" dirty="0" smtClean="0"/>
              <a:t>How was Spanish, English and French colonization similar? How was it different? (TPS)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992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characteristics make up the Chesapeake colonies? Why did the vast majority of European immigrants to the Chesapeake come as indentured servants?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91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8" y="8841"/>
            <a:ext cx="7686479" cy="53159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Jamestown &amp; Virginia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88" y="634774"/>
            <a:ext cx="5993239" cy="521244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1606 - 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James I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issues a </a:t>
            </a:r>
            <a:r>
              <a:rPr lang="en-US" sz="2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corporate charter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to the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Virginia Company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a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joint-stock company</a:t>
            </a:r>
            <a:r>
              <a:rPr 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.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+mn-cs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Jamestown</a:t>
            </a:r>
            <a:r>
              <a:rPr lang="en-US" sz="2000" dirty="0" smtClean="0"/>
              <a:t> founded 1607 swampy area along James River</a:t>
            </a:r>
          </a:p>
          <a:p>
            <a:r>
              <a:rPr lang="en-US" sz="2000" dirty="0" smtClean="0"/>
              <a:t>Problems: malaria &amp; dysentery, “gentlemen” didn’t want to work, searched for gold, “</a:t>
            </a:r>
            <a:r>
              <a:rPr lang="en-US" sz="2000" b="1" dirty="0" smtClean="0">
                <a:solidFill>
                  <a:srgbClr val="000000"/>
                </a:solidFill>
              </a:rPr>
              <a:t>starving time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Survived under leadership of John Smith &amp;trade w/ </a:t>
            </a:r>
            <a:r>
              <a:rPr lang="en-US" sz="2000" b="1" dirty="0" smtClean="0"/>
              <a:t>Powhatan Confederacy</a:t>
            </a:r>
            <a:endParaRPr lang="en-US" sz="2000" b="1" dirty="0"/>
          </a:p>
          <a:p>
            <a:r>
              <a:rPr lang="en-US" sz="2000" b="1" dirty="0" smtClean="0">
                <a:solidFill>
                  <a:srgbClr val="000000"/>
                </a:solidFill>
              </a:rPr>
              <a:t>John Rolfe </a:t>
            </a:r>
            <a:r>
              <a:rPr lang="en-US" sz="2000" dirty="0" smtClean="0"/>
              <a:t>(married to Pocahontas) developed </a:t>
            </a:r>
            <a:r>
              <a:rPr lang="en-US" sz="2000" dirty="0" smtClean="0">
                <a:solidFill>
                  <a:srgbClr val="FF0000"/>
                </a:solidFill>
              </a:rPr>
              <a:t>tobacco - cash crop </a:t>
            </a:r>
          </a:p>
          <a:p>
            <a:r>
              <a:rPr lang="en-US" sz="2000" dirty="0" smtClean="0"/>
              <a:t>Virginia Company near bankrupt: charter revoked Virginia becomes first </a:t>
            </a:r>
            <a:r>
              <a:rPr lang="en-US" sz="2000" dirty="0" smtClean="0">
                <a:solidFill>
                  <a:srgbClr val="000000"/>
                </a:solidFill>
              </a:rPr>
              <a:t>royal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olony </a:t>
            </a:r>
            <a:r>
              <a:rPr lang="en-US" sz="2000" dirty="0" smtClean="0"/>
              <a:t>in 1624</a:t>
            </a:r>
          </a:p>
        </p:txBody>
      </p:sp>
      <p:pic>
        <p:nvPicPr>
          <p:cNvPr id="4" name="Picture 3" descr="king-jam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77" y="274638"/>
            <a:ext cx="1445033" cy="208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ndbill of VA Company-1609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540"/>
          <a:stretch>
            <a:fillRect/>
          </a:stretch>
        </p:blipFill>
        <p:spPr bwMode="auto">
          <a:xfrm>
            <a:off x="6064527" y="748403"/>
            <a:ext cx="1460050" cy="19102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ohn Smith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75" y="2825536"/>
            <a:ext cx="1192216" cy="1589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2" y="4913069"/>
            <a:ext cx="3050228" cy="175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lant_sm"/>
          <p:cNvPicPr>
            <a:picLocks noChangeAspect="1" noChangeArrowheads="1"/>
          </p:cNvPicPr>
          <p:nvPr/>
        </p:nvPicPr>
        <p:blipFill>
          <a:blip r:embed="rId6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91" y="5078285"/>
            <a:ext cx="1194120" cy="158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John Rolfe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01" y="2658634"/>
            <a:ext cx="1206906" cy="19867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2007-02-27_pocahont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04" y="4906099"/>
            <a:ext cx="2817867" cy="18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70401" y="2263143"/>
            <a:ext cx="86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239" y="4645397"/>
            <a:ext cx="11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/>
              <a:t>R</a:t>
            </a:r>
            <a:r>
              <a:rPr lang="en-US" dirty="0" smtClean="0"/>
              <a:t>olfe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52775" y="4460731"/>
            <a:ext cx="12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9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a moment to read </a:t>
            </a:r>
            <a:r>
              <a:rPr lang="en-US" i="1" dirty="0" smtClean="0"/>
              <a:t>Starving Time </a:t>
            </a:r>
            <a:r>
              <a:rPr lang="en-US" dirty="0" smtClean="0"/>
              <a:t>(1609) by John Smith and answer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does this passage say about the beginnings of the English efforts to colonize America?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problems did the Jamestown colony face in its first year?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sort of relationship did the English colonists have with the local Indians?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9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8" y="81738"/>
            <a:ext cx="5850466" cy="830475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Indian Conflict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547"/>
            <a:ext cx="5202124" cy="59669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+mj-lt"/>
                <a:cs typeface="Times New Roman"/>
              </a:rPr>
              <a:t>Growing immigration demand for land for settlement &amp; tobacco</a:t>
            </a:r>
          </a:p>
          <a:p>
            <a:pPr>
              <a:spcBef>
                <a:spcPts val="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Opechancanough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i="1" dirty="0" smtClean="0">
                <a:latin typeface="+mj-lt"/>
                <a:cs typeface="Times New Roman"/>
              </a:rPr>
              <a:t>“He whose soul is white”</a:t>
            </a:r>
            <a:r>
              <a:rPr lang="en-US" sz="2000" dirty="0" smtClean="0">
                <a:latin typeface="+mj-lt"/>
                <a:cs typeface="Times New Roman"/>
              </a:rPr>
              <a:t> (</a:t>
            </a:r>
            <a:r>
              <a:rPr lang="en-US" sz="2000" dirty="0" err="1" smtClean="0">
                <a:latin typeface="+mj-lt"/>
                <a:cs typeface="Times New Roman"/>
              </a:rPr>
              <a:t>Powhattan’s</a:t>
            </a:r>
            <a:r>
              <a:rPr lang="en-US" sz="2000" dirty="0" smtClean="0">
                <a:latin typeface="+mj-lt"/>
                <a:cs typeface="Times New Roman"/>
              </a:rPr>
              <a:t> younger brother &amp; successor) resisted expansion &amp; conversion attempts</a:t>
            </a:r>
          </a:p>
          <a:p>
            <a:pPr>
              <a:spcBef>
                <a:spcPts val="0"/>
              </a:spcBef>
              <a:buClr>
                <a:srgbClr val="C82600"/>
              </a:buClr>
              <a:buFont typeface="Wingdings" charset="0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Times New Roman"/>
              </a:rPr>
              <a:t>1622 War</a:t>
            </a:r>
            <a:r>
              <a:rPr lang="en-US" sz="2000" dirty="0" smtClean="0">
                <a:latin typeface="+mj-lt"/>
                <a:cs typeface="Times New Roman"/>
              </a:rPr>
              <a:t>:  surprise attacks by 12 chiefdoms killing 347 colonists – 1623 “Peace” meeting killing all 250</a:t>
            </a:r>
          </a:p>
          <a:p>
            <a:pPr>
              <a:spcBef>
                <a:spcPts val="0"/>
              </a:spcBef>
              <a:buClr>
                <a:srgbClr val="C82600"/>
              </a:buClr>
              <a:buFont typeface="Wingdings" charset="0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  <a:sym typeface="Wingdings" charset="0"/>
              </a:rPr>
              <a:t>Virginia 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  <a:sym typeface="Wingdings" charset="0"/>
              </a:rPr>
              <a:t>Co. called for a </a:t>
            </a:r>
            <a:r>
              <a:rPr lang="ja-JP" alt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  <a:sym typeface="Wingdings" charset="0"/>
              </a:rPr>
              <a:t>“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  <a:sym typeface="Wingdings" charset="0"/>
              </a:rPr>
              <a:t>perpetual war</a:t>
            </a:r>
            <a:r>
              <a:rPr lang="ja-JP" alt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  <a:sym typeface="Wingdings" charset="0"/>
              </a:rPr>
              <a:t>”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  <a:sym typeface="Wingdings" charset="0"/>
              </a:rPr>
              <a:t> until Native Americans were eradicated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  <a:sym typeface="Wingdings" charset="0"/>
              </a:rPr>
              <a:t>.</a:t>
            </a:r>
          </a:p>
          <a:p>
            <a:pPr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1644-1646 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  <a:sym typeface="Wingdings" charset="0"/>
              </a:rPr>
              <a:t>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  <a:sym typeface="Wingdings" charset="0"/>
              </a:rPr>
              <a:t>Second Anglo-Powhatan War</a:t>
            </a:r>
          </a:p>
          <a:p>
            <a:pPr lvl="1">
              <a:spcBef>
                <a:spcPts val="0"/>
              </a:spcBef>
              <a:buClr>
                <a:srgbClr val="C82600"/>
              </a:buClr>
              <a:buFont typeface="Wingdings" charset="0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Last effort of natives to defeat 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English, Indians 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defeated again.</a:t>
            </a:r>
          </a:p>
          <a:p>
            <a:pPr>
              <a:spcBef>
                <a:spcPts val="0"/>
              </a:spcBef>
              <a:buClr>
                <a:srgbClr val="C82600"/>
              </a:buClr>
              <a:buFont typeface="Wingdings" charset="0"/>
              <a:buBlip>
                <a:blip r:embed="rId2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Peace Treaty of 1646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/>
              <a:sym typeface="Wingdings" charset="0"/>
            </a:endParaRPr>
          </a:p>
          <a:p>
            <a:pPr lvl="1">
              <a:spcBef>
                <a:spcPts val="0"/>
              </a:spcBef>
              <a:buClr>
                <a:srgbClr val="C82600"/>
              </a:buClr>
              <a:buFont typeface="Wingdings" charset="0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Removed the </a:t>
            </a: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Powhattans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from their original land.</a:t>
            </a:r>
          </a:p>
          <a:p>
            <a:pPr lvl="1">
              <a:spcBef>
                <a:spcPts val="0"/>
              </a:spcBef>
              <a:buClr>
                <a:srgbClr val="C82600"/>
              </a:buClr>
              <a:buFont typeface="Wingdings" charset="0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Formally separated Indian and English settlement 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/>
              </a:rPr>
              <a:t>areas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/>
            </a:endParaRPr>
          </a:p>
        </p:txBody>
      </p:sp>
      <p:pic>
        <p:nvPicPr>
          <p:cNvPr id="4" name="Picture 3" descr="The massacre of the settlers in 162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24" y="3255926"/>
            <a:ext cx="3645542" cy="3129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666" y="229905"/>
            <a:ext cx="2540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2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51" y="10700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Early Government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2" y="1237396"/>
            <a:ext cx="3932137" cy="539385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House of Burgesses </a:t>
            </a:r>
            <a:r>
              <a:rPr lang="en-US" sz="2400" dirty="0" smtClean="0">
                <a:latin typeface="Comic Sans MS"/>
                <a:cs typeface="Comic Sans MS"/>
              </a:rPr>
              <a:t>– first representative assembly founded in 1619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Only male property owners could vote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Women and landless men had few rights (widows were an exception). Slaves,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indentured servants </a:t>
            </a:r>
            <a:r>
              <a:rPr lang="en-US" sz="2400" dirty="0" smtClean="0">
                <a:latin typeface="Comic Sans MS"/>
                <a:cs typeface="Comic Sans MS"/>
              </a:rPr>
              <a:t>&amp; Native Americans had nearly no rights at all.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Crown appointed governors acted as autocrats –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Gov. William Berkeley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900" dirty="0" smtClean="0">
                <a:latin typeface="Comic Sans MS"/>
                <a:cs typeface="Comic Sans MS"/>
              </a:rPr>
              <a:t>(1641-1652 &amp; 1660-1677)</a:t>
            </a:r>
            <a:endParaRPr lang="en-US" sz="1900" dirty="0">
              <a:latin typeface="Comic Sans MS"/>
              <a:cs typeface="Comic Sans MS"/>
            </a:endParaRPr>
          </a:p>
        </p:txBody>
      </p:sp>
      <p:pic>
        <p:nvPicPr>
          <p:cNvPr id="4" name="Picture 3" descr="The Capitol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587" r="2106" b="3175"/>
          <a:stretch>
            <a:fillRect/>
          </a:stretch>
        </p:blipFill>
        <p:spPr bwMode="auto">
          <a:xfrm>
            <a:off x="4273416" y="1250009"/>
            <a:ext cx="2551888" cy="255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80" y="4031154"/>
            <a:ext cx="1898308" cy="26000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English Tobacco Lab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222"/>
          <a:stretch>
            <a:fillRect/>
          </a:stretch>
        </p:blipFill>
        <p:spPr bwMode="auto">
          <a:xfrm>
            <a:off x="6553641" y="4232712"/>
            <a:ext cx="2590359" cy="1942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overnor Berkeley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2127" r="4106" b="2127"/>
          <a:stretch>
            <a:fillRect/>
          </a:stretch>
        </p:blipFill>
        <p:spPr bwMode="auto">
          <a:xfrm>
            <a:off x="6965274" y="1250009"/>
            <a:ext cx="20732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3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 bwMode="auto">
          <a:xfrm>
            <a:off x="316097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Lucida Calligraphy"/>
                <a:ea typeface="ＭＳ Ｐゴシック" charset="0"/>
                <a:cs typeface="Lucida Calligraphy"/>
              </a:rPr>
              <a:t>Gov. William Berkeley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 bwMode="auto">
          <a:xfrm>
            <a:off x="3297575" y="1102395"/>
            <a:ext cx="5846425" cy="57556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</a:rPr>
              <a:t>“</a:t>
            </a:r>
            <a:r>
              <a:rPr lang="en-US" sz="2800" i="1" dirty="0">
                <a:latin typeface="Arial" charset="0"/>
                <a:ea typeface="ＭＳ Ｐゴシック" charset="0"/>
              </a:rPr>
              <a:t>I thank God, there are no free schools nor printing in Virginia, and I hope we shall not have these for a hundred years; for learning has brought disobedience and heresy…into the world, and printing has divulged them, and libels against the best government. God keep us from both!</a:t>
            </a:r>
            <a:r>
              <a:rPr lang="en-US" sz="2800" dirty="0">
                <a:latin typeface="Arial" charset="0"/>
                <a:ea typeface="ＭＳ Ｐゴシック" charset="0"/>
              </a:rPr>
              <a:t>” - 1671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5" y="1134816"/>
            <a:ext cx="3175000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097" y="5443308"/>
            <a:ext cx="255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he actually said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8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46042" cy="7457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Maryland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36" y="662395"/>
            <a:ext cx="8835462" cy="410890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1632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Charles I </a:t>
            </a:r>
            <a:r>
              <a:rPr lang="en-US" sz="2000" dirty="0" smtClean="0">
                <a:latin typeface="Comic Sans MS"/>
                <a:cs typeface="Comic Sans MS"/>
              </a:rPr>
              <a:t>divides Virginia and grants east of Chesapeake to Catholic 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Lord Baltimore </a:t>
            </a:r>
            <a:r>
              <a:rPr lang="en-US" sz="2000" dirty="0" smtClean="0">
                <a:latin typeface="Comic Sans MS"/>
                <a:cs typeface="Comic Sans MS"/>
              </a:rPr>
              <a:t>(George Calvert) – 1</a:t>
            </a:r>
            <a:r>
              <a:rPr lang="en-US" sz="2000" baseline="30000" dirty="0" smtClean="0">
                <a:latin typeface="Comic Sans MS"/>
                <a:cs typeface="Comic Sans MS"/>
              </a:rPr>
              <a:t>st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proprietary colony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Cecil Calvert founds Maryland as a source of wealth (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tobacco</a:t>
            </a:r>
            <a:r>
              <a:rPr lang="en-US" sz="2000" dirty="0" smtClean="0">
                <a:latin typeface="Comic Sans MS"/>
                <a:cs typeface="Comic Sans MS"/>
              </a:rPr>
              <a:t>) &amp; 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Catholic haven</a:t>
            </a:r>
            <a:endParaRPr lang="en-US" sz="20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Colony controlled by wealthy Catholic landholders, but soon outnumbered by Protestant settlers</a:t>
            </a: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Act of Toleration of 1649 </a:t>
            </a:r>
            <a:r>
              <a:rPr lang="en-US" sz="2000" dirty="0" smtClean="0">
                <a:latin typeface="Comic Sans MS"/>
                <a:cs typeface="Comic Sans MS"/>
              </a:rPr>
              <a:t>religious freedom for a Christians, BUT death to all “who denied the divinity of Jesus Christ”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Protestant revolt in late 1600s – repealed Act of Toleration &amp; Catholics were disenfranchised – Maryland more tolerant to variety of protestant sects than VA.</a:t>
            </a:r>
          </a:p>
        </p:txBody>
      </p:sp>
      <p:pic>
        <p:nvPicPr>
          <p:cNvPr id="4" name="Picture 3" descr="220px-King_Charles_I_by_Antoon_van_Dy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8" y="4321897"/>
            <a:ext cx="1285202" cy="22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rst Lord Baltimore - Lar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b="14000"/>
          <a:stretch>
            <a:fillRect/>
          </a:stretch>
        </p:blipFill>
        <p:spPr bwMode="auto">
          <a:xfrm>
            <a:off x="2198008" y="4321897"/>
            <a:ext cx="1490835" cy="224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ecilcalver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25" y="4212004"/>
            <a:ext cx="3588056" cy="25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176112" y="4059604"/>
            <a:ext cx="1967888" cy="1066800"/>
          </a:xfrm>
          <a:prstGeom prst="wedgeRectCallout">
            <a:avLst>
              <a:gd name="adj1" fmla="val -73921"/>
              <a:gd name="adj2" fmla="val 3720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r>
              <a:rPr lang="en-US" sz="1800" kern="1200" dirty="0">
                <a:cs typeface="+mn-cs"/>
              </a:rPr>
              <a:t>Freedom of worship </a:t>
            </a:r>
          </a:p>
          <a:p>
            <a:pPr algn="ctr">
              <a:defRPr/>
            </a:pPr>
            <a:r>
              <a:rPr lang="en-US" sz="1800" kern="1200" dirty="0">
                <a:cs typeface="+mn-cs"/>
              </a:rPr>
              <a:t>for all! Death to all</a:t>
            </a:r>
          </a:p>
          <a:p>
            <a:pPr algn="ctr">
              <a:defRPr/>
            </a:pPr>
            <a:r>
              <a:rPr lang="en-US" sz="1800" kern="1200" dirty="0">
                <a:cs typeface="+mn-cs"/>
              </a:rPr>
              <a:t> Jews and Atheists! 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621386" y="4059604"/>
            <a:ext cx="10668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cs typeface="+mn-cs"/>
              </a:rPr>
              <a:t>Huh?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625" y="6508447"/>
            <a:ext cx="9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 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8008" y="6488668"/>
            <a:ext cx="157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Lord 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7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931</Words>
  <Application>Microsoft Macintosh PowerPoint</Application>
  <PresentationFormat>On-screen Show (4:3)</PresentationFormat>
  <Paragraphs>85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Good Morning Class</vt:lpstr>
      <vt:lpstr>Essential Questions:</vt:lpstr>
      <vt:lpstr>Jamestown &amp; Virginia</vt:lpstr>
      <vt:lpstr>Take a moment to read Starving Time (1609) by John Smith and answer the following:</vt:lpstr>
      <vt:lpstr>Indian Conflict</vt:lpstr>
      <vt:lpstr>Early Government</vt:lpstr>
      <vt:lpstr>Gov. William Berkeley</vt:lpstr>
      <vt:lpstr>Maryland</vt:lpstr>
      <vt:lpstr>Indentured Servants &amp; Slavery</vt:lpstr>
      <vt:lpstr>PowerPoint Presentation</vt:lpstr>
      <vt:lpstr>PowerPoint Presentation</vt:lpstr>
      <vt:lpstr>Bacon’s Manifesto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Owens</dc:creator>
  <cp:lastModifiedBy>Ramirez, Marcia P.</cp:lastModifiedBy>
  <cp:revision>55</cp:revision>
  <dcterms:created xsi:type="dcterms:W3CDTF">2014-07-09T16:43:09Z</dcterms:created>
  <dcterms:modified xsi:type="dcterms:W3CDTF">2016-09-02T17:39:37Z</dcterms:modified>
</cp:coreProperties>
</file>